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6" r:id="rId1"/>
    <p:sldMasterId id="2147483678" r:id="rId2"/>
  </p:sldMasterIdLst>
  <p:notesMasterIdLst>
    <p:notesMasterId r:id="rId48"/>
  </p:notesMasterIdLst>
  <p:handoutMasterIdLst>
    <p:handoutMasterId r:id="rId49"/>
  </p:handoutMasterIdLst>
  <p:sldIdLst>
    <p:sldId id="256" r:id="rId3"/>
    <p:sldId id="257" r:id="rId4"/>
    <p:sldId id="341" r:id="rId5"/>
    <p:sldId id="337" r:id="rId6"/>
    <p:sldId id="326" r:id="rId7"/>
    <p:sldId id="263" r:id="rId8"/>
    <p:sldId id="264" r:id="rId9"/>
    <p:sldId id="266" r:id="rId10"/>
    <p:sldId id="342" r:id="rId11"/>
    <p:sldId id="268" r:id="rId12"/>
    <p:sldId id="269" r:id="rId13"/>
    <p:sldId id="270" r:id="rId14"/>
    <p:sldId id="323" r:id="rId15"/>
    <p:sldId id="324" r:id="rId16"/>
    <p:sldId id="351" r:id="rId17"/>
    <p:sldId id="338" r:id="rId18"/>
    <p:sldId id="343" r:id="rId19"/>
    <p:sldId id="278" r:id="rId20"/>
    <p:sldId id="279" r:id="rId21"/>
    <p:sldId id="280" r:id="rId22"/>
    <p:sldId id="281" r:id="rId23"/>
    <p:sldId id="282" r:id="rId24"/>
    <p:sldId id="344" r:id="rId25"/>
    <p:sldId id="285" r:id="rId26"/>
    <p:sldId id="287" r:id="rId27"/>
    <p:sldId id="288" r:id="rId28"/>
    <p:sldId id="339" r:id="rId29"/>
    <p:sldId id="346" r:id="rId30"/>
    <p:sldId id="293" r:id="rId31"/>
    <p:sldId id="294" r:id="rId32"/>
    <p:sldId id="347" r:id="rId33"/>
    <p:sldId id="296" r:id="rId34"/>
    <p:sldId id="297" r:id="rId35"/>
    <p:sldId id="298" r:id="rId36"/>
    <p:sldId id="299" r:id="rId37"/>
    <p:sldId id="348" r:id="rId38"/>
    <p:sldId id="307" r:id="rId39"/>
    <p:sldId id="308" r:id="rId40"/>
    <p:sldId id="311" r:id="rId41"/>
    <p:sldId id="352" r:id="rId42"/>
    <p:sldId id="353" r:id="rId43"/>
    <p:sldId id="354" r:id="rId44"/>
    <p:sldId id="355" r:id="rId45"/>
    <p:sldId id="312" r:id="rId46"/>
    <p:sldId id="325" r:id="rId47"/>
  </p:sldIdLst>
  <p:sldSz cx="12192000" cy="6858000"/>
  <p:notesSz cx="9929813" cy="679926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352"/>
    <a:srgbClr val="EF9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88" d="100"/>
          <a:sy n="88" d="100"/>
        </p:scale>
        <p:origin x="466"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35"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4513" y="0"/>
            <a:ext cx="4303712" cy="341313"/>
          </a:xfrm>
          <a:prstGeom prst="rect">
            <a:avLst/>
          </a:prstGeom>
        </p:spPr>
        <p:txBody>
          <a:bodyPr vert="horz" lIns="91440" tIns="45720" rIns="91440" bIns="45720" rtlCol="0"/>
          <a:lstStyle>
            <a:lvl1pPr algn="r">
              <a:defRPr sz="1200"/>
            </a:lvl1pPr>
          </a:lstStyle>
          <a:p>
            <a:fld id="{AB232B59-7648-4A4B-A002-8BFC5C5BF6FB}" type="datetimeFigureOut">
              <a:rPr lang="fr-FR" smtClean="0"/>
              <a:t>08/11/2023</a:t>
            </a:fld>
            <a:endParaRPr lang="fr-FR"/>
          </a:p>
        </p:txBody>
      </p:sp>
      <p:sp>
        <p:nvSpPr>
          <p:cNvPr id="4" name="Espace réservé du pied de page 3"/>
          <p:cNvSpPr>
            <a:spLocks noGrp="1"/>
          </p:cNvSpPr>
          <p:nvPr>
            <p:ph type="ftr" sz="quarter" idx="2"/>
          </p:nvPr>
        </p:nvSpPr>
        <p:spPr>
          <a:xfrm>
            <a:off x="0" y="6457950"/>
            <a:ext cx="4303713" cy="3413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513" y="6457950"/>
            <a:ext cx="4303712" cy="341313"/>
          </a:xfrm>
          <a:prstGeom prst="rect">
            <a:avLst/>
          </a:prstGeom>
        </p:spPr>
        <p:txBody>
          <a:bodyPr vert="horz" lIns="91440" tIns="45720" rIns="91440" bIns="45720" rtlCol="0" anchor="b"/>
          <a:lstStyle>
            <a:lvl1pPr algn="r">
              <a:defRPr sz="1200"/>
            </a:lvl1pPr>
          </a:lstStyle>
          <a:p>
            <a:fld id="{67B36E0B-6535-44CF-9B62-715979F5E6ED}" type="slidenum">
              <a:rPr lang="fr-FR" smtClean="0"/>
              <a:t>‹N°›</a:t>
            </a:fld>
            <a:endParaRPr lang="fr-FR"/>
          </a:p>
        </p:txBody>
      </p:sp>
    </p:spTree>
    <p:extLst>
      <p:ext uri="{BB962C8B-B14F-4D97-AF65-F5344CB8AC3E}">
        <p14:creationId xmlns:p14="http://schemas.microsoft.com/office/powerpoint/2010/main" val="290671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BC716D42-0E65-4D87-8949-7E00ECC24787}"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2925763" y="849313"/>
            <a:ext cx="4079875" cy="2295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7EE76FBB-7CBB-47C6-A400-2F0192090DC7}" type="slidenum">
              <a:rPr lang="fr-FR" smtClean="0"/>
              <a:t>‹N°›</a:t>
            </a:fld>
            <a:endParaRPr lang="fr-FR"/>
          </a:p>
        </p:txBody>
      </p:sp>
    </p:spTree>
    <p:extLst>
      <p:ext uri="{BB962C8B-B14F-4D97-AF65-F5344CB8AC3E}">
        <p14:creationId xmlns:p14="http://schemas.microsoft.com/office/powerpoint/2010/main" val="297453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E76FBB-7CBB-47C6-A400-2F0192090DC7}" type="slidenum">
              <a:rPr lang="fr-FR" smtClean="0"/>
              <a:t>2</a:t>
            </a:fld>
            <a:endParaRPr lang="fr-FR"/>
          </a:p>
        </p:txBody>
      </p:sp>
    </p:spTree>
    <p:extLst>
      <p:ext uri="{BB962C8B-B14F-4D97-AF65-F5344CB8AC3E}">
        <p14:creationId xmlns:p14="http://schemas.microsoft.com/office/powerpoint/2010/main" val="363792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‹N°›</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71246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‹N°›</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421477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‹N°›</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2719261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DG63 - Gros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p:nvPicPr>
        <p:blipFill>
          <a:blip r:embed="rId2"/>
          <a:stretch>
            <a:fillRect/>
          </a:stretch>
        </p:blipFill>
        <p:spPr>
          <a:xfrm>
            <a:off x="4857610" y="616432"/>
            <a:ext cx="2476779" cy="813083"/>
          </a:xfrm>
          <a:prstGeom prst="rect">
            <a:avLst/>
          </a:prstGeom>
        </p:spPr>
      </p:pic>
      <p:sp>
        <p:nvSpPr>
          <p:cNvPr id="10" name="Rectangle 9">
            <a:extLst>
              <a:ext uri="{FF2B5EF4-FFF2-40B4-BE49-F238E27FC236}">
                <a16:creationId xmlns:a16="http://schemas.microsoft.com/office/drawing/2014/main" id="{B1E07921-E8D3-F449-B365-79086F185E7C}"/>
              </a:ext>
            </a:extLst>
          </p:cNvPr>
          <p:cNvSpPr/>
          <p:nvPr/>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p:nvPicPr>
        <p:blipFill>
          <a:blip r:embed="rId3"/>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spTree>
    <p:extLst>
      <p:ext uri="{BB962C8B-B14F-4D97-AF65-F5344CB8AC3E}">
        <p14:creationId xmlns:p14="http://schemas.microsoft.com/office/powerpoint/2010/main" val="26729545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B87BE1D-17BC-934B-9EA2-FCEFDDA94E2B}"/>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287458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r>
              <a:rPr lang="fr-FR" smtClean="0"/>
              <a:t>Cliquez sur l'icône pour ajouter une image</a:t>
            </a:r>
            <a:endParaRPr lang="fr-FR" dirty="0"/>
          </a:p>
        </p:txBody>
      </p:sp>
      <p:sp>
        <p:nvSpPr>
          <p:cNvPr id="18" name="Rectangle 17">
            <a:extLst>
              <a:ext uri="{FF2B5EF4-FFF2-40B4-BE49-F238E27FC236}">
                <a16:creationId xmlns:a16="http://schemas.microsoft.com/office/drawing/2014/main" id="{505014FA-9912-1144-81BD-623660853204}"/>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247367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r>
              <a:rPr lang="fr-FR" smtClean="0"/>
              <a:t>Cliquez sur l'icône pour ajouter une image</a:t>
            </a:r>
            <a:endParaRPr lang="fr-FR"/>
          </a:p>
        </p:txBody>
      </p:sp>
      <p:sp>
        <p:nvSpPr>
          <p:cNvPr id="31" name="Rectangle 30">
            <a:extLst>
              <a:ext uri="{FF2B5EF4-FFF2-40B4-BE49-F238E27FC236}">
                <a16:creationId xmlns:a16="http://schemas.microsoft.com/office/drawing/2014/main" id="{E7157D7F-DA88-814A-ADC9-59ED5355A153}"/>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226085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r>
              <a:rPr lang="fr-FR" smtClean="0"/>
              <a:t>Cliquez sur l'icône pour ajouter un graphique</a:t>
            </a:r>
            <a:endParaRPr lang="fr-FR"/>
          </a:p>
        </p:txBody>
      </p:sp>
      <p:sp>
        <p:nvSpPr>
          <p:cNvPr id="18" name="Rectangle 17">
            <a:extLst>
              <a:ext uri="{FF2B5EF4-FFF2-40B4-BE49-F238E27FC236}">
                <a16:creationId xmlns:a16="http://schemas.microsoft.com/office/drawing/2014/main" id="{3C0D60F0-382B-E145-8E43-C8AF4ABBF443}"/>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p:nvPicPr>
        <p:blipFill>
          <a:blip r:embed="rId2"/>
          <a:stretch>
            <a:fillRect/>
          </a:stretch>
        </p:blipFill>
        <p:spPr>
          <a:xfrm>
            <a:off x="10820401"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3284999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r>
              <a:rPr lang="fr-FR" smtClean="0"/>
              <a:t>Cliquez sur l'icône pour ajouter un tableau</a:t>
            </a:r>
            <a:endParaRPr lang="fr-FR"/>
          </a:p>
        </p:txBody>
      </p:sp>
      <p:sp>
        <p:nvSpPr>
          <p:cNvPr id="11" name="Rectangle 10">
            <a:extLst>
              <a:ext uri="{FF2B5EF4-FFF2-40B4-BE49-F238E27FC236}">
                <a16:creationId xmlns:a16="http://schemas.microsoft.com/office/drawing/2014/main" id="{AAF2A963-6FE3-114F-B0B3-BBBD92773229}"/>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p:nvPicPr>
        <p:blipFill>
          <a:blip r:embed="rId2"/>
          <a:stretch>
            <a:fillRect/>
          </a:stretch>
        </p:blipFill>
        <p:spPr>
          <a:xfrm>
            <a:off x="10820401" y="6383526"/>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177636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sp>
        <p:nvSpPr>
          <p:cNvPr id="21" name="Rectangle 20">
            <a:extLst>
              <a:ext uri="{FF2B5EF4-FFF2-40B4-BE49-F238E27FC236}">
                <a16:creationId xmlns:a16="http://schemas.microsoft.com/office/drawing/2014/main" id="{A8550275-67E5-9A43-92F5-3ADF60714C8E}"/>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153544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DG63 - pied de page seul">
    <p:spTree>
      <p:nvGrpSpPr>
        <p:cNvPr id="1" name=""/>
        <p:cNvGrpSpPr/>
        <p:nvPr/>
      </p:nvGrpSpPr>
      <p:grpSpPr>
        <a:xfrm>
          <a:off x="0" y="0"/>
          <a:ext cx="0" cy="0"/>
          <a:chOff x="0" y="0"/>
          <a:chExt cx="0" cy="0"/>
        </a:xfrm>
      </p:grpSpPr>
      <p:grpSp>
        <p:nvGrpSpPr>
          <p:cNvPr id="6" name="Groupe 5"/>
          <p:cNvGrpSpPr/>
          <p:nvPr userDrawn="1"/>
        </p:nvGrpSpPr>
        <p:grpSpPr>
          <a:xfrm>
            <a:off x="0" y="6228690"/>
            <a:ext cx="12192000" cy="629310"/>
            <a:chOff x="0" y="6228690"/>
            <a:chExt cx="12192000" cy="629310"/>
          </a:xfrm>
        </p:grpSpPr>
        <p:sp>
          <p:nvSpPr>
            <p:cNvPr id="21" name="Rectangle 20">
              <a:extLst>
                <a:ext uri="{FF2B5EF4-FFF2-40B4-BE49-F238E27FC236}">
                  <a16:creationId xmlns:a16="http://schemas.microsoft.com/office/drawing/2014/main" id="{A8550275-67E5-9A43-92F5-3ADF60714C8E}"/>
                </a:ext>
              </a:extLst>
            </p:cNvPr>
            <p:cNvSpPr/>
            <p:nvPr/>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p:nvPicPr>
          <p:blipFill>
            <a:blip r:embed="rId2"/>
            <a:stretch>
              <a:fillRect/>
            </a:stretch>
          </p:blipFill>
          <p:spPr>
            <a:xfrm>
              <a:off x="10820401" y="6383526"/>
              <a:ext cx="973667" cy="319638"/>
            </a:xfrm>
            <a:prstGeom prst="rect">
              <a:avLst/>
            </a:prstGeom>
          </p:spPr>
        </p:pic>
      </p:grpSp>
      <p:sp>
        <p:nvSpPr>
          <p:cNvPr id="2" name="Espace réservé de la date 1"/>
          <p:cNvSpPr>
            <a:spLocks noGrp="1"/>
          </p:cNvSpPr>
          <p:nvPr>
            <p:ph type="dt" sz="half" idx="10"/>
          </p:nvPr>
        </p:nvSpPr>
        <p:spPr/>
        <p:txBody>
          <a:bodyPr/>
          <a:lstStyle>
            <a:lvl1pPr>
              <a:defRPr sz="1600" b="1">
                <a:solidFill>
                  <a:schemeClr val="bg1"/>
                </a:solidFill>
                <a:latin typeface="Barlow Condensed SemiBold" panose="00000706000000000000" pitchFamily="2" charset="0"/>
              </a:defRPr>
            </a:lvl1pPr>
          </a:lstStyle>
          <a:p>
            <a:r>
              <a:rPr lang="fr-FR" smtClean="0"/>
              <a:t>‹N°›</a:t>
            </a:r>
            <a:endParaRPr lang="en-US" dirty="0"/>
          </a:p>
        </p:txBody>
      </p:sp>
    </p:spTree>
    <p:extLst>
      <p:ext uri="{BB962C8B-B14F-4D97-AF65-F5344CB8AC3E}">
        <p14:creationId xmlns:p14="http://schemas.microsoft.com/office/powerpoint/2010/main" val="2956270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‹N°›</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2224303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p:nvPicPr>
        <p:blipFill>
          <a:blip r:embed="rId2"/>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p:nvPicPr>
        <p:blipFill>
          <a:blip r:embed="rId3"/>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smtClean="0">
                <a:solidFill>
                  <a:schemeClr val="tx1">
                    <a:lumMod val="65000"/>
                    <a:lumOff val="35000"/>
                  </a:schemeClr>
                </a:solidFill>
                <a:effectLst/>
                <a:latin typeface="Barlow Condensed Medium" pitchFamily="2" charset="77"/>
                <a:ea typeface="+mj-ea"/>
                <a:cs typeface="Arial" panose="020B0604020202020204" pitchFamily="34" charset="0"/>
              </a:rPr>
              <a:t>retraites@cdg63.fr </a:t>
            </a: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
            </a: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p:nvPicPr>
        <p:blipFill>
          <a:blip r:embed="rId4"/>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p:nvPicPr>
        <p:blipFill>
          <a:blip r:embed="rId5"/>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p:nvPicPr>
        <p:blipFill>
          <a:blip r:embed="rId6"/>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p:nvPicPr>
        <p:blipFill>
          <a:blip r:embed="rId7"/>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04149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r>
              <a:rPr lang="fr-FR" smtClean="0"/>
              <a:t>‹N°›</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129731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‹N°›</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354139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‹N°›</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152186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‹N°›</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335624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‹N°›</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340162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‹N°›</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10214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‹N°›</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663B27-35F8-4BF0-AFBA-CA36E30F6D4B}" type="slidenum">
              <a:rPr lang="fr-FR" smtClean="0"/>
              <a:t>‹N°›</a:t>
            </a:fld>
            <a:endParaRPr lang="fr-FR"/>
          </a:p>
        </p:txBody>
      </p:sp>
    </p:spTree>
    <p:extLst>
      <p:ext uri="{BB962C8B-B14F-4D97-AF65-F5344CB8AC3E}">
        <p14:creationId xmlns:p14="http://schemas.microsoft.com/office/powerpoint/2010/main" val="326639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‹N°›</a:t>
            </a:r>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63B27-35F8-4BF0-AFBA-CA36E30F6D4B}" type="slidenum">
              <a:rPr lang="fr-FR" smtClean="0"/>
              <a:t>‹N°›</a:t>
            </a:fld>
            <a:endParaRPr lang="fr-FR"/>
          </a:p>
        </p:txBody>
      </p:sp>
    </p:spTree>
    <p:extLst>
      <p:ext uri="{BB962C8B-B14F-4D97-AF65-F5344CB8AC3E}">
        <p14:creationId xmlns:p14="http://schemas.microsoft.com/office/powerpoint/2010/main" val="39645176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BEADD-6776-6649-80E9-FD7223EF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‹N°›</a:t>
            </a:r>
            <a:endParaRPr lang="en-US"/>
          </a:p>
        </p:txBody>
      </p:sp>
      <p:sp>
        <p:nvSpPr>
          <p:cNvPr id="5" name="Espace réservé du pied de page 4">
            <a:extLst>
              <a:ext uri="{FF2B5EF4-FFF2-40B4-BE49-F238E27FC236}">
                <a16:creationId xmlns:a16="http://schemas.microsoft.com/office/drawing/2014/main" id="{AD799109-C5FD-BE47-B5C1-1F8E5F58C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lnSpc>
                <a:spcPts val="1425"/>
              </a:lnSpc>
            </a:pPr>
            <a:endParaRPr lang="fr-FR" spc="-10" dirty="0">
              <a:solidFill>
                <a:srgbClr val="EF1E1E"/>
              </a:solidFill>
            </a:endParaRP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644265">
              <a:lnSpc>
                <a:spcPct val="100000"/>
              </a:lnSpc>
              <a:spcBef>
                <a:spcPts val="5"/>
              </a:spcBef>
            </a:pPr>
            <a:fld id="{81D60167-4931-47E6-BA6A-407CBD079E47}" type="slidenum">
              <a:rPr lang="fr-FR" sz="1050" smtClean="0">
                <a:solidFill>
                  <a:srgbClr val="EF1E1E"/>
                </a:solidFill>
              </a:rPr>
              <a:t>‹N°›</a:t>
            </a:fld>
            <a:endParaRPr lang="fr-FR" sz="1050"/>
          </a:p>
        </p:txBody>
      </p:sp>
    </p:spTree>
    <p:extLst>
      <p:ext uri="{BB962C8B-B14F-4D97-AF65-F5344CB8AC3E}">
        <p14:creationId xmlns:p14="http://schemas.microsoft.com/office/powerpoint/2010/main" val="3051537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8" r:id="rId8"/>
    <p:sldLayoutId id="2147483686" r:id="rId9"/>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ormAutofit/>
          </a:bodyPr>
          <a:lstStyle/>
          <a:p>
            <a:r>
              <a:rPr lang="fr-FR" dirty="0"/>
              <a:t>Réforme des retraites 2023</a:t>
            </a:r>
          </a:p>
        </p:txBody>
      </p:sp>
      <p:sp>
        <p:nvSpPr>
          <p:cNvPr id="2" name="Espace réservé du texte 1"/>
          <p:cNvSpPr>
            <a:spLocks noGrp="1"/>
          </p:cNvSpPr>
          <p:nvPr>
            <p:ph type="body" sz="quarter" idx="11"/>
          </p:nvPr>
        </p:nvSpPr>
        <p:spPr/>
        <p:txBody>
          <a:bodyPr/>
          <a:lstStyle/>
          <a:p>
            <a:r>
              <a:rPr lang="fr-FR" dirty="0" smtClean="0"/>
              <a:t>Matinale RH – 9 novembre 2023</a:t>
            </a:r>
            <a:endParaRPr lang="fr-FR" dirty="0"/>
          </a:p>
        </p:txBody>
      </p:sp>
      <p:sp>
        <p:nvSpPr>
          <p:cNvPr id="8" name="Rectangle 7">
            <a:extLst>
              <a:ext uri="{FF2B5EF4-FFF2-40B4-BE49-F238E27FC236}">
                <a16:creationId xmlns:a16="http://schemas.microsoft.com/office/drawing/2014/main" id="{B1E07921-E8D3-F449-B365-79086F185E7C}"/>
              </a:ext>
            </a:extLst>
          </p:cNvPr>
          <p:cNvSpPr/>
          <p:nvPr/>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9" name="Titre 1">
            <a:extLst>
              <a:ext uri="{FF2B5EF4-FFF2-40B4-BE49-F238E27FC236}">
                <a16:creationId xmlns:a16="http://schemas.microsoft.com/office/drawing/2014/main" id="{728A79C7-6E3C-2449-ADEA-84AD333BE789}"/>
              </a:ext>
            </a:extLst>
          </p:cNvPr>
          <p:cNvSpPr txBox="1">
            <a:spLocks/>
          </p:cNvSpPr>
          <p:nvPr/>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0" name="Image 9"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p:nvPicPr>
        <p:blipFill>
          <a:blip r:embed="rId2"/>
          <a:stretch>
            <a:fillRect/>
          </a:stretch>
        </p:blipFill>
        <p:spPr>
          <a:xfrm>
            <a:off x="2082982" y="6068156"/>
            <a:ext cx="338001" cy="338001"/>
          </a:xfrm>
          <a:prstGeom prst="rect">
            <a:avLst/>
          </a:prstGeom>
        </p:spPr>
      </p:pic>
      <p:pic>
        <p:nvPicPr>
          <p:cNvPr id="11" name="Image 10">
            <a:extLst>
              <a:ext uri="{FF2B5EF4-FFF2-40B4-BE49-F238E27FC236}">
                <a16:creationId xmlns:a16="http://schemas.microsoft.com/office/drawing/2014/main" id="{0E226542-7EF4-6E43-AED0-6BEFDA4D95C2}"/>
              </a:ext>
            </a:extLst>
          </p:cNvPr>
          <p:cNvPicPr>
            <a:picLocks noChangeAspect="1"/>
          </p:cNvPicPr>
          <p:nvPr/>
        </p:nvPicPr>
        <p:blipFill>
          <a:blip r:embed="rId3"/>
          <a:stretch>
            <a:fillRect/>
          </a:stretch>
        </p:blipFill>
        <p:spPr>
          <a:xfrm>
            <a:off x="4857610" y="616432"/>
            <a:ext cx="2476779" cy="813083"/>
          </a:xfrm>
          <a:prstGeom prst="rect">
            <a:avLst/>
          </a:prstGeom>
          <a:solidFill>
            <a:srgbClr val="EF912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82337" y="533400"/>
            <a:ext cx="6172200" cy="1320874"/>
          </a:xfrm>
          <a:prstGeom prst="rect">
            <a:avLst/>
          </a:prstGeom>
        </p:spPr>
        <p:txBody>
          <a:bodyPr vert="horz" wrap="square" lIns="0" tIns="83820" rIns="0" bIns="0" rtlCol="0">
            <a:spAutoFit/>
          </a:bodyPr>
          <a:lstStyle/>
          <a:p>
            <a:pPr marL="12700">
              <a:lnSpc>
                <a:spcPct val="100000"/>
              </a:lnSpc>
              <a:spcBef>
                <a:spcPts val="105"/>
              </a:spcBef>
            </a:pPr>
            <a:r>
              <a:rPr sz="2900" spc="-10" dirty="0">
                <a:solidFill>
                  <a:srgbClr val="BE2352"/>
                </a:solidFill>
              </a:rPr>
              <a:t>Relèvement de la durée d’assurance</a:t>
            </a:r>
          </a:p>
          <a:p>
            <a:pPr marL="12700">
              <a:lnSpc>
                <a:spcPct val="100000"/>
              </a:lnSpc>
              <a:spcBef>
                <a:spcPts val="360"/>
              </a:spcBef>
            </a:pPr>
            <a:r>
              <a:rPr lang="fr-FR" sz="2400" dirty="0" smtClean="0">
                <a:solidFill>
                  <a:srgbClr val="C00000"/>
                </a:solidFill>
              </a:rPr>
              <a:t/>
            </a:r>
            <a:br>
              <a:rPr lang="fr-FR" sz="2400" dirty="0" smtClean="0">
                <a:solidFill>
                  <a:srgbClr val="C00000"/>
                </a:solidFill>
              </a:rPr>
            </a:br>
            <a:r>
              <a:rPr sz="2400" dirty="0" smtClean="0">
                <a:solidFill>
                  <a:schemeClr val="bg1">
                    <a:lumMod val="50000"/>
                  </a:schemeClr>
                </a:solidFill>
              </a:rPr>
              <a:t>Application</a:t>
            </a:r>
            <a:r>
              <a:rPr sz="2400" spc="-40" dirty="0" smtClean="0">
                <a:solidFill>
                  <a:schemeClr val="bg1">
                    <a:lumMod val="50000"/>
                  </a:schemeClr>
                </a:solidFill>
              </a:rPr>
              <a:t> </a:t>
            </a:r>
            <a:r>
              <a:rPr sz="2400" spc="-10" dirty="0">
                <a:solidFill>
                  <a:schemeClr val="bg1">
                    <a:lumMod val="50000"/>
                  </a:schemeClr>
                </a:solidFill>
              </a:rPr>
              <a:t>directe</a:t>
            </a:r>
            <a:endParaRPr sz="2400" dirty="0">
              <a:solidFill>
                <a:schemeClr val="bg1">
                  <a:lumMod val="50000"/>
                </a:schemeClr>
              </a:solidFill>
            </a:endParaRPr>
          </a:p>
        </p:txBody>
      </p:sp>
      <p:sp>
        <p:nvSpPr>
          <p:cNvPr id="7" name="object 7"/>
          <p:cNvSpPr txBox="1"/>
          <p:nvPr/>
        </p:nvSpPr>
        <p:spPr>
          <a:xfrm>
            <a:off x="1143001" y="2279208"/>
            <a:ext cx="7543800" cy="1951816"/>
          </a:xfrm>
          <a:prstGeom prst="rect">
            <a:avLst/>
          </a:prstGeom>
        </p:spPr>
        <p:txBody>
          <a:bodyPr vert="horz" wrap="square" lIns="0" tIns="12700" rIns="0" bIns="0" rtlCol="0">
            <a:spAutoFit/>
          </a:bodyPr>
          <a:lstStyle/>
          <a:p>
            <a:pPr marL="285750" indent="-285750">
              <a:lnSpc>
                <a:spcPct val="100000"/>
              </a:lnSpc>
              <a:spcBef>
                <a:spcPts val="25"/>
              </a:spcBef>
              <a:buFont typeface="Arial" panose="020B0604020202020204" pitchFamily="34" charset="0"/>
              <a:buChar char="•"/>
            </a:pPr>
            <a:r>
              <a:rPr lang="fr-FR" b="1" dirty="0" smtClean="0">
                <a:solidFill>
                  <a:srgbClr val="BE2352"/>
                </a:solidFill>
                <a:latin typeface="Barlow Condensed" panose="00000506000000000000" pitchFamily="2" charset="0"/>
                <a:cs typeface="Calibri"/>
              </a:rPr>
              <a:t>Le nombre de trimestres nécessaire pour obtenir une pension à taux plein </a:t>
            </a:r>
            <a:r>
              <a:rPr lang="fr-FR" dirty="0" smtClean="0">
                <a:solidFill>
                  <a:schemeClr val="tx1"/>
                </a:solidFill>
                <a:latin typeface="Barlow Condensed" panose="00000506000000000000" pitchFamily="2" charset="0"/>
                <a:cs typeface="Calibri"/>
              </a:rPr>
              <a:t>(ainsi que le taux maximal de pension) n’est plus fixé en fonction du 60ème anniversaire de l’agent (ou de l'année de l'ouverture du droit pour la catégorie active). Désormais, il est défini en fonction de la génération de l’agent et du motif de départ à la retraite.</a:t>
            </a:r>
          </a:p>
          <a:p>
            <a:pPr>
              <a:lnSpc>
                <a:spcPct val="100000"/>
              </a:lnSpc>
              <a:spcBef>
                <a:spcPts val="25"/>
              </a:spcBef>
            </a:pPr>
            <a:endParaRPr lang="fr-FR" dirty="0" smtClean="0">
              <a:solidFill>
                <a:schemeClr val="tx1"/>
              </a:solidFill>
              <a:latin typeface="Barlow Condensed" panose="00000506000000000000" pitchFamily="2" charset="0"/>
              <a:cs typeface="Calibri"/>
            </a:endParaRPr>
          </a:p>
          <a:p>
            <a:pPr marL="285750" indent="-285750">
              <a:lnSpc>
                <a:spcPct val="100000"/>
              </a:lnSpc>
              <a:spcBef>
                <a:spcPts val="25"/>
              </a:spcBef>
              <a:buFont typeface="Arial" panose="020B0604020202020204" pitchFamily="34" charset="0"/>
              <a:buChar char="•"/>
            </a:pPr>
            <a:r>
              <a:rPr b="1" spc="-10" dirty="0" err="1" smtClean="0">
                <a:solidFill>
                  <a:srgbClr val="BE2352"/>
                </a:solidFill>
                <a:latin typeface="Barlow Condensed" panose="00000506000000000000" pitchFamily="2" charset="0"/>
                <a:cs typeface="Calibri"/>
              </a:rPr>
              <a:t>Accélération</a:t>
            </a:r>
            <a:r>
              <a:rPr b="1" spc="-30" dirty="0" smtClean="0">
                <a:solidFill>
                  <a:srgbClr val="BE2352"/>
                </a:solidFill>
                <a:latin typeface="Barlow Condensed" panose="00000506000000000000" pitchFamily="2" charset="0"/>
                <a:cs typeface="Calibri"/>
              </a:rPr>
              <a:t> </a:t>
            </a:r>
            <a:r>
              <a:rPr b="1" dirty="0">
                <a:solidFill>
                  <a:srgbClr val="BE2352"/>
                </a:solidFill>
                <a:latin typeface="Barlow Condensed" panose="00000506000000000000" pitchFamily="2" charset="0"/>
                <a:cs typeface="Calibri"/>
              </a:rPr>
              <a:t>du</a:t>
            </a:r>
            <a:r>
              <a:rPr b="1" spc="-15" dirty="0">
                <a:solidFill>
                  <a:srgbClr val="BE2352"/>
                </a:solidFill>
                <a:latin typeface="Barlow Condensed" panose="00000506000000000000" pitchFamily="2" charset="0"/>
                <a:cs typeface="Calibri"/>
              </a:rPr>
              <a:t> </a:t>
            </a:r>
            <a:r>
              <a:rPr b="1" spc="-10" dirty="0">
                <a:solidFill>
                  <a:srgbClr val="BE2352"/>
                </a:solidFill>
                <a:latin typeface="Barlow Condensed" panose="00000506000000000000" pitchFamily="2" charset="0"/>
                <a:cs typeface="Calibri"/>
              </a:rPr>
              <a:t>relèvement</a:t>
            </a:r>
            <a:r>
              <a:rPr b="1" spc="-45" dirty="0">
                <a:solidFill>
                  <a:srgbClr val="BE2352"/>
                </a:solidFill>
                <a:latin typeface="Barlow Condensed" panose="00000506000000000000" pitchFamily="2" charset="0"/>
                <a:cs typeface="Calibri"/>
              </a:rPr>
              <a:t> </a:t>
            </a:r>
            <a:r>
              <a:rPr b="1" dirty="0">
                <a:solidFill>
                  <a:srgbClr val="BE2352"/>
                </a:solidFill>
                <a:latin typeface="Barlow Condensed" panose="00000506000000000000" pitchFamily="2" charset="0"/>
                <a:cs typeface="Calibri"/>
              </a:rPr>
              <a:t>de</a:t>
            </a:r>
            <a:r>
              <a:rPr b="1" spc="-15" dirty="0">
                <a:solidFill>
                  <a:srgbClr val="BE2352"/>
                </a:solidFill>
                <a:latin typeface="Barlow Condensed" panose="00000506000000000000" pitchFamily="2" charset="0"/>
                <a:cs typeface="Calibri"/>
              </a:rPr>
              <a:t> </a:t>
            </a:r>
            <a:r>
              <a:rPr b="1" dirty="0">
                <a:solidFill>
                  <a:srgbClr val="BE2352"/>
                </a:solidFill>
                <a:latin typeface="Barlow Condensed" panose="00000506000000000000" pitchFamily="2" charset="0"/>
                <a:cs typeface="Calibri"/>
              </a:rPr>
              <a:t>la</a:t>
            </a:r>
            <a:r>
              <a:rPr b="1" spc="-5" dirty="0">
                <a:solidFill>
                  <a:srgbClr val="BE2352"/>
                </a:solidFill>
                <a:latin typeface="Barlow Condensed" panose="00000506000000000000" pitchFamily="2" charset="0"/>
                <a:cs typeface="Calibri"/>
              </a:rPr>
              <a:t> </a:t>
            </a:r>
            <a:r>
              <a:rPr b="1" dirty="0">
                <a:solidFill>
                  <a:srgbClr val="BE2352"/>
                </a:solidFill>
                <a:latin typeface="Barlow Condensed" panose="00000506000000000000" pitchFamily="2" charset="0"/>
                <a:cs typeface="Calibri"/>
              </a:rPr>
              <a:t>durée</a:t>
            </a:r>
            <a:r>
              <a:rPr b="1" spc="-35" dirty="0">
                <a:solidFill>
                  <a:srgbClr val="BE2352"/>
                </a:solidFill>
                <a:latin typeface="Barlow Condensed" panose="00000506000000000000" pitchFamily="2" charset="0"/>
                <a:cs typeface="Calibri"/>
              </a:rPr>
              <a:t> </a:t>
            </a:r>
            <a:r>
              <a:rPr b="1" spc="-20" dirty="0">
                <a:solidFill>
                  <a:srgbClr val="BE2352"/>
                </a:solidFill>
                <a:latin typeface="Barlow Condensed" panose="00000506000000000000" pitchFamily="2" charset="0"/>
                <a:cs typeface="Calibri"/>
              </a:rPr>
              <a:t>d’assurance</a:t>
            </a:r>
            <a:r>
              <a:rPr b="1" spc="-50" dirty="0">
                <a:solidFill>
                  <a:srgbClr val="BE2352"/>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nécessaire</a:t>
            </a:r>
            <a:r>
              <a:rPr spc="-5"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pour</a:t>
            </a:r>
            <a:r>
              <a:rPr spc="-35"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bénéficier</a:t>
            </a:r>
            <a:r>
              <a:rPr spc="-50"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du</a:t>
            </a:r>
            <a:r>
              <a:rPr spc="-15" dirty="0">
                <a:solidFill>
                  <a:schemeClr val="tx1"/>
                </a:solidFill>
                <a:latin typeface="Barlow Condensed" panose="00000506000000000000" pitchFamily="2" charset="0"/>
                <a:cs typeface="Calibri"/>
              </a:rPr>
              <a:t> </a:t>
            </a:r>
            <a:r>
              <a:rPr spc="-20" dirty="0" err="1" smtClean="0">
                <a:solidFill>
                  <a:schemeClr val="tx1"/>
                </a:solidFill>
                <a:latin typeface="Barlow Condensed" panose="00000506000000000000" pitchFamily="2" charset="0"/>
                <a:cs typeface="Calibri"/>
              </a:rPr>
              <a:t>taux</a:t>
            </a:r>
            <a:r>
              <a:rPr lang="fr-FR" dirty="0">
                <a:solidFill>
                  <a:schemeClr val="tx1"/>
                </a:solidFill>
                <a:latin typeface="Barlow Condensed" panose="00000506000000000000" pitchFamily="2" charset="0"/>
                <a:cs typeface="Calibri"/>
              </a:rPr>
              <a:t> </a:t>
            </a:r>
            <a:r>
              <a:rPr dirty="0" smtClean="0">
                <a:solidFill>
                  <a:schemeClr val="tx1"/>
                </a:solidFill>
                <a:latin typeface="Barlow Condensed" panose="00000506000000000000" pitchFamily="2" charset="0"/>
                <a:cs typeface="Calibri"/>
              </a:rPr>
              <a:t>maximal</a:t>
            </a:r>
            <a:r>
              <a:rPr spc="-40" dirty="0" smtClean="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de</a:t>
            </a:r>
            <a:r>
              <a:rPr spc="-25"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pension</a:t>
            </a:r>
            <a:r>
              <a:rPr spc="-50"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et</a:t>
            </a:r>
            <a:r>
              <a:rPr spc="-30"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d’une</a:t>
            </a:r>
            <a:r>
              <a:rPr spc="-45"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pension</a:t>
            </a:r>
            <a:r>
              <a:rPr spc="-60"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à</a:t>
            </a:r>
            <a:r>
              <a:rPr spc="-10"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taux</a:t>
            </a:r>
            <a:r>
              <a:rPr spc="-25"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plein</a:t>
            </a:r>
            <a:r>
              <a:rPr spc="-55"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tous</a:t>
            </a:r>
            <a:r>
              <a:rPr spc="-40" dirty="0">
                <a:solidFill>
                  <a:schemeClr val="tx1"/>
                </a:solidFill>
                <a:latin typeface="Barlow Condensed" panose="00000506000000000000" pitchFamily="2" charset="0"/>
                <a:cs typeface="Calibri"/>
              </a:rPr>
              <a:t> </a:t>
            </a:r>
            <a:r>
              <a:rPr dirty="0">
                <a:solidFill>
                  <a:schemeClr val="tx1"/>
                </a:solidFill>
                <a:latin typeface="Barlow Condensed" panose="00000506000000000000" pitchFamily="2" charset="0"/>
                <a:cs typeface="Calibri"/>
              </a:rPr>
              <a:t>régimes</a:t>
            </a:r>
            <a:r>
              <a:rPr spc="-35" dirty="0">
                <a:solidFill>
                  <a:schemeClr val="tx1"/>
                </a:solidFill>
                <a:latin typeface="Barlow Condensed" panose="00000506000000000000" pitchFamily="2" charset="0"/>
                <a:cs typeface="Calibri"/>
              </a:rPr>
              <a:t> </a:t>
            </a:r>
            <a:r>
              <a:rPr spc="-10" dirty="0">
                <a:solidFill>
                  <a:schemeClr val="tx1"/>
                </a:solidFill>
                <a:latin typeface="Barlow Condensed" panose="00000506000000000000" pitchFamily="2" charset="0"/>
                <a:cs typeface="Calibri"/>
              </a:rPr>
              <a:t>confondus</a:t>
            </a:r>
            <a:endParaRPr dirty="0">
              <a:solidFill>
                <a:schemeClr val="tx1"/>
              </a:solidFill>
              <a:latin typeface="Barlow Condensed" panose="00000506000000000000" pitchFamily="2" charset="0"/>
              <a:cs typeface="Calibri"/>
            </a:endParaRPr>
          </a:p>
        </p:txBody>
      </p:sp>
      <p:sp>
        <p:nvSpPr>
          <p:cNvPr id="10" name="ZoneTexte 9"/>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10</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1295400" y="1143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40848969-C5B4-8840-B9F6-42B20468B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827" y="2290094"/>
            <a:ext cx="296053" cy="296053"/>
          </a:xfrm>
          <a:prstGeom prst="rect">
            <a:avLst/>
          </a:prstGeom>
        </p:spPr>
      </p:pic>
      <p:pic>
        <p:nvPicPr>
          <p:cNvPr id="13" name="Image 12">
            <a:extLst>
              <a:ext uri="{FF2B5EF4-FFF2-40B4-BE49-F238E27FC236}">
                <a16:creationId xmlns:a16="http://schemas.microsoft.com/office/drawing/2014/main" id="{40848969-C5B4-8840-B9F6-42B20468B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347" y="3657600"/>
            <a:ext cx="296053" cy="296053"/>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2362200"/>
            <a:ext cx="3813053" cy="38130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0513" y="1067815"/>
            <a:ext cx="712724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lumMod val="50000"/>
                  </a:schemeClr>
                </a:solidFill>
                <a:latin typeface="Barlow Condensed" panose="00000506000000000000" pitchFamily="2" charset="0"/>
                <a:cs typeface="Arial"/>
              </a:rPr>
              <a:t>Pour</a:t>
            </a:r>
            <a:r>
              <a:rPr sz="1800" b="1" spc="-4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les</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départs</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en</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catégorie</a:t>
            </a:r>
            <a:r>
              <a:rPr sz="1800" b="1" spc="-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t>
            </a:r>
            <a:r>
              <a:rPr sz="1800" b="1" spc="-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sédentaire</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et</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les</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droits</a:t>
            </a:r>
            <a:r>
              <a:rPr sz="1800" b="1" spc="-10" dirty="0">
                <a:solidFill>
                  <a:schemeClr val="bg1">
                    <a:lumMod val="50000"/>
                  </a:schemeClr>
                </a:solidFill>
                <a:latin typeface="Barlow Condensed" panose="00000506000000000000" pitchFamily="2" charset="0"/>
                <a:cs typeface="Arial"/>
              </a:rPr>
              <a:t> </a:t>
            </a:r>
            <a:r>
              <a:rPr sz="1800" b="1" spc="-10" dirty="0" err="1" smtClean="0">
                <a:solidFill>
                  <a:schemeClr val="bg1">
                    <a:lumMod val="50000"/>
                  </a:schemeClr>
                </a:solidFill>
                <a:latin typeface="Barlow Condensed" panose="00000506000000000000" pitchFamily="2" charset="0"/>
                <a:cs typeface="Arial"/>
              </a:rPr>
              <a:t>d’option</a:t>
            </a:r>
            <a:endParaRPr sz="2000" dirty="0">
              <a:latin typeface="Arial"/>
              <a:cs typeface="Arial"/>
            </a:endParaRPr>
          </a:p>
        </p:txBody>
      </p:sp>
      <p:sp>
        <p:nvSpPr>
          <p:cNvPr id="4" name="object 4"/>
          <p:cNvSpPr txBox="1">
            <a:spLocks noGrp="1"/>
          </p:cNvSpPr>
          <p:nvPr>
            <p:ph type="title" idx="4294967295"/>
          </p:nvPr>
        </p:nvSpPr>
        <p:spPr>
          <a:xfrm>
            <a:off x="685800" y="295598"/>
            <a:ext cx="8445500" cy="458459"/>
          </a:xfrm>
          <a:prstGeom prst="rect">
            <a:avLst/>
          </a:prstGeom>
        </p:spPr>
        <p:txBody>
          <a:bodyPr vert="horz" wrap="square" lIns="0" tIns="12065" rIns="0" bIns="0" rtlCol="0">
            <a:spAutoFit/>
          </a:bodyPr>
          <a:lstStyle/>
          <a:p>
            <a:pPr marL="12700">
              <a:lnSpc>
                <a:spcPct val="100000"/>
              </a:lnSpc>
              <a:spcBef>
                <a:spcPts val="105"/>
              </a:spcBef>
            </a:pPr>
            <a:r>
              <a:rPr sz="2900" spc="-10" dirty="0">
                <a:solidFill>
                  <a:srgbClr val="BE2352"/>
                </a:solidFill>
              </a:rPr>
              <a:t>Relèvement de la durée d’assurance</a:t>
            </a:r>
          </a:p>
        </p:txBody>
      </p:sp>
      <p:graphicFrame>
        <p:nvGraphicFramePr>
          <p:cNvPr id="5" name="object 5"/>
          <p:cNvGraphicFramePr>
            <a:graphicFrameLocks noGrp="1"/>
          </p:cNvGraphicFramePr>
          <p:nvPr>
            <p:extLst>
              <p:ext uri="{D42A27DB-BD31-4B8C-83A1-F6EECF244321}">
                <p14:modId xmlns:p14="http://schemas.microsoft.com/office/powerpoint/2010/main" val="1515483202"/>
              </p:ext>
            </p:extLst>
          </p:nvPr>
        </p:nvGraphicFramePr>
        <p:xfrm>
          <a:off x="924331" y="2232279"/>
          <a:ext cx="10440033" cy="3704590"/>
        </p:xfrm>
        <a:graphic>
          <a:graphicData uri="http://schemas.openxmlformats.org/drawingml/2006/table">
            <a:tbl>
              <a:tblPr firstRow="1" bandRow="1">
                <a:tableStyleId>{2D5ABB26-0587-4C30-8999-92F81FD0307C}</a:tableStyleId>
              </a:tblPr>
              <a:tblGrid>
                <a:gridCol w="2110740">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1579244">
                  <a:extLst>
                    <a:ext uri="{9D8B030D-6E8A-4147-A177-3AD203B41FA5}">
                      <a16:colId xmlns:a16="http://schemas.microsoft.com/office/drawing/2014/main" val="20002"/>
                    </a:ext>
                  </a:extLst>
                </a:gridCol>
                <a:gridCol w="2169159">
                  <a:extLst>
                    <a:ext uri="{9D8B030D-6E8A-4147-A177-3AD203B41FA5}">
                      <a16:colId xmlns:a16="http://schemas.microsoft.com/office/drawing/2014/main" val="20003"/>
                    </a:ext>
                  </a:extLst>
                </a:gridCol>
                <a:gridCol w="1503045">
                  <a:extLst>
                    <a:ext uri="{9D8B030D-6E8A-4147-A177-3AD203B41FA5}">
                      <a16:colId xmlns:a16="http://schemas.microsoft.com/office/drawing/2014/main" val="20004"/>
                    </a:ext>
                  </a:extLst>
                </a:gridCol>
                <a:gridCol w="1547495">
                  <a:extLst>
                    <a:ext uri="{9D8B030D-6E8A-4147-A177-3AD203B41FA5}">
                      <a16:colId xmlns:a16="http://schemas.microsoft.com/office/drawing/2014/main" val="20005"/>
                    </a:ext>
                  </a:extLst>
                </a:gridCol>
              </a:tblGrid>
              <a:tr h="370840">
                <a:tc rowSpan="2">
                  <a:txBody>
                    <a:bodyPr/>
                    <a:lstStyle/>
                    <a:p>
                      <a:pPr marL="224154">
                        <a:lnSpc>
                          <a:spcPct val="100000"/>
                        </a:lnSpc>
                        <a:spcBef>
                          <a:spcPts val="315"/>
                        </a:spcBef>
                      </a:pPr>
                      <a:r>
                        <a:rPr sz="1800" b="1" dirty="0">
                          <a:solidFill>
                            <a:srgbClr val="FFFFFF"/>
                          </a:solidFill>
                          <a:latin typeface="Barlow Condensed" panose="00000506000000000000" pitchFamily="2" charset="0"/>
                          <a:cs typeface="Arial"/>
                        </a:rPr>
                        <a:t>Date</a:t>
                      </a:r>
                      <a:r>
                        <a:rPr sz="1800" b="1" spc="-4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naissance</a:t>
                      </a:r>
                      <a:endParaRPr sz="1800" dirty="0">
                        <a:latin typeface="Barlow Condensed" panose="00000506000000000000" pitchFamily="2" charset="0"/>
                        <a:cs typeface="Arial"/>
                      </a:endParaRPr>
                    </a:p>
                  </a:txBody>
                  <a:tcPr marL="0" marR="0" marT="4000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AEAA"/>
                    </a:solidFill>
                  </a:tcPr>
                </a:tc>
                <a:tc gridSpan="2">
                  <a:txBody>
                    <a:bodyPr/>
                    <a:lstStyle/>
                    <a:p>
                      <a:pPr marL="207645">
                        <a:lnSpc>
                          <a:spcPct val="100000"/>
                        </a:lnSpc>
                        <a:spcBef>
                          <a:spcPts val="315"/>
                        </a:spcBef>
                      </a:pPr>
                      <a:r>
                        <a:rPr sz="1800" b="1" dirty="0">
                          <a:solidFill>
                            <a:srgbClr val="FFFFFF"/>
                          </a:solidFill>
                          <a:latin typeface="Barlow Condensed" panose="00000506000000000000" pitchFamily="2" charset="0"/>
                          <a:cs typeface="Arial"/>
                        </a:rPr>
                        <a:t>DA</a:t>
                      </a:r>
                      <a:r>
                        <a:rPr sz="1800" b="1" spc="-8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requise</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en</a:t>
                      </a:r>
                      <a:r>
                        <a:rPr sz="1800" b="1" spc="-2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trimestres</a:t>
                      </a:r>
                      <a:endParaRPr sz="1800" dirty="0">
                        <a:latin typeface="Barlow Condensed" panose="00000506000000000000" pitchFamily="2" charset="0"/>
                        <a:cs typeface="Arial"/>
                      </a:endParaRPr>
                    </a:p>
                  </a:txBody>
                  <a:tcPr marL="0" marR="0" marT="4000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hMerge="1">
                  <a:txBody>
                    <a:bodyPr/>
                    <a:lstStyle/>
                    <a:p>
                      <a:endParaRPr/>
                    </a:p>
                  </a:txBody>
                  <a:tcPr marL="0" marR="0" marT="0" marB="0"/>
                </a:tc>
                <a:tc>
                  <a:txBody>
                    <a:bodyPr/>
                    <a:lstStyle/>
                    <a:p>
                      <a:pPr marL="1270" algn="ctr">
                        <a:lnSpc>
                          <a:spcPct val="100000"/>
                        </a:lnSpc>
                        <a:spcBef>
                          <a:spcPts val="315"/>
                        </a:spcBef>
                      </a:pPr>
                      <a:r>
                        <a:rPr sz="1800" b="1" dirty="0">
                          <a:solidFill>
                            <a:srgbClr val="FFFFFF"/>
                          </a:solidFill>
                          <a:latin typeface="Barlow Condensed" panose="00000506000000000000" pitchFamily="2" charset="0"/>
                          <a:cs typeface="Arial"/>
                        </a:rPr>
                        <a:t>Date</a:t>
                      </a:r>
                      <a:r>
                        <a:rPr sz="1800" b="1" spc="-4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naissance</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gridSpan="2">
                  <a:txBody>
                    <a:bodyPr/>
                    <a:lstStyle/>
                    <a:p>
                      <a:pPr marL="179705">
                        <a:lnSpc>
                          <a:spcPct val="100000"/>
                        </a:lnSpc>
                        <a:spcBef>
                          <a:spcPts val="315"/>
                        </a:spcBef>
                      </a:pPr>
                      <a:r>
                        <a:rPr sz="1800" b="1" dirty="0">
                          <a:solidFill>
                            <a:srgbClr val="FFFFFF"/>
                          </a:solidFill>
                          <a:latin typeface="Barlow Condensed" panose="00000506000000000000" pitchFamily="2" charset="0"/>
                          <a:cs typeface="Arial"/>
                        </a:rPr>
                        <a:t>DA</a:t>
                      </a:r>
                      <a:r>
                        <a:rPr sz="1800" b="1" spc="-8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requise</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en</a:t>
                      </a:r>
                      <a:r>
                        <a:rPr sz="1800" b="1" spc="-2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trimestres</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hMerge="1">
                  <a:txBody>
                    <a:bodyPr/>
                    <a:lstStyle/>
                    <a:p>
                      <a:endParaRPr/>
                    </a:p>
                  </a:txBody>
                  <a:tcPr marL="0" marR="0" marT="0" marB="0"/>
                </a:tc>
                <a:extLst>
                  <a:ext uri="{0D108BD9-81ED-4DB2-BD59-A6C34878D82A}">
                    <a16:rowId xmlns:a16="http://schemas.microsoft.com/office/drawing/2014/main" val="10000"/>
                  </a:ext>
                </a:extLst>
              </a:tr>
              <a:tr h="370205">
                <a:tc vMerge="1">
                  <a:txBody>
                    <a:bodyPr/>
                    <a:lstStyle/>
                    <a:p>
                      <a:endParaRPr/>
                    </a:p>
                  </a:txBody>
                  <a:tcPr marL="0" marR="0" marT="4000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Avant</a:t>
                      </a:r>
                      <a:r>
                        <a:rPr sz="1600" spc="-75"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dirty="0">
                        <a:latin typeface="Barlow Condensed" panose="00000506000000000000" pitchFamily="2" charset="0"/>
                        <a:cs typeface="Arial"/>
                      </a:endParaRPr>
                    </a:p>
                  </a:txBody>
                  <a:tcPr marL="0" marR="0" marT="41275"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Après</a:t>
                      </a:r>
                      <a:r>
                        <a:rPr sz="1600" spc="-40"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nSpc>
                          <a:spcPct val="100000"/>
                        </a:lnSpc>
                      </a:pPr>
                      <a:endParaRPr sz="150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25"/>
                        </a:spcBef>
                      </a:pPr>
                      <a:r>
                        <a:rPr sz="1600" dirty="0">
                          <a:solidFill>
                            <a:srgbClr val="2C7058"/>
                          </a:solidFill>
                          <a:latin typeface="Barlow Condensed" panose="00000506000000000000" pitchFamily="2" charset="0"/>
                          <a:cs typeface="Arial"/>
                        </a:rPr>
                        <a:t>Avant</a:t>
                      </a:r>
                      <a:r>
                        <a:rPr sz="1600" spc="-75"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dirty="0">
                          <a:solidFill>
                            <a:srgbClr val="2C7058"/>
                          </a:solidFill>
                          <a:latin typeface="Barlow Condensed" panose="00000506000000000000" pitchFamily="2" charset="0"/>
                          <a:cs typeface="Arial"/>
                        </a:rPr>
                        <a:t>Après</a:t>
                      </a:r>
                      <a:r>
                        <a:rPr sz="1600" spc="-40"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370205">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167</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167</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25"/>
                        </a:spcBef>
                      </a:pPr>
                      <a:r>
                        <a:rPr sz="1600" spc="-20" dirty="0">
                          <a:solidFill>
                            <a:srgbClr val="2C7058"/>
                          </a:solidFill>
                          <a:latin typeface="Barlow Condensed" panose="00000506000000000000" pitchFamily="2" charset="0"/>
                          <a:cs typeface="Arial"/>
                        </a:rPr>
                        <a:t>1967</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370205">
                <a:tc>
                  <a:txBody>
                    <a:bodyPr/>
                    <a:lstStyle/>
                    <a:p>
                      <a:pPr algn="ctr">
                        <a:lnSpc>
                          <a:spcPct val="100000"/>
                        </a:lnSpc>
                        <a:spcBef>
                          <a:spcPts val="330"/>
                        </a:spcBef>
                      </a:pPr>
                      <a:r>
                        <a:rPr sz="1200" dirty="0">
                          <a:solidFill>
                            <a:srgbClr val="2C7058"/>
                          </a:solidFill>
                          <a:latin typeface="Barlow Condensed" panose="00000506000000000000" pitchFamily="2" charset="0"/>
                          <a:cs typeface="Arial"/>
                        </a:rPr>
                        <a:t>1</a:t>
                      </a:r>
                      <a:r>
                        <a:rPr sz="1200" baseline="24305" dirty="0">
                          <a:solidFill>
                            <a:srgbClr val="2C7058"/>
                          </a:solidFill>
                          <a:latin typeface="Barlow Condensed" panose="00000506000000000000" pitchFamily="2" charset="0"/>
                          <a:cs typeface="Arial"/>
                        </a:rPr>
                        <a:t>er</a:t>
                      </a:r>
                      <a:r>
                        <a:rPr sz="1200" spc="135" baseline="2430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janvier</a:t>
                      </a:r>
                      <a:r>
                        <a:rPr sz="1200" spc="-2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au</a:t>
                      </a:r>
                      <a:r>
                        <a:rPr sz="1200" spc="-30"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31</a:t>
                      </a:r>
                      <a:r>
                        <a:rPr sz="1200" spc="-20"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août</a:t>
                      </a:r>
                      <a:r>
                        <a:rPr sz="1200" spc="-40" dirty="0">
                          <a:solidFill>
                            <a:srgbClr val="2C7058"/>
                          </a:solidFill>
                          <a:latin typeface="Barlow Condensed" panose="00000506000000000000" pitchFamily="2" charset="0"/>
                          <a:cs typeface="Arial"/>
                        </a:rPr>
                        <a:t> </a:t>
                      </a:r>
                      <a:r>
                        <a:rPr sz="1200" spc="-20" dirty="0">
                          <a:solidFill>
                            <a:srgbClr val="2C7058"/>
                          </a:solidFill>
                          <a:latin typeface="Barlow Condensed" panose="00000506000000000000" pitchFamily="2" charset="0"/>
                          <a:cs typeface="Arial"/>
                        </a:rPr>
                        <a:t>1961</a:t>
                      </a:r>
                      <a:endParaRPr sz="12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25"/>
                        </a:spcBef>
                      </a:pPr>
                      <a:r>
                        <a:rPr sz="1600" spc="-20" dirty="0">
                          <a:solidFill>
                            <a:srgbClr val="2C7058"/>
                          </a:solidFill>
                          <a:latin typeface="Barlow Condensed" panose="00000506000000000000" pitchFamily="2" charset="0"/>
                          <a:cs typeface="Arial"/>
                        </a:rPr>
                        <a:t>1968</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370840">
                <a:tc>
                  <a:txBody>
                    <a:bodyPr/>
                    <a:lstStyle/>
                    <a:p>
                      <a:pPr algn="ctr">
                        <a:lnSpc>
                          <a:spcPct val="100000"/>
                        </a:lnSpc>
                        <a:spcBef>
                          <a:spcPts val="330"/>
                        </a:spcBef>
                      </a:pPr>
                      <a:r>
                        <a:rPr sz="1200" dirty="0">
                          <a:solidFill>
                            <a:srgbClr val="2C7058"/>
                          </a:solidFill>
                          <a:latin typeface="Barlow Condensed" panose="00000506000000000000" pitchFamily="2" charset="0"/>
                          <a:cs typeface="Arial"/>
                        </a:rPr>
                        <a:t>1</a:t>
                      </a:r>
                      <a:r>
                        <a:rPr sz="1200" baseline="24305" dirty="0">
                          <a:solidFill>
                            <a:srgbClr val="2C7058"/>
                          </a:solidFill>
                          <a:latin typeface="Barlow Condensed" panose="00000506000000000000" pitchFamily="2" charset="0"/>
                          <a:cs typeface="Arial"/>
                        </a:rPr>
                        <a:t>er</a:t>
                      </a:r>
                      <a:r>
                        <a:rPr sz="1200" spc="127" baseline="2430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sept.</a:t>
                      </a:r>
                      <a:r>
                        <a:rPr sz="1200" spc="-20"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au</a:t>
                      </a:r>
                      <a:r>
                        <a:rPr sz="1200" spc="-20"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31</a:t>
                      </a:r>
                      <a:r>
                        <a:rPr sz="1200" spc="-1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déc.</a:t>
                      </a:r>
                      <a:r>
                        <a:rPr sz="1200" spc="-20" dirty="0">
                          <a:solidFill>
                            <a:srgbClr val="2C7058"/>
                          </a:solidFill>
                          <a:latin typeface="Barlow Condensed" panose="00000506000000000000" pitchFamily="2" charset="0"/>
                          <a:cs typeface="Arial"/>
                        </a:rPr>
                        <a:t> 1961</a:t>
                      </a:r>
                      <a:endParaRPr sz="12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1969</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30"/>
                        </a:spcBef>
                      </a:pPr>
                      <a:r>
                        <a:rPr sz="1600" spc="-25" dirty="0">
                          <a:solidFill>
                            <a:srgbClr val="2C7058"/>
                          </a:solidFill>
                          <a:latin typeface="Barlow Condensed" panose="00000506000000000000" pitchFamily="2" charset="0"/>
                          <a:cs typeface="Arial"/>
                        </a:rPr>
                        <a:t>170</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370205">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1970</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30"/>
                        </a:spcBef>
                      </a:pPr>
                      <a:r>
                        <a:rPr sz="1600" spc="-25" dirty="0">
                          <a:solidFill>
                            <a:srgbClr val="2C7058"/>
                          </a:solidFill>
                          <a:latin typeface="Barlow Condensed" panose="00000506000000000000" pitchFamily="2" charset="0"/>
                          <a:cs typeface="Arial"/>
                        </a:rPr>
                        <a:t>171</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r h="370205">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1963</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25"/>
                        </a:spcBef>
                      </a:pPr>
                      <a:r>
                        <a:rPr sz="1600" spc="-20" dirty="0">
                          <a:solidFill>
                            <a:srgbClr val="2C7058"/>
                          </a:solidFill>
                          <a:latin typeface="Barlow Condensed" panose="00000506000000000000" pitchFamily="2" charset="0"/>
                          <a:cs typeface="Arial"/>
                        </a:rPr>
                        <a:t>1971</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171</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6"/>
                  </a:ext>
                </a:extLst>
              </a:tr>
              <a:tr h="37084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1964</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171</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30"/>
                        </a:spcBef>
                      </a:pPr>
                      <a:r>
                        <a:rPr sz="1600" spc="-25" dirty="0">
                          <a:solidFill>
                            <a:srgbClr val="2C7058"/>
                          </a:solidFill>
                          <a:latin typeface="Barlow Condensed" panose="00000506000000000000" pitchFamily="2" charset="0"/>
                          <a:cs typeface="Arial"/>
                        </a:rPr>
                        <a:t>171</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7"/>
                  </a:ext>
                </a:extLst>
              </a:tr>
              <a:tr h="370205">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1965</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1973</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8"/>
                  </a:ext>
                </a:extLst>
              </a:tr>
              <a:tr h="37084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1966</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nSpc>
                          <a:spcPct val="100000"/>
                        </a:lnSpc>
                      </a:pPr>
                      <a:endParaRPr sz="150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nSpc>
                          <a:spcPct val="100000"/>
                        </a:lnSpc>
                      </a:pPr>
                      <a:endParaRPr sz="150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nSpc>
                          <a:spcPct val="100000"/>
                        </a:lnSpc>
                      </a:pPr>
                      <a:endParaRPr sz="1500" dirty="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9"/>
                  </a:ext>
                </a:extLst>
              </a:tr>
            </a:tbl>
          </a:graphicData>
        </a:graphic>
      </p:graphicFrame>
      <p:sp>
        <p:nvSpPr>
          <p:cNvPr id="7" name="ZoneTexte 6"/>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11</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8" name="Connecteur droit 7">
            <a:extLst>
              <a:ext uri="{FF2B5EF4-FFF2-40B4-BE49-F238E27FC236}">
                <a16:creationId xmlns:a16="http://schemas.microsoft.com/office/drawing/2014/main" id="{E26515BD-4EF6-5243-8E3E-8E186C145951}"/>
              </a:ext>
            </a:extLst>
          </p:cNvPr>
          <p:cNvCxnSpPr>
            <a:cxnSpLocks/>
          </p:cNvCxnSpPr>
          <p:nvPr/>
        </p:nvCxnSpPr>
        <p:spPr>
          <a:xfrm>
            <a:off x="685800" y="8382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63364" y="1746146"/>
            <a:ext cx="5154296" cy="369332"/>
          </a:xfrm>
          <a:prstGeom prst="rect">
            <a:avLst/>
          </a:prstGeom>
        </p:spPr>
        <p:txBody>
          <a:bodyPr wrap="none">
            <a:spAutoFit/>
          </a:bodyPr>
          <a:lstStyle/>
          <a:p>
            <a:pPr marL="12700">
              <a:lnSpc>
                <a:spcPct val="100000"/>
              </a:lnSpc>
              <a:spcBef>
                <a:spcPts val="1630"/>
              </a:spcBef>
            </a:pPr>
            <a:r>
              <a:rPr lang="fr-FR" sz="1800" dirty="0" smtClean="0">
                <a:solidFill>
                  <a:schemeClr val="tx1"/>
                </a:solidFill>
                <a:latin typeface="Barlow Condensed" panose="00000506000000000000" pitchFamily="2" charset="0"/>
                <a:cs typeface="Arial"/>
              </a:rPr>
              <a:t>Le</a:t>
            </a:r>
            <a:r>
              <a:rPr lang="fr-FR" sz="1800" spc="-50"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nombre</a:t>
            </a:r>
            <a:r>
              <a:rPr lang="fr-FR" sz="1800" spc="-45"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de</a:t>
            </a:r>
            <a:r>
              <a:rPr lang="fr-FR" sz="1800" spc="-20"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trimestres</a:t>
            </a:r>
            <a:r>
              <a:rPr lang="fr-FR" sz="1800" spc="-50"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est</a:t>
            </a:r>
            <a:r>
              <a:rPr lang="fr-FR" sz="1800" spc="-35"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défini</a:t>
            </a:r>
            <a:r>
              <a:rPr lang="fr-FR" sz="1800" spc="-30"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en</a:t>
            </a:r>
            <a:r>
              <a:rPr lang="fr-FR" sz="1800" spc="-35"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fonction</a:t>
            </a:r>
            <a:r>
              <a:rPr lang="fr-FR" sz="1800" spc="-55"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de</a:t>
            </a:r>
            <a:r>
              <a:rPr lang="fr-FR" sz="1800" spc="-35" dirty="0" smtClean="0">
                <a:solidFill>
                  <a:schemeClr val="tx1"/>
                </a:solidFill>
                <a:latin typeface="Barlow Condensed" panose="00000506000000000000" pitchFamily="2" charset="0"/>
                <a:cs typeface="Arial"/>
              </a:rPr>
              <a:t> </a:t>
            </a:r>
            <a:r>
              <a:rPr lang="fr-FR" sz="1800" dirty="0" smtClean="0">
                <a:solidFill>
                  <a:schemeClr val="tx1"/>
                </a:solidFill>
                <a:latin typeface="Barlow Condensed" panose="00000506000000000000" pitchFamily="2" charset="0"/>
                <a:cs typeface="Arial"/>
              </a:rPr>
              <a:t>la</a:t>
            </a:r>
            <a:r>
              <a:rPr lang="fr-FR" sz="1800" spc="-20" dirty="0" smtClean="0">
                <a:solidFill>
                  <a:schemeClr val="tx1"/>
                </a:solidFill>
                <a:latin typeface="Barlow Condensed" panose="00000506000000000000" pitchFamily="2" charset="0"/>
                <a:cs typeface="Arial"/>
              </a:rPr>
              <a:t> </a:t>
            </a:r>
            <a:r>
              <a:rPr lang="fr-FR" sz="1800" spc="-10" dirty="0" smtClean="0">
                <a:solidFill>
                  <a:schemeClr val="tx1"/>
                </a:solidFill>
                <a:latin typeface="Barlow Condensed" panose="00000506000000000000" pitchFamily="2" charset="0"/>
                <a:cs typeface="Arial"/>
              </a:rPr>
              <a:t>génération.</a:t>
            </a:r>
            <a:endParaRPr lang="fr-FR" sz="1800" dirty="0">
              <a:solidFill>
                <a:schemeClr val="tx1"/>
              </a:solidFill>
              <a:latin typeface="Barlow Condensed" panose="00000506000000000000" pitchFamily="2" charset="0"/>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0077" y="1233678"/>
            <a:ext cx="67938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lumMod val="50000"/>
                  </a:schemeClr>
                </a:solidFill>
                <a:latin typeface="Barlow Condensed" panose="00000506000000000000" pitchFamily="2" charset="0"/>
                <a:cs typeface="Arial"/>
              </a:rPr>
              <a:t>Pour</a:t>
            </a:r>
            <a:r>
              <a:rPr sz="1800" b="1" spc="-4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les</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départs</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en</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catégorie</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t>
            </a:r>
            <a:r>
              <a:rPr sz="1800" b="1" spc="-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active</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(condition</a:t>
            </a:r>
            <a:r>
              <a:rPr sz="1800" b="1" spc="-4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des</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17</a:t>
            </a:r>
            <a:r>
              <a:rPr sz="1800" b="1" spc="-25" dirty="0">
                <a:solidFill>
                  <a:schemeClr val="bg1">
                    <a:lumMod val="50000"/>
                  </a:schemeClr>
                </a:solidFill>
                <a:latin typeface="Barlow Condensed" panose="00000506000000000000" pitchFamily="2" charset="0"/>
                <a:cs typeface="Arial"/>
              </a:rPr>
              <a:t> </a:t>
            </a:r>
            <a:r>
              <a:rPr sz="1800" b="1" spc="-20" dirty="0">
                <a:solidFill>
                  <a:schemeClr val="bg1">
                    <a:lumMod val="50000"/>
                  </a:schemeClr>
                </a:solidFill>
                <a:latin typeface="Barlow Condensed" panose="00000506000000000000" pitchFamily="2" charset="0"/>
                <a:cs typeface="Arial"/>
              </a:rPr>
              <a:t>ans)</a:t>
            </a:r>
            <a:endParaRPr sz="1800" dirty="0">
              <a:solidFill>
                <a:schemeClr val="bg1">
                  <a:lumMod val="50000"/>
                </a:schemeClr>
              </a:solidFill>
              <a:latin typeface="Barlow Condensed" panose="00000506000000000000" pitchFamily="2" charset="0"/>
              <a:cs typeface="Arial"/>
            </a:endParaRPr>
          </a:p>
        </p:txBody>
      </p:sp>
      <p:sp>
        <p:nvSpPr>
          <p:cNvPr id="3" name="object 3"/>
          <p:cNvSpPr txBox="1">
            <a:spLocks noGrp="1"/>
          </p:cNvSpPr>
          <p:nvPr>
            <p:ph type="title" idx="4294967295"/>
          </p:nvPr>
        </p:nvSpPr>
        <p:spPr>
          <a:xfrm>
            <a:off x="889671" y="394599"/>
            <a:ext cx="8445500" cy="458459"/>
          </a:xfrm>
          <a:prstGeom prst="rect">
            <a:avLst/>
          </a:prstGeom>
        </p:spPr>
        <p:txBody>
          <a:bodyPr vert="horz" wrap="square" lIns="0" tIns="12065" rIns="0" bIns="0" rtlCol="0">
            <a:spAutoFit/>
          </a:bodyPr>
          <a:lstStyle/>
          <a:p>
            <a:pPr marL="12700">
              <a:lnSpc>
                <a:spcPct val="100000"/>
              </a:lnSpc>
              <a:spcBef>
                <a:spcPts val="105"/>
              </a:spcBef>
            </a:pPr>
            <a:r>
              <a:rPr sz="2900" spc="-10" dirty="0">
                <a:solidFill>
                  <a:srgbClr val="BE2352"/>
                </a:solidFill>
              </a:rPr>
              <a:t>Relèvement de la durée d’assurance</a:t>
            </a:r>
          </a:p>
        </p:txBody>
      </p:sp>
      <p:sp>
        <p:nvSpPr>
          <p:cNvPr id="4" name="object 4"/>
          <p:cNvSpPr txBox="1"/>
          <p:nvPr/>
        </p:nvSpPr>
        <p:spPr>
          <a:xfrm>
            <a:off x="955344" y="2130298"/>
            <a:ext cx="6708598" cy="289182"/>
          </a:xfrm>
          <a:prstGeom prst="rect">
            <a:avLst/>
          </a:prstGeom>
        </p:spPr>
        <p:txBody>
          <a:bodyPr vert="horz" wrap="square" lIns="0" tIns="12065" rIns="0" bIns="0" rtlCol="0">
            <a:spAutoFit/>
          </a:bodyPr>
          <a:lstStyle/>
          <a:p>
            <a:pPr marL="12700">
              <a:lnSpc>
                <a:spcPct val="100000"/>
              </a:lnSpc>
              <a:spcBef>
                <a:spcPts val="95"/>
              </a:spcBef>
            </a:pPr>
            <a:r>
              <a:rPr dirty="0">
                <a:solidFill>
                  <a:schemeClr val="tx1"/>
                </a:solidFill>
                <a:latin typeface="Barlow Condensed" panose="00000506000000000000" pitchFamily="2" charset="0"/>
                <a:cs typeface="Arial"/>
              </a:rPr>
              <a:t>Le</a:t>
            </a:r>
            <a:r>
              <a:rPr spc="-45"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nombre</a:t>
            </a:r>
            <a:r>
              <a:rPr spc="-20"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de</a:t>
            </a:r>
            <a:r>
              <a:rPr spc="-45"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trimestres</a:t>
            </a:r>
            <a:r>
              <a:rPr spc="-15"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est</a:t>
            </a:r>
            <a:r>
              <a:rPr spc="-30"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défini</a:t>
            </a:r>
            <a:r>
              <a:rPr spc="-45"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en</a:t>
            </a:r>
            <a:r>
              <a:rPr spc="-25"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fonction</a:t>
            </a:r>
            <a:r>
              <a:rPr spc="-45"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de</a:t>
            </a:r>
            <a:r>
              <a:rPr spc="-40" dirty="0">
                <a:solidFill>
                  <a:schemeClr val="tx1"/>
                </a:solidFill>
                <a:latin typeface="Barlow Condensed" panose="00000506000000000000" pitchFamily="2" charset="0"/>
                <a:cs typeface="Arial"/>
              </a:rPr>
              <a:t> </a:t>
            </a:r>
            <a:r>
              <a:rPr dirty="0">
                <a:solidFill>
                  <a:schemeClr val="tx1"/>
                </a:solidFill>
                <a:latin typeface="Barlow Condensed" panose="00000506000000000000" pitchFamily="2" charset="0"/>
                <a:cs typeface="Arial"/>
              </a:rPr>
              <a:t>la</a:t>
            </a:r>
            <a:r>
              <a:rPr spc="-40" dirty="0">
                <a:solidFill>
                  <a:schemeClr val="tx1"/>
                </a:solidFill>
                <a:latin typeface="Barlow Condensed" panose="00000506000000000000" pitchFamily="2" charset="0"/>
                <a:cs typeface="Arial"/>
              </a:rPr>
              <a:t> </a:t>
            </a:r>
            <a:r>
              <a:rPr spc="-10" dirty="0">
                <a:solidFill>
                  <a:schemeClr val="tx1"/>
                </a:solidFill>
                <a:latin typeface="Barlow Condensed" panose="00000506000000000000" pitchFamily="2" charset="0"/>
                <a:cs typeface="Arial"/>
              </a:rPr>
              <a:t>génération</a:t>
            </a:r>
            <a:endParaRPr dirty="0">
              <a:solidFill>
                <a:schemeClr val="tx1"/>
              </a:solidFill>
              <a:latin typeface="Barlow Condensed" panose="00000506000000000000" pitchFamily="2" charset="0"/>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4106719514"/>
              </p:ext>
            </p:extLst>
          </p:nvPr>
        </p:nvGraphicFramePr>
        <p:xfrm>
          <a:off x="870077" y="2614295"/>
          <a:ext cx="10436223" cy="2963545"/>
        </p:xfrm>
        <a:graphic>
          <a:graphicData uri="http://schemas.openxmlformats.org/drawingml/2006/table">
            <a:tbl>
              <a:tblPr firstRow="1" bandRow="1">
                <a:tableStyleId>{2D5ABB26-0587-4C30-8999-92F81FD0307C}</a:tableStyleId>
              </a:tblPr>
              <a:tblGrid>
                <a:gridCol w="2110105">
                  <a:extLst>
                    <a:ext uri="{9D8B030D-6E8A-4147-A177-3AD203B41FA5}">
                      <a16:colId xmlns:a16="http://schemas.microsoft.com/office/drawing/2014/main" val="20000"/>
                    </a:ext>
                  </a:extLst>
                </a:gridCol>
                <a:gridCol w="1529715">
                  <a:extLst>
                    <a:ext uri="{9D8B030D-6E8A-4147-A177-3AD203B41FA5}">
                      <a16:colId xmlns:a16="http://schemas.microsoft.com/office/drawing/2014/main" val="20001"/>
                    </a:ext>
                  </a:extLst>
                </a:gridCol>
                <a:gridCol w="1578610">
                  <a:extLst>
                    <a:ext uri="{9D8B030D-6E8A-4147-A177-3AD203B41FA5}">
                      <a16:colId xmlns:a16="http://schemas.microsoft.com/office/drawing/2014/main" val="20002"/>
                    </a:ext>
                  </a:extLst>
                </a:gridCol>
                <a:gridCol w="2168525">
                  <a:extLst>
                    <a:ext uri="{9D8B030D-6E8A-4147-A177-3AD203B41FA5}">
                      <a16:colId xmlns:a16="http://schemas.microsoft.com/office/drawing/2014/main" val="20003"/>
                    </a:ext>
                  </a:extLst>
                </a:gridCol>
                <a:gridCol w="1502409">
                  <a:extLst>
                    <a:ext uri="{9D8B030D-6E8A-4147-A177-3AD203B41FA5}">
                      <a16:colId xmlns:a16="http://schemas.microsoft.com/office/drawing/2014/main" val="20004"/>
                    </a:ext>
                  </a:extLst>
                </a:gridCol>
                <a:gridCol w="1546859">
                  <a:extLst>
                    <a:ext uri="{9D8B030D-6E8A-4147-A177-3AD203B41FA5}">
                      <a16:colId xmlns:a16="http://schemas.microsoft.com/office/drawing/2014/main" val="20005"/>
                    </a:ext>
                  </a:extLst>
                </a:gridCol>
              </a:tblGrid>
              <a:tr h="370205">
                <a:tc rowSpan="2">
                  <a:txBody>
                    <a:bodyPr/>
                    <a:lstStyle/>
                    <a:p>
                      <a:pPr marL="224154">
                        <a:lnSpc>
                          <a:spcPct val="100000"/>
                        </a:lnSpc>
                        <a:spcBef>
                          <a:spcPts val="315"/>
                        </a:spcBef>
                      </a:pPr>
                      <a:r>
                        <a:rPr sz="1800" b="1" dirty="0">
                          <a:solidFill>
                            <a:srgbClr val="FFFFFF"/>
                          </a:solidFill>
                          <a:latin typeface="Barlow Condensed" panose="00000506000000000000" pitchFamily="2" charset="0"/>
                          <a:cs typeface="Arial"/>
                        </a:rPr>
                        <a:t>Date</a:t>
                      </a:r>
                      <a:r>
                        <a:rPr sz="1800" b="1" spc="-4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naissance</a:t>
                      </a:r>
                      <a:endParaRPr sz="1800" dirty="0">
                        <a:latin typeface="Barlow Condensed" panose="00000506000000000000" pitchFamily="2" charset="0"/>
                        <a:cs typeface="Arial"/>
                      </a:endParaRPr>
                    </a:p>
                  </a:txBody>
                  <a:tcPr marL="0" marR="0" marT="4000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AEAA"/>
                    </a:solidFill>
                  </a:tcPr>
                </a:tc>
                <a:tc gridSpan="2">
                  <a:txBody>
                    <a:bodyPr/>
                    <a:lstStyle/>
                    <a:p>
                      <a:pPr marL="207645">
                        <a:lnSpc>
                          <a:spcPct val="100000"/>
                        </a:lnSpc>
                        <a:spcBef>
                          <a:spcPts val="315"/>
                        </a:spcBef>
                      </a:pPr>
                      <a:r>
                        <a:rPr sz="1800" b="1" dirty="0">
                          <a:solidFill>
                            <a:srgbClr val="FFFFFF"/>
                          </a:solidFill>
                          <a:latin typeface="Barlow Condensed" panose="00000506000000000000" pitchFamily="2" charset="0"/>
                          <a:cs typeface="Arial"/>
                        </a:rPr>
                        <a:t>DA</a:t>
                      </a:r>
                      <a:r>
                        <a:rPr sz="1800" b="1" spc="-8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requise</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en</a:t>
                      </a:r>
                      <a:r>
                        <a:rPr sz="1800" b="1" spc="-2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trimestres</a:t>
                      </a:r>
                      <a:endParaRPr sz="1800" dirty="0">
                        <a:latin typeface="Barlow Condensed" panose="00000506000000000000" pitchFamily="2" charset="0"/>
                        <a:cs typeface="Arial"/>
                      </a:endParaRPr>
                    </a:p>
                  </a:txBody>
                  <a:tcPr marL="0" marR="0" marT="4000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hMerge="1">
                  <a:txBody>
                    <a:bodyPr/>
                    <a:lstStyle/>
                    <a:p>
                      <a:endParaRPr/>
                    </a:p>
                  </a:txBody>
                  <a:tcPr marL="0" marR="0" marT="0" marB="0"/>
                </a:tc>
                <a:tc>
                  <a:txBody>
                    <a:bodyPr/>
                    <a:lstStyle/>
                    <a:p>
                      <a:pPr marL="1270" algn="ctr">
                        <a:lnSpc>
                          <a:spcPct val="100000"/>
                        </a:lnSpc>
                        <a:spcBef>
                          <a:spcPts val="315"/>
                        </a:spcBef>
                      </a:pPr>
                      <a:r>
                        <a:rPr sz="1800" b="1" dirty="0">
                          <a:solidFill>
                            <a:srgbClr val="FFFFFF"/>
                          </a:solidFill>
                          <a:latin typeface="Barlow Condensed" panose="00000506000000000000" pitchFamily="2" charset="0"/>
                          <a:cs typeface="Arial"/>
                        </a:rPr>
                        <a:t>Date</a:t>
                      </a:r>
                      <a:r>
                        <a:rPr sz="1800" b="1" spc="-4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naissance</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gridSpan="2">
                  <a:txBody>
                    <a:bodyPr/>
                    <a:lstStyle/>
                    <a:p>
                      <a:pPr marL="179705">
                        <a:lnSpc>
                          <a:spcPct val="100000"/>
                        </a:lnSpc>
                        <a:spcBef>
                          <a:spcPts val="315"/>
                        </a:spcBef>
                      </a:pPr>
                      <a:r>
                        <a:rPr sz="1800" b="1" dirty="0">
                          <a:solidFill>
                            <a:srgbClr val="FFFFFF"/>
                          </a:solidFill>
                          <a:latin typeface="Barlow Condensed" panose="00000506000000000000" pitchFamily="2" charset="0"/>
                          <a:cs typeface="Arial"/>
                        </a:rPr>
                        <a:t>DA</a:t>
                      </a:r>
                      <a:r>
                        <a:rPr sz="1800" b="1" spc="-8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requise</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en</a:t>
                      </a:r>
                      <a:r>
                        <a:rPr sz="1800" b="1" spc="-2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trimestres</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hMerge="1">
                  <a:txBody>
                    <a:bodyPr/>
                    <a:lstStyle/>
                    <a:p>
                      <a:endParaRPr/>
                    </a:p>
                  </a:txBody>
                  <a:tcPr marL="0" marR="0" marT="0" marB="0"/>
                </a:tc>
                <a:extLst>
                  <a:ext uri="{0D108BD9-81ED-4DB2-BD59-A6C34878D82A}">
                    <a16:rowId xmlns:a16="http://schemas.microsoft.com/office/drawing/2014/main" val="10000"/>
                  </a:ext>
                </a:extLst>
              </a:tr>
              <a:tr h="370205">
                <a:tc vMerge="1">
                  <a:txBody>
                    <a:bodyPr/>
                    <a:lstStyle/>
                    <a:p>
                      <a:endParaRPr/>
                    </a:p>
                  </a:txBody>
                  <a:tcPr marL="0" marR="0" marT="4000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Avant</a:t>
                      </a:r>
                      <a:r>
                        <a:rPr sz="1600" spc="-75"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1275"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Après</a:t>
                      </a:r>
                      <a:r>
                        <a:rPr sz="1600" spc="-40"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nSpc>
                          <a:spcPct val="100000"/>
                        </a:lnSpc>
                      </a:pPr>
                      <a:endParaRPr sz="1500" dirty="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dirty="0">
                          <a:solidFill>
                            <a:srgbClr val="2C7058"/>
                          </a:solidFill>
                          <a:latin typeface="Barlow Condensed" panose="00000506000000000000" pitchFamily="2" charset="0"/>
                          <a:cs typeface="Arial"/>
                        </a:rPr>
                        <a:t>Avant</a:t>
                      </a:r>
                      <a:r>
                        <a:rPr sz="1600" spc="-75"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dirty="0">
                          <a:solidFill>
                            <a:srgbClr val="2C7058"/>
                          </a:solidFill>
                          <a:latin typeface="Barlow Condensed" panose="00000506000000000000" pitchFamily="2" charset="0"/>
                          <a:cs typeface="Arial"/>
                        </a:rPr>
                        <a:t>Après</a:t>
                      </a:r>
                      <a:r>
                        <a:rPr sz="1600" spc="-40"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370205">
                <a:tc>
                  <a:txBody>
                    <a:bodyPr/>
                    <a:lstStyle/>
                    <a:p>
                      <a:pPr algn="ctr">
                        <a:lnSpc>
                          <a:spcPct val="100000"/>
                        </a:lnSpc>
                        <a:spcBef>
                          <a:spcPts val="330"/>
                        </a:spcBef>
                      </a:pPr>
                      <a:r>
                        <a:rPr sz="1200" dirty="0">
                          <a:solidFill>
                            <a:srgbClr val="2C7058"/>
                          </a:solidFill>
                          <a:latin typeface="Barlow Condensed" panose="00000506000000000000" pitchFamily="2" charset="0"/>
                          <a:cs typeface="Arial"/>
                        </a:rPr>
                        <a:t>1</a:t>
                      </a:r>
                      <a:r>
                        <a:rPr sz="1200" baseline="24305" dirty="0">
                          <a:solidFill>
                            <a:srgbClr val="2C7058"/>
                          </a:solidFill>
                          <a:latin typeface="Barlow Condensed" panose="00000506000000000000" pitchFamily="2" charset="0"/>
                          <a:cs typeface="Arial"/>
                        </a:rPr>
                        <a:t>er</a:t>
                      </a:r>
                      <a:r>
                        <a:rPr sz="1200" spc="135" baseline="2430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janvier</a:t>
                      </a:r>
                      <a:r>
                        <a:rPr sz="1200" spc="-2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au</a:t>
                      </a:r>
                      <a:r>
                        <a:rPr sz="1200" spc="-30"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31</a:t>
                      </a:r>
                      <a:r>
                        <a:rPr sz="1200" spc="-20"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août</a:t>
                      </a:r>
                      <a:r>
                        <a:rPr sz="1200" spc="-40" dirty="0">
                          <a:solidFill>
                            <a:srgbClr val="2C7058"/>
                          </a:solidFill>
                          <a:latin typeface="Barlow Condensed" panose="00000506000000000000" pitchFamily="2" charset="0"/>
                          <a:cs typeface="Arial"/>
                        </a:rPr>
                        <a:t> </a:t>
                      </a:r>
                      <a:r>
                        <a:rPr sz="1200" spc="-20" dirty="0">
                          <a:solidFill>
                            <a:srgbClr val="2C7058"/>
                          </a:solidFill>
                          <a:latin typeface="Barlow Condensed" panose="00000506000000000000" pitchFamily="2" charset="0"/>
                          <a:cs typeface="Arial"/>
                        </a:rPr>
                        <a:t>1966</a:t>
                      </a:r>
                      <a:endParaRPr sz="12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1971</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370840">
                <a:tc>
                  <a:txBody>
                    <a:bodyPr/>
                    <a:lstStyle/>
                    <a:p>
                      <a:pPr algn="ctr">
                        <a:lnSpc>
                          <a:spcPct val="100000"/>
                        </a:lnSpc>
                        <a:spcBef>
                          <a:spcPts val="330"/>
                        </a:spcBef>
                      </a:pPr>
                      <a:r>
                        <a:rPr sz="1200" dirty="0">
                          <a:solidFill>
                            <a:srgbClr val="2C7058"/>
                          </a:solidFill>
                          <a:latin typeface="Barlow Condensed" panose="00000506000000000000" pitchFamily="2" charset="0"/>
                          <a:cs typeface="Arial"/>
                        </a:rPr>
                        <a:t>1</a:t>
                      </a:r>
                      <a:r>
                        <a:rPr sz="1200" baseline="24305" dirty="0">
                          <a:solidFill>
                            <a:srgbClr val="2C7058"/>
                          </a:solidFill>
                          <a:latin typeface="Barlow Condensed" panose="00000506000000000000" pitchFamily="2" charset="0"/>
                          <a:cs typeface="Arial"/>
                        </a:rPr>
                        <a:t>er</a:t>
                      </a:r>
                      <a:r>
                        <a:rPr sz="1200" spc="135" baseline="2430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sept.</a:t>
                      </a:r>
                      <a:r>
                        <a:rPr sz="1200" spc="-2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au</a:t>
                      </a:r>
                      <a:r>
                        <a:rPr sz="1200" spc="-1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31</a:t>
                      </a:r>
                      <a:r>
                        <a:rPr sz="1200" spc="-15" dirty="0">
                          <a:solidFill>
                            <a:srgbClr val="2C7058"/>
                          </a:solidFill>
                          <a:latin typeface="Barlow Condensed" panose="00000506000000000000" pitchFamily="2" charset="0"/>
                          <a:cs typeface="Arial"/>
                        </a:rPr>
                        <a:t> </a:t>
                      </a:r>
                      <a:r>
                        <a:rPr sz="1200" dirty="0">
                          <a:solidFill>
                            <a:srgbClr val="2C7058"/>
                          </a:solidFill>
                          <a:latin typeface="Barlow Condensed" panose="00000506000000000000" pitchFamily="2" charset="0"/>
                          <a:cs typeface="Arial"/>
                        </a:rPr>
                        <a:t>déc.</a:t>
                      </a:r>
                      <a:r>
                        <a:rPr sz="1200" spc="-25" dirty="0">
                          <a:solidFill>
                            <a:srgbClr val="2C7058"/>
                          </a:solidFill>
                          <a:latin typeface="Barlow Condensed" panose="00000506000000000000" pitchFamily="2" charset="0"/>
                          <a:cs typeface="Arial"/>
                        </a:rPr>
                        <a:t> </a:t>
                      </a:r>
                      <a:r>
                        <a:rPr sz="1200" spc="-20" dirty="0">
                          <a:solidFill>
                            <a:srgbClr val="2C7058"/>
                          </a:solidFill>
                          <a:latin typeface="Barlow Condensed" panose="00000506000000000000" pitchFamily="2" charset="0"/>
                          <a:cs typeface="Arial"/>
                        </a:rPr>
                        <a:t>1966</a:t>
                      </a:r>
                      <a:endParaRPr sz="12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168</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1972</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370205">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1967</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1973</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171</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37084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1974</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25"/>
                        </a:spcBef>
                      </a:pPr>
                      <a:r>
                        <a:rPr sz="1600" spc="-25" dirty="0">
                          <a:solidFill>
                            <a:srgbClr val="2C7058"/>
                          </a:solidFill>
                          <a:latin typeface="Barlow Condensed" panose="00000506000000000000" pitchFamily="2" charset="0"/>
                          <a:cs typeface="Arial"/>
                        </a:rPr>
                        <a:t>171</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25"/>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r h="370205">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171</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1975</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30"/>
                        </a:spcBef>
                      </a:pPr>
                      <a:r>
                        <a:rPr sz="1600" spc="-25" dirty="0">
                          <a:solidFill>
                            <a:srgbClr val="2C7058"/>
                          </a:solidFill>
                          <a:latin typeface="Barlow Condensed" panose="00000506000000000000" pitchFamily="2" charset="0"/>
                          <a:cs typeface="Arial"/>
                        </a:rPr>
                        <a:t>171</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6"/>
                  </a:ext>
                </a:extLst>
              </a:tr>
              <a:tr h="37084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1970</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spc="-25" dirty="0">
                          <a:solidFill>
                            <a:srgbClr val="2C7058"/>
                          </a:solidFill>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1976</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30"/>
                        </a:spcBef>
                      </a:pPr>
                      <a:r>
                        <a:rPr sz="1600" spc="-25" dirty="0">
                          <a:solidFill>
                            <a:srgbClr val="2C7058"/>
                          </a:solidFill>
                          <a:latin typeface="Barlow Condensed" panose="00000506000000000000" pitchFamily="2" charset="0"/>
                          <a:cs typeface="Arial"/>
                        </a:rPr>
                        <a:t>172</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7"/>
                  </a:ext>
                </a:extLst>
              </a:tr>
            </a:tbl>
          </a:graphicData>
        </a:graphic>
      </p:graphicFrame>
      <p:sp>
        <p:nvSpPr>
          <p:cNvPr id="8" name="ZoneTexte 7"/>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12</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889671" y="9144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412115" y="207826"/>
            <a:ext cx="7092950" cy="459100"/>
          </a:xfrm>
          <a:prstGeom prst="rect">
            <a:avLst/>
          </a:prstGeom>
        </p:spPr>
        <p:txBody>
          <a:bodyPr vert="horz" wrap="square" lIns="0" tIns="12700" rIns="0" bIns="0" rtlCol="0">
            <a:spAutoFit/>
          </a:bodyPr>
          <a:lstStyle/>
          <a:p>
            <a:pPr marL="12700">
              <a:lnSpc>
                <a:spcPct val="100000"/>
              </a:lnSpc>
              <a:spcBef>
                <a:spcPts val="105"/>
              </a:spcBef>
            </a:pPr>
            <a:r>
              <a:rPr sz="2900" spc="-10" dirty="0">
                <a:solidFill>
                  <a:srgbClr val="BE2352"/>
                </a:solidFill>
              </a:rPr>
              <a:t>Relèvement de la durée d’assurance</a:t>
            </a:r>
          </a:p>
        </p:txBody>
      </p:sp>
      <p:sp>
        <p:nvSpPr>
          <p:cNvPr id="14" name="object 14"/>
          <p:cNvSpPr txBox="1"/>
          <p:nvPr/>
        </p:nvSpPr>
        <p:spPr>
          <a:xfrm>
            <a:off x="2964942" y="1899284"/>
            <a:ext cx="990600" cy="367030"/>
          </a:xfrm>
          <a:prstGeom prst="rect">
            <a:avLst/>
          </a:prstGeom>
        </p:spPr>
        <p:txBody>
          <a:bodyPr vert="horz" wrap="square" lIns="0" tIns="38100" rIns="0" bIns="0" rtlCol="0">
            <a:spAutoFit/>
          </a:bodyPr>
          <a:lstStyle/>
          <a:p>
            <a:pPr marL="231775" marR="5080" lvl="0" indent="-219710" defTabSz="914400" eaLnBrk="1" fontAlgn="auto" latinLnBrk="0" hangingPunct="1">
              <a:lnSpc>
                <a:spcPts val="1250"/>
              </a:lnSpc>
              <a:spcBef>
                <a:spcPts val="3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cs typeface="Arial"/>
              </a:rPr>
              <a:t>Impacté</a:t>
            </a:r>
            <a:r>
              <a:rPr kumimoji="0" sz="1200" b="0" i="0" u="none" strike="noStrike" kern="0" cap="none" spc="-2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par</a:t>
            </a:r>
            <a:r>
              <a:rPr kumimoji="0" sz="1200" b="0" i="0" u="none" strike="noStrike" kern="0" cap="none" spc="-15" normalizeH="0" baseline="0" noProof="0" dirty="0">
                <a:ln>
                  <a:noFill/>
                </a:ln>
                <a:solidFill>
                  <a:srgbClr val="FFFFFF"/>
                </a:solidFill>
                <a:effectLst/>
                <a:uLnTx/>
                <a:uFillTx/>
                <a:latin typeface="Arial"/>
                <a:cs typeface="Arial"/>
              </a:rPr>
              <a:t> </a:t>
            </a:r>
            <a:r>
              <a:rPr kumimoji="0" sz="1200" b="0" i="0" u="none" strike="noStrike" kern="0" cap="none" spc="-25" normalizeH="0" baseline="0" noProof="0" dirty="0">
                <a:ln>
                  <a:noFill/>
                </a:ln>
                <a:solidFill>
                  <a:srgbClr val="FFFFFF"/>
                </a:solidFill>
                <a:effectLst/>
                <a:uLnTx/>
                <a:uFillTx/>
                <a:latin typeface="Arial"/>
                <a:cs typeface="Arial"/>
              </a:rPr>
              <a:t>la </a:t>
            </a:r>
            <a:r>
              <a:rPr kumimoji="0" sz="1200" b="0" i="0" u="none" strike="noStrike" kern="0" cap="none" spc="-10" normalizeH="0" baseline="0" noProof="0" dirty="0">
                <a:ln>
                  <a:noFill/>
                </a:ln>
                <a:solidFill>
                  <a:srgbClr val="FFFFFF"/>
                </a:solidFill>
                <a:effectLst/>
                <a:uLnTx/>
                <a:uFillTx/>
                <a:latin typeface="Arial"/>
                <a:cs typeface="Arial"/>
              </a:rPr>
              <a:t>réforme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637538" y="2827146"/>
            <a:ext cx="8483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cs typeface="Arial"/>
              </a:rPr>
              <a:t>Cas</a:t>
            </a:r>
            <a:r>
              <a:rPr kumimoji="0" sz="1200" b="0" i="0" u="none" strike="noStrike" kern="0" cap="none" spc="-25" normalizeH="0" baseline="0" noProof="0" dirty="0">
                <a:ln>
                  <a:noFill/>
                </a:ln>
                <a:solidFill>
                  <a:srgbClr val="FFFFFF"/>
                </a:solidFill>
                <a:effectLst/>
                <a:uLnTx/>
                <a:uFillTx/>
                <a:latin typeface="Arial"/>
                <a:cs typeface="Arial"/>
              </a:rPr>
              <a:t> </a:t>
            </a:r>
            <a:r>
              <a:rPr kumimoji="0" sz="1200" b="0" i="0" u="none" strike="noStrike" kern="0" cap="none" spc="-10" normalizeH="0" baseline="0" noProof="0" dirty="0">
                <a:ln>
                  <a:noFill/>
                </a:ln>
                <a:solidFill>
                  <a:srgbClr val="FFFFFF"/>
                </a:solidFill>
                <a:effectLst/>
                <a:uLnTx/>
                <a:uFillTx/>
                <a:latin typeface="Arial"/>
                <a:cs typeface="Arial"/>
              </a:rPr>
              <a:t>général</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txBox="1"/>
          <p:nvPr/>
        </p:nvSpPr>
        <p:spPr>
          <a:xfrm>
            <a:off x="6325361" y="2809494"/>
            <a:ext cx="953769"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cs typeface="Arial"/>
              </a:rPr>
              <a:t>Exceptions</a:t>
            </a:r>
            <a:r>
              <a:rPr kumimoji="0" sz="1200" b="0" i="0" u="none" strike="noStrike" kern="0" cap="none" spc="-35" normalizeH="0" baseline="0" noProof="0" dirty="0">
                <a:ln>
                  <a:noFill/>
                </a:ln>
                <a:solidFill>
                  <a:srgbClr val="FFFFFF"/>
                </a:solidFill>
                <a:effectLst/>
                <a:uLnTx/>
                <a:uFillTx/>
                <a:latin typeface="Arial"/>
                <a:cs typeface="Arial"/>
              </a:rPr>
              <a:t> </a:t>
            </a:r>
            <a:r>
              <a:rPr kumimoji="0" sz="1400" b="0" i="0" u="none" strike="noStrike" kern="0" cap="none" spc="-25" normalizeH="0" baseline="0" noProof="0" dirty="0">
                <a:ln>
                  <a:noFill/>
                </a:ln>
                <a:solidFill>
                  <a:srgbClr val="FFFFFF"/>
                </a:solidFill>
                <a:effectLst/>
                <a:uLnTx/>
                <a:uFillTx/>
                <a:latin typeface="Arial"/>
                <a:cs typeface="Arial"/>
              </a:rPr>
              <a: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txBox="1"/>
          <p:nvPr/>
        </p:nvSpPr>
        <p:spPr>
          <a:xfrm>
            <a:off x="4749800" y="4060063"/>
            <a:ext cx="111823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rgbClr val="FFFFFF"/>
                </a:solidFill>
                <a:effectLst/>
                <a:uLnTx/>
                <a:uFillTx/>
                <a:latin typeface="Arial"/>
                <a:cs typeface="Arial"/>
              </a:rPr>
              <a:t>DOD*</a:t>
            </a:r>
            <a:r>
              <a:rPr kumimoji="0" sz="1000" b="0" i="0" u="none" strike="noStrike" kern="0" cap="none" spc="-25" normalizeH="0" baseline="0" noProof="0" dirty="0">
                <a:ln>
                  <a:noFill/>
                </a:ln>
                <a:solidFill>
                  <a:srgbClr val="FFFFFF"/>
                </a:solidFill>
                <a:effectLst/>
                <a:uLnTx/>
                <a:uFillTx/>
                <a:latin typeface="Arial"/>
                <a:cs typeface="Arial"/>
              </a:rPr>
              <a:t> </a:t>
            </a:r>
            <a:r>
              <a:rPr kumimoji="0" sz="1000" b="0" i="0" u="none" strike="noStrike" kern="0" cap="none" spc="0" normalizeH="0" baseline="0" noProof="0" dirty="0">
                <a:ln>
                  <a:noFill/>
                </a:ln>
                <a:solidFill>
                  <a:srgbClr val="FFFFFF"/>
                </a:solidFill>
                <a:effectLst/>
                <a:uLnTx/>
                <a:uFillTx/>
                <a:latin typeface="Arial"/>
                <a:cs typeface="Arial"/>
              </a:rPr>
              <a:t>avant</a:t>
            </a:r>
            <a:r>
              <a:rPr kumimoji="0" sz="1000" b="0" i="0" u="none" strike="noStrike" kern="0" cap="none" spc="-5" normalizeH="0" baseline="0" noProof="0" dirty="0">
                <a:ln>
                  <a:noFill/>
                </a:ln>
                <a:solidFill>
                  <a:srgbClr val="FFFFFF"/>
                </a:solidFill>
                <a:effectLst/>
                <a:uLnTx/>
                <a:uFillTx/>
                <a:latin typeface="Arial"/>
                <a:cs typeface="Arial"/>
              </a:rPr>
              <a:t> </a:t>
            </a:r>
            <a:r>
              <a:rPr kumimoji="0" sz="1000" b="0" i="0" u="none" strike="noStrike" kern="0" cap="none" spc="0" normalizeH="0" baseline="0" noProof="0" dirty="0">
                <a:ln>
                  <a:noFill/>
                </a:ln>
                <a:solidFill>
                  <a:srgbClr val="FFFFFF"/>
                </a:solidFill>
                <a:effectLst/>
                <a:uLnTx/>
                <a:uFillTx/>
                <a:latin typeface="Arial"/>
                <a:cs typeface="Arial"/>
              </a:rPr>
              <a:t>60</a:t>
            </a:r>
            <a:r>
              <a:rPr kumimoji="0" sz="1000" b="0" i="0" u="none" strike="noStrike" kern="0" cap="none" spc="-20" normalizeH="0" baseline="0" noProof="0" dirty="0">
                <a:ln>
                  <a:noFill/>
                </a:ln>
                <a:solidFill>
                  <a:srgbClr val="FFFFFF"/>
                </a:solidFill>
                <a:effectLst/>
                <a:uLnTx/>
                <a:uFillTx/>
                <a:latin typeface="Arial"/>
                <a:cs typeface="Arial"/>
              </a:rPr>
              <a:t> </a:t>
            </a:r>
            <a:r>
              <a:rPr kumimoji="0" sz="1000" b="0" i="0" u="none" strike="noStrike" kern="0" cap="none" spc="-25" normalizeH="0" baseline="0" noProof="0" dirty="0">
                <a:ln>
                  <a:noFill/>
                </a:ln>
                <a:solidFill>
                  <a:srgbClr val="FFFFFF"/>
                </a:solidFill>
                <a:effectLst/>
                <a:uLnTx/>
                <a:uFillTx/>
                <a:latin typeface="Arial"/>
                <a:cs typeface="Arial"/>
              </a:rPr>
              <a:t>ans</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grpSp>
        <p:nvGrpSpPr>
          <p:cNvPr id="72" name="Groupe 71"/>
          <p:cNvGrpSpPr/>
          <p:nvPr/>
        </p:nvGrpSpPr>
        <p:grpSpPr>
          <a:xfrm>
            <a:off x="5562600" y="1944507"/>
            <a:ext cx="1468120" cy="627380"/>
            <a:chOff x="5852991" y="2199342"/>
            <a:chExt cx="1468120" cy="627380"/>
          </a:xfrm>
        </p:grpSpPr>
        <p:grpSp>
          <p:nvGrpSpPr>
            <p:cNvPr id="43" name="object 43"/>
            <p:cNvGrpSpPr/>
            <p:nvPr/>
          </p:nvGrpSpPr>
          <p:grpSpPr>
            <a:xfrm>
              <a:off x="5852991" y="2199342"/>
              <a:ext cx="1468120" cy="627380"/>
              <a:chOff x="9578085" y="1782826"/>
              <a:chExt cx="1468120" cy="627380"/>
            </a:xfrm>
          </p:grpSpPr>
          <p:sp>
            <p:nvSpPr>
              <p:cNvPr id="44" name="object 44"/>
              <p:cNvSpPr/>
              <p:nvPr/>
            </p:nvSpPr>
            <p:spPr>
              <a:xfrm>
                <a:off x="9584435" y="1789176"/>
                <a:ext cx="1455420" cy="614680"/>
              </a:xfrm>
              <a:custGeom>
                <a:avLst/>
                <a:gdLst/>
                <a:ahLst/>
                <a:cxnLst/>
                <a:rect l="l" t="t" r="r" b="b"/>
                <a:pathLst>
                  <a:path w="1455420" h="614680">
                    <a:moveTo>
                      <a:pt x="1455420" y="0"/>
                    </a:moveTo>
                    <a:lnTo>
                      <a:pt x="0" y="0"/>
                    </a:lnTo>
                    <a:lnTo>
                      <a:pt x="0" y="614172"/>
                    </a:lnTo>
                    <a:lnTo>
                      <a:pt x="1455420" y="614172"/>
                    </a:lnTo>
                    <a:lnTo>
                      <a:pt x="1455420"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9584435" y="1789176"/>
                <a:ext cx="1455420" cy="614680"/>
              </a:xfrm>
              <a:custGeom>
                <a:avLst/>
                <a:gdLst/>
                <a:ahLst/>
                <a:cxnLst/>
                <a:rect l="l" t="t" r="r" b="b"/>
                <a:pathLst>
                  <a:path w="1455420" h="614680">
                    <a:moveTo>
                      <a:pt x="0" y="614172"/>
                    </a:moveTo>
                    <a:lnTo>
                      <a:pt x="1455420" y="614172"/>
                    </a:lnTo>
                    <a:lnTo>
                      <a:pt x="1455420" y="0"/>
                    </a:lnTo>
                    <a:lnTo>
                      <a:pt x="0" y="0"/>
                    </a:lnTo>
                    <a:lnTo>
                      <a:pt x="0" y="614172"/>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6" name="object 46"/>
            <p:cNvSpPr txBox="1"/>
            <p:nvPr/>
          </p:nvSpPr>
          <p:spPr>
            <a:xfrm>
              <a:off x="5934779" y="2315800"/>
              <a:ext cx="1304290" cy="371897"/>
            </a:xfrm>
            <a:prstGeom prst="rect">
              <a:avLst/>
            </a:prstGeom>
          </p:spPr>
          <p:txBody>
            <a:bodyPr vert="horz" wrap="square" lIns="0" tIns="38100" rIns="0" bIns="0" rtlCol="0">
              <a:spAutoFit/>
            </a:bodyPr>
            <a:lstStyle/>
            <a:p>
              <a:pPr marL="388620" marR="5080" lvl="0" indent="-376555" algn="just" defTabSz="914400" eaLnBrk="1" fontAlgn="auto" latinLnBrk="0" hangingPunct="1">
                <a:lnSpc>
                  <a:spcPts val="1250"/>
                </a:lnSpc>
                <a:spcBef>
                  <a:spcPts val="3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Non</a:t>
              </a:r>
              <a:r>
                <a:rPr kumimoji="0" sz="1200" b="0" i="0" u="none" strike="noStrike" kern="0" cap="none" spc="-4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impacté</a:t>
              </a:r>
              <a:r>
                <a:rPr kumimoji="0" sz="1200" b="0" i="0" u="none" strike="noStrike" kern="0" cap="none" spc="-5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par</a:t>
              </a:r>
              <a:r>
                <a:rPr kumimoji="0" sz="1200" b="0" i="0" u="none" strike="noStrike" kern="0" cap="none" spc="-4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25" normalizeH="0" baseline="0" noProof="0" dirty="0" smtClean="0">
                  <a:ln>
                    <a:noFill/>
                  </a:ln>
                  <a:solidFill>
                    <a:srgbClr val="FFFFFF"/>
                  </a:solidFill>
                  <a:effectLst/>
                  <a:uLnTx/>
                  <a:uFillTx/>
                  <a:latin typeface="Barlow Condensed" panose="00000506000000000000" pitchFamily="2" charset="0"/>
                  <a:cs typeface="Arial"/>
                </a:rPr>
                <a:t>la</a:t>
              </a:r>
              <a:r>
                <a:rPr lang="fr-FR" sz="1200" spc="-25" dirty="0">
                  <a:solidFill>
                    <a:srgbClr val="FFFFFF"/>
                  </a:solidFill>
                  <a:latin typeface="Barlow Condensed" panose="00000506000000000000" pitchFamily="2" charset="0"/>
                  <a:cs typeface="Arial"/>
                </a:rPr>
                <a:t> </a:t>
              </a:r>
              <a:r>
                <a:rPr kumimoji="0" sz="1200" b="0" i="0" u="none" strike="noStrike" kern="0" cap="none" spc="-10" normalizeH="0" baseline="0" noProof="0" dirty="0" err="1" smtClean="0">
                  <a:ln>
                    <a:noFill/>
                  </a:ln>
                  <a:solidFill>
                    <a:srgbClr val="FFFFFF"/>
                  </a:solidFill>
                  <a:effectLst/>
                  <a:uLnTx/>
                  <a:uFillTx/>
                  <a:latin typeface="Barlow Condensed" panose="00000506000000000000" pitchFamily="2" charset="0"/>
                  <a:cs typeface="Arial"/>
                </a:rPr>
                <a:t>réforme</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grpSp>
        <p:nvGrpSpPr>
          <p:cNvPr id="70" name="Groupe 69"/>
          <p:cNvGrpSpPr/>
          <p:nvPr/>
        </p:nvGrpSpPr>
        <p:grpSpPr>
          <a:xfrm>
            <a:off x="4267200" y="3276600"/>
            <a:ext cx="1386205" cy="1375074"/>
            <a:chOff x="8808466" y="3433526"/>
            <a:chExt cx="1386205" cy="1375074"/>
          </a:xfrm>
        </p:grpSpPr>
        <p:grpSp>
          <p:nvGrpSpPr>
            <p:cNvPr id="47" name="object 47"/>
            <p:cNvGrpSpPr/>
            <p:nvPr/>
          </p:nvGrpSpPr>
          <p:grpSpPr>
            <a:xfrm>
              <a:off x="8808466" y="3451605"/>
              <a:ext cx="1386205" cy="1356995"/>
              <a:chOff x="8808466" y="3451605"/>
              <a:chExt cx="1386205" cy="1356995"/>
            </a:xfrm>
          </p:grpSpPr>
          <p:sp>
            <p:nvSpPr>
              <p:cNvPr id="48" name="object 48"/>
              <p:cNvSpPr/>
              <p:nvPr/>
            </p:nvSpPr>
            <p:spPr>
              <a:xfrm>
                <a:off x="8814816" y="3457955"/>
                <a:ext cx="1373505" cy="1344295"/>
              </a:xfrm>
              <a:custGeom>
                <a:avLst/>
                <a:gdLst/>
                <a:ahLst/>
                <a:cxnLst/>
                <a:rect l="l" t="t" r="r" b="b"/>
                <a:pathLst>
                  <a:path w="1373504" h="1344295">
                    <a:moveTo>
                      <a:pt x="1373124" y="0"/>
                    </a:moveTo>
                    <a:lnTo>
                      <a:pt x="0" y="0"/>
                    </a:lnTo>
                    <a:lnTo>
                      <a:pt x="0" y="1344168"/>
                    </a:lnTo>
                    <a:lnTo>
                      <a:pt x="1373124" y="1344168"/>
                    </a:lnTo>
                    <a:lnTo>
                      <a:pt x="1373124"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p:cNvSpPr/>
              <p:nvPr/>
            </p:nvSpPr>
            <p:spPr>
              <a:xfrm>
                <a:off x="8814816" y="3457955"/>
                <a:ext cx="1373505" cy="1344295"/>
              </a:xfrm>
              <a:custGeom>
                <a:avLst/>
                <a:gdLst/>
                <a:ahLst/>
                <a:cxnLst/>
                <a:rect l="l" t="t" r="r" b="b"/>
                <a:pathLst>
                  <a:path w="1373504" h="1344295">
                    <a:moveTo>
                      <a:pt x="0" y="1344168"/>
                    </a:moveTo>
                    <a:lnTo>
                      <a:pt x="1373124" y="1344168"/>
                    </a:lnTo>
                    <a:lnTo>
                      <a:pt x="1373124" y="0"/>
                    </a:lnTo>
                    <a:lnTo>
                      <a:pt x="0" y="0"/>
                    </a:lnTo>
                    <a:lnTo>
                      <a:pt x="0" y="1344168"/>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p:nvPr/>
          </p:nvSpPr>
          <p:spPr>
            <a:xfrm>
              <a:off x="8832850" y="3433526"/>
              <a:ext cx="1338580" cy="1067023"/>
            </a:xfrm>
            <a:prstGeom prst="rect">
              <a:avLst/>
            </a:prstGeom>
          </p:spPr>
          <p:txBody>
            <a:bodyPr vert="horz" wrap="square" lIns="0" tIns="62230" rIns="0" bIns="0" rtlCol="0">
              <a:spAutoFit/>
            </a:bodyPr>
            <a:lstStyle/>
            <a:p>
              <a:pPr marL="0" marR="0" lvl="0" indent="0" algn="ctr" defTabSz="914400" eaLnBrk="1" fontAlgn="auto" latinLnBrk="0" hangingPunct="1">
                <a:lnSpc>
                  <a:spcPct val="100000"/>
                </a:lnSpc>
                <a:spcBef>
                  <a:spcPts val="49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DOD*</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avant</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60</a:t>
              </a:r>
              <a:r>
                <a:rPr kumimoji="0" sz="1400" b="0" i="0" u="none" strike="noStrike" kern="0" cap="none" spc="-3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ans</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251460" marR="241300" lvl="0" indent="0" algn="ctr" defTabSz="914400" eaLnBrk="1" fontAlgn="auto" latinLnBrk="0" hangingPunct="1">
                <a:lnSpc>
                  <a:spcPts val="1040"/>
                </a:lnSpc>
                <a:spcBef>
                  <a:spcPts val="484"/>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Ancienne réglementation</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22860" marR="17145" lvl="0" indent="36830" algn="ctr" defTabSz="914400" eaLnBrk="1" fontAlgn="auto" latinLnBrk="0" hangingPunct="1">
                <a:lnSpc>
                  <a:spcPct val="86400"/>
                </a:lnSpc>
                <a:spcBef>
                  <a:spcPts val="39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Nombre</a:t>
              </a:r>
              <a:r>
                <a:rPr kumimoji="0" sz="105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de</a:t>
              </a:r>
              <a:r>
                <a:rPr kumimoji="0" sz="105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trimestres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applicable</a:t>
              </a:r>
              <a:r>
                <a:rPr kumimoji="0" sz="1050" b="0" i="0" u="none" strike="noStrike" kern="0" cap="none" spc="-35"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aux</a:t>
              </a:r>
              <a:r>
                <a:rPr kumimoji="0" sz="1050" b="0" i="0" u="none" strike="noStrike" kern="0" cap="none" spc="-50"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assurés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qui</a:t>
              </a:r>
              <a:r>
                <a:rPr kumimoji="0" sz="105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ont</a:t>
              </a:r>
              <a:r>
                <a:rPr kumimoji="0" sz="1050" b="0" i="0" u="none" strike="noStrike" kern="0" cap="none" spc="-15"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60</a:t>
              </a:r>
              <a:r>
                <a:rPr kumimoji="0" sz="105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ans</a:t>
              </a:r>
              <a:r>
                <a:rPr kumimoji="0" sz="105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 l’année </a:t>
              </a:r>
              <a:r>
                <a:rPr kumimoji="0" sz="105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d’OD</a:t>
              </a:r>
              <a:endPar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grpSp>
        <p:nvGrpSpPr>
          <p:cNvPr id="71" name="Groupe 70"/>
          <p:cNvGrpSpPr/>
          <p:nvPr/>
        </p:nvGrpSpPr>
        <p:grpSpPr>
          <a:xfrm>
            <a:off x="7092950" y="3300769"/>
            <a:ext cx="1398949" cy="1356995"/>
            <a:chOff x="10425430" y="3451605"/>
            <a:chExt cx="1398949" cy="1356995"/>
          </a:xfrm>
        </p:grpSpPr>
        <p:grpSp>
          <p:nvGrpSpPr>
            <p:cNvPr id="51" name="object 51"/>
            <p:cNvGrpSpPr/>
            <p:nvPr/>
          </p:nvGrpSpPr>
          <p:grpSpPr>
            <a:xfrm>
              <a:off x="10425430" y="3451605"/>
              <a:ext cx="1386205" cy="1356995"/>
              <a:chOff x="10425430" y="3451605"/>
              <a:chExt cx="1386205" cy="1356995"/>
            </a:xfrm>
          </p:grpSpPr>
          <p:sp>
            <p:nvSpPr>
              <p:cNvPr id="52" name="object 52"/>
              <p:cNvSpPr/>
              <p:nvPr/>
            </p:nvSpPr>
            <p:spPr>
              <a:xfrm>
                <a:off x="10431780" y="3457955"/>
                <a:ext cx="1373505" cy="1344295"/>
              </a:xfrm>
              <a:custGeom>
                <a:avLst/>
                <a:gdLst/>
                <a:ahLst/>
                <a:cxnLst/>
                <a:rect l="l" t="t" r="r" b="b"/>
                <a:pathLst>
                  <a:path w="1373504" h="1344295">
                    <a:moveTo>
                      <a:pt x="1373124" y="0"/>
                    </a:moveTo>
                    <a:lnTo>
                      <a:pt x="0" y="0"/>
                    </a:lnTo>
                    <a:lnTo>
                      <a:pt x="0" y="1344168"/>
                    </a:lnTo>
                    <a:lnTo>
                      <a:pt x="1373124" y="1344168"/>
                    </a:lnTo>
                    <a:lnTo>
                      <a:pt x="1373124"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3"/>
              <p:cNvSpPr/>
              <p:nvPr/>
            </p:nvSpPr>
            <p:spPr>
              <a:xfrm>
                <a:off x="10431780" y="3457955"/>
                <a:ext cx="1373505" cy="1344295"/>
              </a:xfrm>
              <a:custGeom>
                <a:avLst/>
                <a:gdLst/>
                <a:ahLst/>
                <a:cxnLst/>
                <a:rect l="l" t="t" r="r" b="b"/>
                <a:pathLst>
                  <a:path w="1373504" h="1344295">
                    <a:moveTo>
                      <a:pt x="0" y="1344168"/>
                    </a:moveTo>
                    <a:lnTo>
                      <a:pt x="1373124" y="1344168"/>
                    </a:lnTo>
                    <a:lnTo>
                      <a:pt x="1373124" y="0"/>
                    </a:lnTo>
                    <a:lnTo>
                      <a:pt x="0" y="0"/>
                    </a:lnTo>
                    <a:lnTo>
                      <a:pt x="0" y="1344168"/>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object 54"/>
            <p:cNvSpPr txBox="1"/>
            <p:nvPr/>
          </p:nvSpPr>
          <p:spPr>
            <a:xfrm>
              <a:off x="10452779" y="3475127"/>
              <a:ext cx="1371600" cy="1020151"/>
            </a:xfrm>
            <a:prstGeom prst="rect">
              <a:avLst/>
            </a:prstGeom>
          </p:spPr>
          <p:txBody>
            <a:bodyPr vert="horz" wrap="square" lIns="0" tIns="62230" rIns="0" bIns="0" rtlCol="0">
              <a:spAutoFit/>
            </a:bodyPr>
            <a:lstStyle/>
            <a:p>
              <a:pPr marL="0" marR="0" lvl="0" indent="0" algn="ctr" defTabSz="914400" eaLnBrk="1" fontAlgn="auto" latinLnBrk="0" hangingPunct="1">
                <a:lnSpc>
                  <a:spcPct val="100000"/>
                </a:lnSpc>
                <a:spcBef>
                  <a:spcPts val="49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DOD*</a:t>
              </a:r>
              <a:r>
                <a:rPr kumimoji="0" sz="14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après</a:t>
              </a:r>
              <a:r>
                <a:rPr kumimoji="0" sz="14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60</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ans</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0" marR="0" lvl="0" indent="0" algn="ctr" defTabSz="914400" eaLnBrk="1" fontAlgn="auto" latinLnBrk="0" hangingPunct="1">
                <a:lnSpc>
                  <a:spcPct val="100000"/>
                </a:lnSpc>
                <a:spcBef>
                  <a:spcPts val="32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Ancienne</a:t>
              </a:r>
              <a:r>
                <a:rPr kumimoji="0" sz="1100" b="0" i="0" u="none" strike="noStrike" kern="0" cap="none" spc="-1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réglementation</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70485" marR="67310" lvl="0" indent="635" algn="ctr" defTabSz="914400" eaLnBrk="1" fontAlgn="auto" latinLnBrk="0" hangingPunct="1">
                <a:lnSpc>
                  <a:spcPct val="86100"/>
                </a:lnSpc>
                <a:spcBef>
                  <a:spcPts val="405"/>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Nombre</a:t>
              </a:r>
              <a:r>
                <a:rPr kumimoji="0" sz="1100" b="0" i="0" u="none" strike="noStrike" kern="0" cap="none" spc="-35" normalizeH="0" baseline="0" noProof="0" dirty="0">
                  <a:ln>
                    <a:noFill/>
                  </a:ln>
                  <a:solidFill>
                    <a:sysClr val="windowText" lastClr="000000"/>
                  </a:solidFill>
                  <a:effectLst/>
                  <a:uLnTx/>
                  <a:uFillTx/>
                  <a:latin typeface="Barlow Condensed" panose="00000506000000000000" pitchFamily="2" charset="0"/>
                  <a:cs typeface="Arial"/>
                </a:rPr>
                <a:t> </a:t>
              </a:r>
              <a:r>
                <a:rPr kumimoji="0" sz="11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de</a:t>
              </a:r>
              <a:r>
                <a:rPr kumimoji="0" sz="1100" b="0" i="0" u="none" strike="noStrike" kern="0" cap="none" spc="-35" normalizeH="0" baseline="0" noProof="0" dirty="0">
                  <a:ln>
                    <a:noFill/>
                  </a:ln>
                  <a:solidFill>
                    <a:sysClr val="windowText" lastClr="000000"/>
                  </a:solidFill>
                  <a:effectLst/>
                  <a:uLnTx/>
                  <a:uFillTx/>
                  <a:latin typeface="Barlow Condensed" panose="00000506000000000000" pitchFamily="2" charset="0"/>
                  <a:cs typeface="Arial"/>
                </a:rPr>
                <a:t> </a:t>
              </a:r>
              <a:r>
                <a:rPr kumimoji="0" sz="11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trimestres nécessaires</a:t>
              </a:r>
              <a:r>
                <a:rPr kumimoji="0" sz="11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1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l’année </a:t>
              </a:r>
              <a:r>
                <a:rPr kumimoji="0" sz="11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des </a:t>
              </a:r>
              <a:r>
                <a:rPr kumimoji="0" sz="11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60</a:t>
              </a:r>
              <a:r>
                <a:rPr kumimoji="0" sz="11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1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ans</a:t>
              </a:r>
              <a:endParaRPr kumimoji="0" sz="11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sp>
        <p:nvSpPr>
          <p:cNvPr id="60" name="object 60"/>
          <p:cNvSpPr txBox="1"/>
          <p:nvPr/>
        </p:nvSpPr>
        <p:spPr>
          <a:xfrm>
            <a:off x="670369" y="967267"/>
            <a:ext cx="3868420" cy="410369"/>
          </a:xfrm>
          <a:prstGeom prst="rect">
            <a:avLst/>
          </a:prstGeom>
          <a:ln w="28575">
            <a:solidFill>
              <a:srgbClr val="27B0F6"/>
            </a:solidFill>
          </a:ln>
        </p:spPr>
        <p:txBody>
          <a:bodyPr vert="horz" wrap="square" lIns="0" tIns="40640" rIns="0" bIns="0" rtlCol="0">
            <a:spAutoFit/>
          </a:bodyPr>
          <a:lstStyle/>
          <a:p>
            <a:pPr marL="91440" marR="454659" lvl="0" indent="0" defTabSz="914400" eaLnBrk="1" fontAlgn="auto" latinLnBrk="0" hangingPunct="1">
              <a:lnSpc>
                <a:spcPct val="100000"/>
              </a:lnSpc>
              <a:spcBef>
                <a:spcPts val="32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Né</a:t>
            </a:r>
            <a:r>
              <a:rPr kumimoji="0" sz="12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avant</a:t>
            </a:r>
            <a:r>
              <a:rPr kumimoji="0" sz="12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le</a:t>
            </a:r>
            <a:r>
              <a:rPr kumimoji="0" sz="12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01/09/61</a:t>
            </a:r>
            <a:r>
              <a:rPr kumimoji="0" sz="1200" b="0" i="0" u="none" strike="noStrike" kern="0" cap="none" spc="-6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catégorie</a:t>
            </a:r>
            <a:r>
              <a:rPr kumimoji="0" sz="1200" b="0" i="0" u="none" strike="noStrike" kern="0" cap="none" spc="-4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Sédentaire</a:t>
            </a:r>
            <a:r>
              <a:rPr kumimoji="0" sz="1200" b="0" i="0" u="none" strike="noStrike" kern="0" cap="none" spc="-4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t>
            </a:r>
            <a:r>
              <a:rPr kumimoji="0" sz="120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 </a:t>
            </a:r>
            <a:r>
              <a:rPr lang="fr-FR" sz="1200" spc="-10" dirty="0">
                <a:latin typeface="Barlow Condensed" panose="00000506000000000000" pitchFamily="2" charset="0"/>
                <a:cs typeface="Arial"/>
              </a:rPr>
              <a:t>D</a:t>
            </a:r>
            <a:r>
              <a:rPr kumimoji="0" sz="1200" b="0" i="0" u="none" strike="noStrike" kern="0" cap="none" spc="-10" normalizeH="0" baseline="0" noProof="0" dirty="0" err="1" smtClean="0">
                <a:ln>
                  <a:noFill/>
                </a:ln>
                <a:solidFill>
                  <a:sysClr val="windowText" lastClr="000000"/>
                </a:solidFill>
                <a:effectLst/>
                <a:uLnTx/>
                <a:uFillTx/>
                <a:latin typeface="Barlow Condensed" panose="00000506000000000000" pitchFamily="2" charset="0"/>
                <a:cs typeface="Arial"/>
              </a:rPr>
              <a:t>roit</a:t>
            </a:r>
            <a:r>
              <a:rPr kumimoji="0" sz="1200" b="0" i="0" u="none" strike="noStrike" kern="0" cap="none" spc="-10" normalizeH="0" baseline="0" noProof="0" dirty="0" smtClean="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d’option</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9144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Né</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avant</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le</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01/09/66</a:t>
            </a:r>
            <a:r>
              <a:rPr kumimoji="0" sz="1200" b="0" i="0" u="none" strike="noStrike" kern="0" cap="none" spc="-4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err="1">
                <a:ln>
                  <a:noFill/>
                </a:ln>
                <a:solidFill>
                  <a:sysClr val="windowText" lastClr="000000"/>
                </a:solidFill>
                <a:effectLst/>
                <a:uLnTx/>
                <a:uFillTx/>
                <a:latin typeface="Barlow Condensed" panose="00000506000000000000" pitchFamily="2" charset="0"/>
                <a:cs typeface="Arial"/>
              </a:rPr>
              <a:t>catégorie</a:t>
            </a:r>
            <a:r>
              <a:rPr kumimoji="0" sz="1200" b="0" i="0" u="none" strike="noStrike" kern="0" cap="none" spc="-90" normalizeH="0" baseline="0" noProof="0" dirty="0">
                <a:ln>
                  <a:noFill/>
                </a:ln>
                <a:solidFill>
                  <a:sysClr val="windowText" lastClr="000000"/>
                </a:solidFill>
                <a:effectLst/>
                <a:uLnTx/>
                <a:uFillTx/>
                <a:latin typeface="Barlow Condensed" panose="00000506000000000000" pitchFamily="2" charset="0"/>
                <a:cs typeface="Arial"/>
              </a:rPr>
              <a:t> </a:t>
            </a:r>
            <a:r>
              <a:rPr kumimoji="0" lang="fr-FR" sz="1200" b="0" i="0" u="none" strike="noStrike" kern="0" cap="none" spc="-90" normalizeH="0" baseline="0" noProof="0" dirty="0" smtClean="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smtClean="0">
                <a:ln>
                  <a:noFill/>
                </a:ln>
                <a:solidFill>
                  <a:sysClr val="windowText" lastClr="000000"/>
                </a:solidFill>
                <a:effectLst/>
                <a:uLnTx/>
                <a:uFillTx/>
                <a:latin typeface="Barlow Condensed" panose="00000506000000000000" pitchFamily="2" charset="0"/>
                <a:cs typeface="Arial"/>
              </a:rPr>
              <a:t>Active</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sp>
        <p:nvSpPr>
          <p:cNvPr id="64" name="object 64"/>
          <p:cNvSpPr txBox="1"/>
          <p:nvPr/>
        </p:nvSpPr>
        <p:spPr>
          <a:xfrm>
            <a:off x="7505065" y="5616346"/>
            <a:ext cx="4406265" cy="33083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tab pos="351790" algn="l"/>
              </a:tabLst>
              <a:defRPr/>
            </a:pPr>
            <a:r>
              <a:rPr kumimoji="0" sz="2000" b="0" i="0" u="none" strike="noStrike" kern="0" cap="none" spc="-25" normalizeH="0" baseline="0" noProof="0" dirty="0">
                <a:ln>
                  <a:noFill/>
                </a:ln>
                <a:solidFill>
                  <a:srgbClr val="FFFFFF"/>
                </a:solidFill>
                <a:effectLst/>
                <a:uLnTx/>
                <a:uFillTx/>
                <a:latin typeface="Arial"/>
                <a:cs typeface="Arial"/>
              </a:rPr>
              <a:t>**</a:t>
            </a:r>
            <a:r>
              <a:rPr kumimoji="0" sz="2000" b="0" i="0" u="none" strike="noStrike" kern="0" cap="none" spc="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Départs</a:t>
            </a:r>
            <a:r>
              <a:rPr kumimoji="0" sz="1200" b="0" i="0" u="none" strike="noStrike" kern="0" cap="none" spc="-5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au</a:t>
            </a:r>
            <a:r>
              <a:rPr kumimoji="0" sz="1200" b="0" i="0" u="none" strike="noStrike" kern="0" cap="none" spc="-2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titre</a:t>
            </a:r>
            <a:r>
              <a:rPr kumimoji="0" sz="1200" b="0" i="0" u="none" strike="noStrike" kern="0" cap="none" spc="-1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de</a:t>
            </a:r>
            <a:r>
              <a:rPr kumimoji="0" sz="1200" b="0" i="0" u="none" strike="noStrike" kern="0" cap="none" spc="-3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l’invalidité,</a:t>
            </a:r>
            <a:r>
              <a:rPr kumimoji="0" sz="1200" b="0" i="0" u="none" strike="noStrike" kern="0" cap="none" spc="-3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carrière</a:t>
            </a:r>
            <a:r>
              <a:rPr kumimoji="0" sz="1200" b="0" i="0" u="none" strike="noStrike" kern="0" cap="none" spc="-30"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longue,</a:t>
            </a:r>
            <a:r>
              <a:rPr kumimoji="0" sz="1200" b="0" i="0" u="none" strike="noStrike" kern="0" cap="none" spc="-4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enfant-</a:t>
            </a:r>
            <a:r>
              <a:rPr kumimoji="0" sz="1200" b="0" i="0" u="none" strike="noStrike" kern="0" cap="none" spc="-10" normalizeH="0" baseline="0" noProof="0" dirty="0">
                <a:ln>
                  <a:noFill/>
                </a:ln>
                <a:solidFill>
                  <a:srgbClr val="FFFFFF"/>
                </a:solidFill>
                <a:effectLst/>
                <a:uLnTx/>
                <a:uFillTx/>
                <a:latin typeface="Arial"/>
                <a:cs typeface="Arial"/>
              </a:rPr>
              <a:t>agent-</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5" name="object 65"/>
          <p:cNvSpPr txBox="1"/>
          <p:nvPr/>
        </p:nvSpPr>
        <p:spPr>
          <a:xfrm>
            <a:off x="7669148" y="5924194"/>
            <a:ext cx="287909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cs typeface="Arial"/>
              </a:rPr>
              <a:t>conjoint</a:t>
            </a:r>
            <a:r>
              <a:rPr kumimoji="0" sz="1200" b="0" i="0" u="none" strike="noStrike" kern="0" cap="none" spc="-2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invalides, </a:t>
            </a:r>
            <a:r>
              <a:rPr kumimoji="0" sz="1200" b="0" i="0" u="none" strike="noStrike" kern="0" cap="none" spc="-10" normalizeH="0" baseline="0" noProof="0" dirty="0">
                <a:ln>
                  <a:noFill/>
                </a:ln>
                <a:solidFill>
                  <a:srgbClr val="FFFFFF"/>
                </a:solidFill>
                <a:effectLst/>
                <a:uLnTx/>
                <a:uFillTx/>
                <a:latin typeface="Arial"/>
                <a:cs typeface="Arial"/>
              </a:rPr>
              <a:t>fonctionnaire</a:t>
            </a:r>
            <a:r>
              <a:rPr kumimoji="0" sz="1200" b="0" i="0" u="none" strike="noStrike" kern="0" cap="none" spc="-30" normalizeH="0" baseline="0" noProof="0" dirty="0">
                <a:ln>
                  <a:noFill/>
                </a:ln>
                <a:solidFill>
                  <a:srgbClr val="FFFFFF"/>
                </a:solidFill>
                <a:effectLst/>
                <a:uLnTx/>
                <a:uFillTx/>
                <a:latin typeface="Arial"/>
                <a:cs typeface="Arial"/>
              </a:rPr>
              <a:t> </a:t>
            </a:r>
            <a:r>
              <a:rPr kumimoji="0" sz="1200" b="0" i="0" u="none" strike="noStrike" kern="0" cap="none" spc="-10" normalizeH="0" baseline="0" noProof="0" dirty="0">
                <a:ln>
                  <a:noFill/>
                </a:ln>
                <a:solidFill>
                  <a:srgbClr val="FFFFFF"/>
                </a:solidFill>
                <a:effectLst/>
                <a:uLnTx/>
                <a:uFillTx/>
                <a:latin typeface="Arial"/>
                <a:cs typeface="Arial"/>
              </a:rPr>
              <a:t>handicapé</a:t>
            </a:r>
            <a:endParaRPr kumimoji="0" sz="12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3" name="Groupe 72"/>
          <p:cNvGrpSpPr/>
          <p:nvPr/>
        </p:nvGrpSpPr>
        <p:grpSpPr>
          <a:xfrm>
            <a:off x="4960302" y="5340664"/>
            <a:ext cx="3169157" cy="755141"/>
            <a:chOff x="7240523" y="5030723"/>
            <a:chExt cx="3169157" cy="755141"/>
          </a:xfrm>
        </p:grpSpPr>
        <p:pic>
          <p:nvPicPr>
            <p:cNvPr id="66" name="object 66"/>
            <p:cNvPicPr/>
            <p:nvPr/>
          </p:nvPicPr>
          <p:blipFill>
            <a:blip r:embed="rId2" cstate="print"/>
            <a:stretch>
              <a:fillRect/>
            </a:stretch>
          </p:blipFill>
          <p:spPr>
            <a:xfrm>
              <a:off x="7240523" y="5030723"/>
              <a:ext cx="3169157" cy="755141"/>
            </a:xfrm>
            <a:prstGeom prst="rect">
              <a:avLst/>
            </a:prstGeom>
          </p:spPr>
        </p:pic>
        <p:sp>
          <p:nvSpPr>
            <p:cNvPr id="67" name="object 67"/>
            <p:cNvSpPr txBox="1"/>
            <p:nvPr/>
          </p:nvSpPr>
          <p:spPr>
            <a:xfrm>
              <a:off x="7505065" y="5289550"/>
              <a:ext cx="2510790" cy="208279"/>
            </a:xfrm>
            <a:prstGeom prst="rect">
              <a:avLst/>
            </a:prstGeom>
          </p:spPr>
          <p:txBody>
            <a:bodyPr vert="horz" wrap="square" lIns="0" tIns="0" rIns="0" bIns="0" rtlCol="0">
              <a:spAutoFit/>
            </a:bodyPr>
            <a:lstStyle/>
            <a:p>
              <a:pPr marL="0" marR="0" lvl="0" indent="0" defTabSz="914400" eaLnBrk="1" fontAlgn="auto" latinLnBrk="0" hangingPunct="1">
                <a:lnSpc>
                  <a:spcPts val="1639"/>
                </a:lnSpc>
                <a:spcBef>
                  <a:spcPts val="0"/>
                </a:spcBef>
                <a:spcAft>
                  <a:spcPts val="0"/>
                </a:spcAft>
                <a:buClrTx/>
                <a:buSzTx/>
                <a:buFontTx/>
                <a:buNone/>
                <a:tabLst>
                  <a:tab pos="254000" algn="l"/>
                </a:tabLst>
                <a:defRPr/>
              </a:pPr>
              <a:r>
                <a:rPr kumimoji="0" sz="2000" b="0" i="0" u="none" strike="noStrike" kern="0" cap="none" spc="-50" normalizeH="0" baseline="0" noProof="0" dirty="0">
                  <a:ln>
                    <a:noFill/>
                  </a:ln>
                  <a:solidFill>
                    <a:srgbClr val="FFFFFF"/>
                  </a:solidFill>
                  <a:effectLst/>
                  <a:uLnTx/>
                  <a:uFillTx/>
                  <a:latin typeface="Barlow Condensed" panose="00000506000000000000" pitchFamily="2" charset="0"/>
                  <a:cs typeface="Arial"/>
                </a:rPr>
                <a:t>*</a:t>
              </a:r>
              <a:r>
                <a:rPr kumimoji="0" sz="2000" b="0" i="0" u="none" strike="noStrike" kern="0" cap="none" spc="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DOD</a:t>
              </a:r>
              <a:r>
                <a:rPr kumimoji="0" sz="1200" b="0" i="0" u="none" strike="noStrike" kern="0" cap="none" spc="-1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a:t>
              </a:r>
              <a:r>
                <a:rPr kumimoji="0" sz="1200" b="0" i="0" u="none" strike="noStrike" kern="0" cap="none" spc="-1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Date</a:t>
              </a:r>
              <a:r>
                <a:rPr kumimoji="0" sz="12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d’Ouverture</a:t>
              </a:r>
              <a:r>
                <a:rPr kumimoji="0" sz="1200" b="0" i="0" u="none" strike="noStrike" kern="0" cap="none" spc="-3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du</a:t>
              </a:r>
              <a:r>
                <a:rPr kumimoji="0" sz="1200" b="0" i="0" u="none" strike="noStrike" kern="0" cap="none" spc="-3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10" normalizeH="0" baseline="0" noProof="0" dirty="0">
                  <a:ln>
                    <a:noFill/>
                  </a:ln>
                  <a:solidFill>
                    <a:srgbClr val="FFFFFF"/>
                  </a:solidFill>
                  <a:effectLst/>
                  <a:uLnTx/>
                  <a:uFillTx/>
                  <a:latin typeface="Barlow Condensed" panose="00000506000000000000" pitchFamily="2" charset="0"/>
                  <a:cs typeface="Arial"/>
                </a:rPr>
                <a:t>Droit</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cxnSp>
        <p:nvCxnSpPr>
          <p:cNvPr id="75" name="Connecteur droit 74"/>
          <p:cNvCxnSpPr/>
          <p:nvPr/>
        </p:nvCxnSpPr>
        <p:spPr>
          <a:xfrm>
            <a:off x="6317122" y="2545029"/>
            <a:ext cx="0" cy="1512000"/>
          </a:xfrm>
          <a:prstGeom prst="line">
            <a:avLst/>
          </a:prstGeom>
          <a:ln w="12700">
            <a:solidFill>
              <a:srgbClr val="E8118E"/>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5400000">
            <a:off x="6372950" y="3334526"/>
            <a:ext cx="0" cy="1440000"/>
          </a:xfrm>
          <a:prstGeom prst="line">
            <a:avLst/>
          </a:prstGeom>
          <a:ln w="12700">
            <a:solidFill>
              <a:srgbClr val="E8118E"/>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13</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31" name="Connecteur droit 30">
            <a:extLst>
              <a:ext uri="{FF2B5EF4-FFF2-40B4-BE49-F238E27FC236}">
                <a16:creationId xmlns:a16="http://schemas.microsoft.com/office/drawing/2014/main" id="{E26515BD-4EF6-5243-8E3E-8E186C145951}"/>
              </a:ext>
            </a:extLst>
          </p:cNvPr>
          <p:cNvCxnSpPr>
            <a:cxnSpLocks/>
          </p:cNvCxnSpPr>
          <p:nvPr/>
        </p:nvCxnSpPr>
        <p:spPr>
          <a:xfrm>
            <a:off x="480403"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23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Connecteur droit 78"/>
          <p:cNvCxnSpPr/>
          <p:nvPr/>
        </p:nvCxnSpPr>
        <p:spPr>
          <a:xfrm rot="5400000">
            <a:off x="4399140" y="1374000"/>
            <a:ext cx="0" cy="3348000"/>
          </a:xfrm>
          <a:prstGeom prst="line">
            <a:avLst/>
          </a:prstGeom>
          <a:ln w="12700">
            <a:solidFill>
              <a:srgbClr val="E8118E"/>
            </a:solidFill>
          </a:ln>
        </p:spPr>
        <p:style>
          <a:lnRef idx="1">
            <a:schemeClr val="accent1"/>
          </a:lnRef>
          <a:fillRef idx="0">
            <a:schemeClr val="accent1"/>
          </a:fillRef>
          <a:effectRef idx="0">
            <a:schemeClr val="accent1"/>
          </a:effectRef>
          <a:fontRef idx="minor">
            <a:schemeClr val="tx1"/>
          </a:fontRef>
        </p:style>
      </p:cxnSp>
      <p:grpSp>
        <p:nvGrpSpPr>
          <p:cNvPr id="2" name="object 2"/>
          <p:cNvGrpSpPr/>
          <p:nvPr/>
        </p:nvGrpSpPr>
        <p:grpSpPr>
          <a:xfrm>
            <a:off x="2061972" y="925067"/>
            <a:ext cx="5585460" cy="4707764"/>
            <a:chOff x="2061972" y="925067"/>
            <a:chExt cx="5585460" cy="4707764"/>
          </a:xfrm>
        </p:grpSpPr>
        <p:sp>
          <p:nvSpPr>
            <p:cNvPr id="6" name="object 6"/>
            <p:cNvSpPr/>
            <p:nvPr/>
          </p:nvSpPr>
          <p:spPr>
            <a:xfrm>
              <a:off x="6192012" y="925067"/>
              <a:ext cx="1455420" cy="614680"/>
            </a:xfrm>
            <a:custGeom>
              <a:avLst/>
              <a:gdLst/>
              <a:ahLst/>
              <a:cxnLst/>
              <a:rect l="l" t="t" r="r" b="b"/>
              <a:pathLst>
                <a:path w="1455420" h="614680">
                  <a:moveTo>
                    <a:pt x="0" y="614172"/>
                  </a:moveTo>
                  <a:lnTo>
                    <a:pt x="1455419" y="614172"/>
                  </a:lnTo>
                  <a:lnTo>
                    <a:pt x="1455419" y="0"/>
                  </a:lnTo>
                  <a:lnTo>
                    <a:pt x="0" y="0"/>
                  </a:lnTo>
                  <a:lnTo>
                    <a:pt x="0" y="614172"/>
                  </a:lnTo>
                  <a:close/>
                </a:path>
              </a:pathLst>
            </a:custGeom>
            <a:ln w="127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061972" y="3252216"/>
              <a:ext cx="5165725" cy="2380615"/>
            </a:xfrm>
            <a:custGeom>
              <a:avLst/>
              <a:gdLst/>
              <a:ahLst/>
              <a:cxnLst/>
              <a:rect l="l" t="t" r="r" b="b"/>
              <a:pathLst>
                <a:path w="5165725" h="2380615">
                  <a:moveTo>
                    <a:pt x="0" y="0"/>
                  </a:moveTo>
                  <a:lnTo>
                    <a:pt x="0" y="906145"/>
                  </a:lnTo>
                  <a:lnTo>
                    <a:pt x="122046" y="906145"/>
                  </a:lnTo>
                </a:path>
                <a:path w="5165725" h="2380615">
                  <a:moveTo>
                    <a:pt x="4739639" y="0"/>
                  </a:moveTo>
                  <a:lnTo>
                    <a:pt x="4739639" y="910082"/>
                  </a:lnTo>
                  <a:lnTo>
                    <a:pt x="5165598" y="910082"/>
                  </a:lnTo>
                </a:path>
                <a:path w="5165725" h="2380615">
                  <a:moveTo>
                    <a:pt x="4738751" y="0"/>
                  </a:moveTo>
                  <a:lnTo>
                    <a:pt x="4738751" y="906272"/>
                  </a:lnTo>
                  <a:lnTo>
                    <a:pt x="3933443" y="906272"/>
                  </a:lnTo>
                </a:path>
                <a:path w="5165725" h="2380615">
                  <a:moveTo>
                    <a:pt x="3247643" y="1578864"/>
                  </a:moveTo>
                  <a:lnTo>
                    <a:pt x="3247643" y="2380132"/>
                  </a:lnTo>
                  <a:lnTo>
                    <a:pt x="3423919" y="2380132"/>
                  </a:lnTo>
                </a:path>
                <a:path w="5165725" h="2380615">
                  <a:moveTo>
                    <a:pt x="3247263" y="1578864"/>
                  </a:moveTo>
                  <a:lnTo>
                    <a:pt x="3247263" y="2380132"/>
                  </a:lnTo>
                  <a:lnTo>
                    <a:pt x="3048000" y="2380132"/>
                  </a:lnTo>
                </a:path>
              </a:pathLst>
            </a:custGeom>
            <a:ln w="12700">
              <a:solidFill>
                <a:srgbClr val="E6008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a:spLocks noGrp="1"/>
          </p:cNvSpPr>
          <p:nvPr>
            <p:ph type="title" idx="4294967295"/>
          </p:nvPr>
        </p:nvSpPr>
        <p:spPr>
          <a:xfrm>
            <a:off x="628650" y="64835"/>
            <a:ext cx="6172200" cy="459100"/>
          </a:xfrm>
          <a:prstGeom prst="rect">
            <a:avLst/>
          </a:prstGeom>
        </p:spPr>
        <p:txBody>
          <a:bodyPr vert="horz" wrap="square" lIns="0" tIns="12700" rIns="0" bIns="0" rtlCol="0">
            <a:spAutoFit/>
          </a:bodyPr>
          <a:lstStyle/>
          <a:p>
            <a:pPr marL="12700">
              <a:lnSpc>
                <a:spcPct val="100000"/>
              </a:lnSpc>
              <a:spcBef>
                <a:spcPts val="105"/>
              </a:spcBef>
            </a:pPr>
            <a:r>
              <a:rPr sz="2900" spc="-10" dirty="0">
                <a:solidFill>
                  <a:srgbClr val="BE2352"/>
                </a:solidFill>
              </a:rPr>
              <a:t>Relèvement de la durée d’assurance</a:t>
            </a:r>
          </a:p>
        </p:txBody>
      </p:sp>
      <p:grpSp>
        <p:nvGrpSpPr>
          <p:cNvPr id="74" name="Groupe 73"/>
          <p:cNvGrpSpPr/>
          <p:nvPr/>
        </p:nvGrpSpPr>
        <p:grpSpPr>
          <a:xfrm>
            <a:off x="3557397" y="1830930"/>
            <a:ext cx="1468120" cy="627380"/>
            <a:chOff x="2727705" y="1782826"/>
            <a:chExt cx="1468120" cy="627380"/>
          </a:xfrm>
        </p:grpSpPr>
        <p:grpSp>
          <p:nvGrpSpPr>
            <p:cNvPr id="11" name="object 11"/>
            <p:cNvGrpSpPr/>
            <p:nvPr/>
          </p:nvGrpSpPr>
          <p:grpSpPr>
            <a:xfrm>
              <a:off x="2727705" y="1782826"/>
              <a:ext cx="1468120" cy="627380"/>
              <a:chOff x="2727705" y="1782826"/>
              <a:chExt cx="1468120" cy="627380"/>
            </a:xfrm>
          </p:grpSpPr>
          <p:sp>
            <p:nvSpPr>
              <p:cNvPr id="12" name="object 12"/>
              <p:cNvSpPr/>
              <p:nvPr/>
            </p:nvSpPr>
            <p:spPr>
              <a:xfrm>
                <a:off x="2734055" y="1789176"/>
                <a:ext cx="1455420" cy="614680"/>
              </a:xfrm>
              <a:custGeom>
                <a:avLst/>
                <a:gdLst/>
                <a:ahLst/>
                <a:cxnLst/>
                <a:rect l="l" t="t" r="r" b="b"/>
                <a:pathLst>
                  <a:path w="1455420" h="614680">
                    <a:moveTo>
                      <a:pt x="1455420" y="0"/>
                    </a:moveTo>
                    <a:lnTo>
                      <a:pt x="0" y="0"/>
                    </a:lnTo>
                    <a:lnTo>
                      <a:pt x="0" y="614172"/>
                    </a:lnTo>
                    <a:lnTo>
                      <a:pt x="1455420" y="614172"/>
                    </a:lnTo>
                    <a:lnTo>
                      <a:pt x="1455420"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2734055" y="1789176"/>
                <a:ext cx="1455420" cy="614680"/>
              </a:xfrm>
              <a:custGeom>
                <a:avLst/>
                <a:gdLst/>
                <a:ahLst/>
                <a:cxnLst/>
                <a:rect l="l" t="t" r="r" b="b"/>
                <a:pathLst>
                  <a:path w="1455420" h="614680">
                    <a:moveTo>
                      <a:pt x="0" y="614172"/>
                    </a:moveTo>
                    <a:lnTo>
                      <a:pt x="1455420" y="614172"/>
                    </a:lnTo>
                    <a:lnTo>
                      <a:pt x="1455420" y="0"/>
                    </a:lnTo>
                    <a:lnTo>
                      <a:pt x="0" y="0"/>
                    </a:lnTo>
                    <a:lnTo>
                      <a:pt x="0" y="614172"/>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2964942" y="1899284"/>
              <a:ext cx="990600" cy="371897"/>
            </a:xfrm>
            <a:prstGeom prst="rect">
              <a:avLst/>
            </a:prstGeom>
          </p:spPr>
          <p:txBody>
            <a:bodyPr vert="horz" wrap="square" lIns="0" tIns="38100" rIns="0" bIns="0" rtlCol="0">
              <a:spAutoFit/>
            </a:bodyPr>
            <a:lstStyle/>
            <a:p>
              <a:pPr marL="231775" marR="5080" lvl="0" indent="-219710" defTabSz="914400" eaLnBrk="1" fontAlgn="auto" latinLnBrk="0" hangingPunct="1">
                <a:lnSpc>
                  <a:spcPts val="1250"/>
                </a:lnSpc>
                <a:spcBef>
                  <a:spcPts val="3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Impacté</a:t>
              </a:r>
              <a:r>
                <a:rPr kumimoji="0" sz="12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par</a:t>
              </a:r>
              <a:r>
                <a:rPr kumimoji="0" sz="1200" b="0" i="0" u="none" strike="noStrike" kern="0" cap="none" spc="-1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25" normalizeH="0" baseline="0" noProof="0" dirty="0">
                  <a:ln>
                    <a:noFill/>
                  </a:ln>
                  <a:solidFill>
                    <a:srgbClr val="FFFFFF"/>
                  </a:solidFill>
                  <a:effectLst/>
                  <a:uLnTx/>
                  <a:uFillTx/>
                  <a:latin typeface="Barlow Condensed" panose="00000506000000000000" pitchFamily="2" charset="0"/>
                  <a:cs typeface="Arial"/>
                </a:rPr>
                <a:t>la </a:t>
              </a:r>
              <a:r>
                <a:rPr kumimoji="0" sz="1200" b="0" i="0" u="none" strike="noStrike" kern="0" cap="none" spc="-10" normalizeH="0" baseline="0" noProof="0" dirty="0">
                  <a:ln>
                    <a:noFill/>
                  </a:ln>
                  <a:solidFill>
                    <a:srgbClr val="FFFFFF"/>
                  </a:solidFill>
                  <a:effectLst/>
                  <a:uLnTx/>
                  <a:uFillTx/>
                  <a:latin typeface="Barlow Condensed" panose="00000506000000000000" pitchFamily="2" charset="0"/>
                  <a:cs typeface="Arial"/>
                </a:rPr>
                <a:t>réforme</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grpSp>
        <p:nvGrpSpPr>
          <p:cNvPr id="80" name="Groupe 79"/>
          <p:cNvGrpSpPr/>
          <p:nvPr/>
        </p:nvGrpSpPr>
        <p:grpSpPr>
          <a:xfrm>
            <a:off x="1328674" y="2631694"/>
            <a:ext cx="1468120" cy="627380"/>
            <a:chOff x="1328674" y="2631694"/>
            <a:chExt cx="1468120" cy="627380"/>
          </a:xfrm>
        </p:grpSpPr>
        <p:grpSp>
          <p:nvGrpSpPr>
            <p:cNvPr id="15" name="object 15"/>
            <p:cNvGrpSpPr/>
            <p:nvPr/>
          </p:nvGrpSpPr>
          <p:grpSpPr>
            <a:xfrm>
              <a:off x="1328674" y="2631694"/>
              <a:ext cx="1468120" cy="627380"/>
              <a:chOff x="1328674" y="2631694"/>
              <a:chExt cx="1468120" cy="627380"/>
            </a:xfrm>
          </p:grpSpPr>
          <p:sp>
            <p:nvSpPr>
              <p:cNvPr id="17" name="object 17"/>
              <p:cNvSpPr/>
              <p:nvPr/>
            </p:nvSpPr>
            <p:spPr>
              <a:xfrm>
                <a:off x="1335024" y="2638044"/>
                <a:ext cx="1455420" cy="614680"/>
              </a:xfrm>
              <a:custGeom>
                <a:avLst/>
                <a:gdLst/>
                <a:ahLst/>
                <a:cxnLst/>
                <a:rect l="l" t="t" r="r" b="b"/>
                <a:pathLst>
                  <a:path w="1455420" h="614679">
                    <a:moveTo>
                      <a:pt x="0" y="614172"/>
                    </a:moveTo>
                    <a:lnTo>
                      <a:pt x="1455420" y="614172"/>
                    </a:lnTo>
                    <a:lnTo>
                      <a:pt x="1455420" y="0"/>
                    </a:lnTo>
                    <a:lnTo>
                      <a:pt x="0" y="0"/>
                    </a:lnTo>
                    <a:lnTo>
                      <a:pt x="0" y="614172"/>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1335024" y="2638044"/>
                <a:ext cx="1455420" cy="614680"/>
              </a:xfrm>
              <a:custGeom>
                <a:avLst/>
                <a:gdLst/>
                <a:ahLst/>
                <a:cxnLst/>
                <a:rect l="l" t="t" r="r" b="b"/>
                <a:pathLst>
                  <a:path w="1455420" h="614679">
                    <a:moveTo>
                      <a:pt x="1455420" y="0"/>
                    </a:moveTo>
                    <a:lnTo>
                      <a:pt x="0" y="0"/>
                    </a:lnTo>
                    <a:lnTo>
                      <a:pt x="0" y="614172"/>
                    </a:lnTo>
                    <a:lnTo>
                      <a:pt x="1455420" y="614172"/>
                    </a:lnTo>
                    <a:lnTo>
                      <a:pt x="1455420" y="0"/>
                    </a:lnTo>
                    <a:close/>
                  </a:path>
                </a:pathLst>
              </a:custGeom>
              <a:solidFill>
                <a:srgbClr val="007E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1637538" y="2827146"/>
              <a:ext cx="848360" cy="19749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Cas</a:t>
              </a:r>
              <a:r>
                <a:rPr kumimoji="0" sz="12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10" normalizeH="0" baseline="0" noProof="0" dirty="0">
                  <a:ln>
                    <a:noFill/>
                  </a:ln>
                  <a:solidFill>
                    <a:srgbClr val="FFFFFF"/>
                  </a:solidFill>
                  <a:effectLst/>
                  <a:uLnTx/>
                  <a:uFillTx/>
                  <a:latin typeface="Barlow Condensed" panose="00000506000000000000" pitchFamily="2" charset="0"/>
                  <a:cs typeface="Arial"/>
                </a:rPr>
                <a:t>général</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grpSp>
        <p:nvGrpSpPr>
          <p:cNvPr id="19" name="object 19"/>
          <p:cNvGrpSpPr/>
          <p:nvPr/>
        </p:nvGrpSpPr>
        <p:grpSpPr>
          <a:xfrm>
            <a:off x="2177542" y="3480561"/>
            <a:ext cx="1386205" cy="1356995"/>
            <a:chOff x="2177542" y="3480561"/>
            <a:chExt cx="1386205" cy="1356995"/>
          </a:xfrm>
        </p:grpSpPr>
        <p:sp>
          <p:nvSpPr>
            <p:cNvPr id="20" name="object 20"/>
            <p:cNvSpPr/>
            <p:nvPr/>
          </p:nvSpPr>
          <p:spPr>
            <a:xfrm>
              <a:off x="2183892" y="3486911"/>
              <a:ext cx="1373505" cy="1344295"/>
            </a:xfrm>
            <a:custGeom>
              <a:avLst/>
              <a:gdLst/>
              <a:ahLst/>
              <a:cxnLst/>
              <a:rect l="l" t="t" r="r" b="b"/>
              <a:pathLst>
                <a:path w="1373504" h="1344295">
                  <a:moveTo>
                    <a:pt x="1373124" y="0"/>
                  </a:moveTo>
                  <a:lnTo>
                    <a:pt x="0" y="0"/>
                  </a:lnTo>
                  <a:lnTo>
                    <a:pt x="0" y="1344168"/>
                  </a:lnTo>
                  <a:lnTo>
                    <a:pt x="1373124" y="1344168"/>
                  </a:lnTo>
                  <a:lnTo>
                    <a:pt x="1373124"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2183892" y="3486911"/>
              <a:ext cx="1373505" cy="1344295"/>
            </a:xfrm>
            <a:custGeom>
              <a:avLst/>
              <a:gdLst/>
              <a:ahLst/>
              <a:cxnLst/>
              <a:rect l="l" t="t" r="r" b="b"/>
              <a:pathLst>
                <a:path w="1373504" h="1344295">
                  <a:moveTo>
                    <a:pt x="0" y="1344168"/>
                  </a:moveTo>
                  <a:lnTo>
                    <a:pt x="1373124" y="1344168"/>
                  </a:lnTo>
                  <a:lnTo>
                    <a:pt x="1373124" y="0"/>
                  </a:lnTo>
                  <a:lnTo>
                    <a:pt x="0" y="0"/>
                  </a:lnTo>
                  <a:lnTo>
                    <a:pt x="0" y="1344168"/>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2266950" y="3994150"/>
            <a:ext cx="1207770" cy="423193"/>
          </a:xfrm>
          <a:prstGeom prst="rect">
            <a:avLst/>
          </a:prstGeom>
        </p:spPr>
        <p:txBody>
          <a:bodyPr vert="horz" wrap="square" lIns="0" tIns="34290" rIns="0" bIns="0" rtlCol="0">
            <a:spAutoFit/>
          </a:bodyPr>
          <a:lstStyle/>
          <a:p>
            <a:pPr marL="12700" marR="5080" lvl="0" indent="27305" algn="ctr" defTabSz="914400" eaLnBrk="1" fontAlgn="auto" latinLnBrk="0" hangingPunct="1">
              <a:lnSpc>
                <a:spcPts val="1030"/>
              </a:lnSpc>
              <a:spcBef>
                <a:spcPts val="27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Paramètres</a:t>
            </a:r>
            <a:r>
              <a:rPr kumimoji="0" sz="1400" b="0" i="0" u="none" strike="noStrike" kern="0" cap="none" spc="-45"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selon</a:t>
            </a:r>
            <a:r>
              <a:rPr kumimoji="0" sz="1400" b="0" i="0" u="none" strike="noStrike" kern="0" cap="none" spc="-40"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la </a:t>
            </a: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génération</a:t>
            </a:r>
            <a:r>
              <a:rPr kumimoji="0" sz="1400" b="0" i="0" u="none" strike="noStrike" kern="0" cap="none" spc="-35"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de</a:t>
            </a:r>
            <a:r>
              <a:rPr kumimoji="0" sz="1400" b="0" i="0" u="none" strike="noStrike" kern="0" cap="none" spc="-50"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l’agent</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nvGrpSpPr>
          <p:cNvPr id="23" name="object 23"/>
          <p:cNvGrpSpPr/>
          <p:nvPr/>
        </p:nvGrpSpPr>
        <p:grpSpPr>
          <a:xfrm>
            <a:off x="6066790" y="2631694"/>
            <a:ext cx="1468120" cy="627380"/>
            <a:chOff x="6066790" y="2631694"/>
            <a:chExt cx="1468120" cy="627380"/>
          </a:xfrm>
        </p:grpSpPr>
        <p:sp>
          <p:nvSpPr>
            <p:cNvPr id="24" name="object 24"/>
            <p:cNvSpPr/>
            <p:nvPr/>
          </p:nvSpPr>
          <p:spPr>
            <a:xfrm>
              <a:off x="6073140" y="2638044"/>
              <a:ext cx="1455420" cy="614680"/>
            </a:xfrm>
            <a:custGeom>
              <a:avLst/>
              <a:gdLst/>
              <a:ahLst/>
              <a:cxnLst/>
              <a:rect l="l" t="t" r="r" b="b"/>
              <a:pathLst>
                <a:path w="1455420" h="614679">
                  <a:moveTo>
                    <a:pt x="1455419" y="0"/>
                  </a:moveTo>
                  <a:lnTo>
                    <a:pt x="0" y="0"/>
                  </a:lnTo>
                  <a:lnTo>
                    <a:pt x="0" y="614172"/>
                  </a:lnTo>
                  <a:lnTo>
                    <a:pt x="1455419" y="614172"/>
                  </a:lnTo>
                  <a:lnTo>
                    <a:pt x="1455419" y="0"/>
                  </a:lnTo>
                  <a:close/>
                </a:path>
              </a:pathLst>
            </a:custGeom>
            <a:solidFill>
              <a:srgbClr val="007E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073140" y="2638044"/>
              <a:ext cx="1455420" cy="614680"/>
            </a:xfrm>
            <a:custGeom>
              <a:avLst/>
              <a:gdLst/>
              <a:ahLst/>
              <a:cxnLst/>
              <a:rect l="l" t="t" r="r" b="b"/>
              <a:pathLst>
                <a:path w="1455420" h="614679">
                  <a:moveTo>
                    <a:pt x="0" y="614172"/>
                  </a:moveTo>
                  <a:lnTo>
                    <a:pt x="1455419" y="614172"/>
                  </a:lnTo>
                  <a:lnTo>
                    <a:pt x="1455419" y="0"/>
                  </a:lnTo>
                  <a:lnTo>
                    <a:pt x="0" y="0"/>
                  </a:lnTo>
                  <a:lnTo>
                    <a:pt x="0" y="614172"/>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 name="object 26"/>
          <p:cNvSpPr txBox="1"/>
          <p:nvPr/>
        </p:nvSpPr>
        <p:spPr>
          <a:xfrm>
            <a:off x="6325361" y="2809494"/>
            <a:ext cx="953769" cy="228909"/>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Exceptions</a:t>
            </a:r>
            <a:r>
              <a:rPr kumimoji="0" sz="1200" b="0" i="0" u="none" strike="noStrike" kern="0" cap="none" spc="-35"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nvGrpSpPr>
          <p:cNvPr id="27" name="object 27"/>
          <p:cNvGrpSpPr/>
          <p:nvPr/>
        </p:nvGrpSpPr>
        <p:grpSpPr>
          <a:xfrm>
            <a:off x="4615941" y="3480561"/>
            <a:ext cx="1386205" cy="1356995"/>
            <a:chOff x="4615941" y="3480561"/>
            <a:chExt cx="1386205" cy="1356995"/>
          </a:xfrm>
        </p:grpSpPr>
        <p:sp>
          <p:nvSpPr>
            <p:cNvPr id="28" name="object 28"/>
            <p:cNvSpPr/>
            <p:nvPr/>
          </p:nvSpPr>
          <p:spPr>
            <a:xfrm>
              <a:off x="4622291" y="3486911"/>
              <a:ext cx="1373505" cy="1344295"/>
            </a:xfrm>
            <a:custGeom>
              <a:avLst/>
              <a:gdLst/>
              <a:ahLst/>
              <a:cxnLst/>
              <a:rect l="l" t="t" r="r" b="b"/>
              <a:pathLst>
                <a:path w="1373504" h="1344295">
                  <a:moveTo>
                    <a:pt x="1373124" y="0"/>
                  </a:moveTo>
                  <a:lnTo>
                    <a:pt x="0" y="0"/>
                  </a:lnTo>
                  <a:lnTo>
                    <a:pt x="0" y="1344168"/>
                  </a:lnTo>
                  <a:lnTo>
                    <a:pt x="1373124" y="1344168"/>
                  </a:lnTo>
                  <a:lnTo>
                    <a:pt x="1373124"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622291" y="3486911"/>
              <a:ext cx="1373505" cy="1344295"/>
            </a:xfrm>
            <a:custGeom>
              <a:avLst/>
              <a:gdLst/>
              <a:ahLst/>
              <a:cxnLst/>
              <a:rect l="l" t="t" r="r" b="b"/>
              <a:pathLst>
                <a:path w="1373504" h="1344295">
                  <a:moveTo>
                    <a:pt x="0" y="1344168"/>
                  </a:moveTo>
                  <a:lnTo>
                    <a:pt x="1373124" y="1344168"/>
                  </a:lnTo>
                  <a:lnTo>
                    <a:pt x="1373124" y="0"/>
                  </a:lnTo>
                  <a:lnTo>
                    <a:pt x="0" y="0"/>
                  </a:lnTo>
                  <a:lnTo>
                    <a:pt x="0" y="1344168"/>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0" name="object 30"/>
          <p:cNvSpPr txBox="1"/>
          <p:nvPr/>
        </p:nvSpPr>
        <p:spPr>
          <a:xfrm>
            <a:off x="4749800" y="4060063"/>
            <a:ext cx="1118235" cy="227626"/>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DOD*</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avant</a:t>
            </a:r>
            <a:r>
              <a:rPr kumimoji="0" sz="1400" b="0" i="0" u="none" strike="noStrike" kern="0" cap="none" spc="-5"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60</a:t>
            </a:r>
            <a:r>
              <a:rPr kumimoji="0" sz="14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ans</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nvGrpSpPr>
          <p:cNvPr id="31" name="object 31"/>
          <p:cNvGrpSpPr/>
          <p:nvPr/>
        </p:nvGrpSpPr>
        <p:grpSpPr>
          <a:xfrm>
            <a:off x="3520185" y="5114290"/>
            <a:ext cx="1596390" cy="1033780"/>
            <a:chOff x="3520185" y="5114290"/>
            <a:chExt cx="1596390" cy="1033780"/>
          </a:xfrm>
        </p:grpSpPr>
        <p:sp>
          <p:nvSpPr>
            <p:cNvPr id="32" name="object 32"/>
            <p:cNvSpPr/>
            <p:nvPr/>
          </p:nvSpPr>
          <p:spPr>
            <a:xfrm>
              <a:off x="3526535" y="5120640"/>
              <a:ext cx="1583690" cy="1021080"/>
            </a:xfrm>
            <a:custGeom>
              <a:avLst/>
              <a:gdLst/>
              <a:ahLst/>
              <a:cxnLst/>
              <a:rect l="l" t="t" r="r" b="b"/>
              <a:pathLst>
                <a:path w="1583689" h="1021079">
                  <a:moveTo>
                    <a:pt x="1583436" y="0"/>
                  </a:moveTo>
                  <a:lnTo>
                    <a:pt x="0" y="0"/>
                  </a:lnTo>
                  <a:lnTo>
                    <a:pt x="0" y="1021080"/>
                  </a:lnTo>
                  <a:lnTo>
                    <a:pt x="1583436" y="1021080"/>
                  </a:lnTo>
                  <a:lnTo>
                    <a:pt x="1583436" y="0"/>
                  </a:lnTo>
                  <a:close/>
                </a:path>
              </a:pathLst>
            </a:custGeom>
            <a:solidFill>
              <a:srgbClr val="ABDE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3526535" y="5120640"/>
              <a:ext cx="1583690" cy="1021080"/>
            </a:xfrm>
            <a:custGeom>
              <a:avLst/>
              <a:gdLst/>
              <a:ahLst/>
              <a:cxnLst/>
              <a:rect l="l" t="t" r="r" b="b"/>
              <a:pathLst>
                <a:path w="1583689" h="1021079">
                  <a:moveTo>
                    <a:pt x="0" y="1021080"/>
                  </a:moveTo>
                  <a:lnTo>
                    <a:pt x="1583436" y="1021080"/>
                  </a:lnTo>
                  <a:lnTo>
                    <a:pt x="1583436" y="0"/>
                  </a:lnTo>
                  <a:lnTo>
                    <a:pt x="0" y="0"/>
                  </a:lnTo>
                  <a:lnTo>
                    <a:pt x="0" y="1021080"/>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4" name="object 34"/>
          <p:cNvSpPr txBox="1"/>
          <p:nvPr/>
        </p:nvSpPr>
        <p:spPr>
          <a:xfrm>
            <a:off x="3557778" y="5189880"/>
            <a:ext cx="1520190" cy="844847"/>
          </a:xfrm>
          <a:prstGeom prst="rect">
            <a:avLst/>
          </a:prstGeom>
        </p:spPr>
        <p:txBody>
          <a:bodyPr vert="horz" wrap="square" lIns="0" tIns="12700" rIns="0" bIns="0" rtlCol="0">
            <a:spAutoFit/>
          </a:bodyPr>
          <a:lstStyle/>
          <a:p>
            <a:pPr marL="59690" marR="50165" lvl="0" indent="0" algn="ctr" defTabSz="914400" eaLnBrk="1" fontAlgn="auto" latinLnBrk="0" hangingPunct="1">
              <a:lnSpc>
                <a:spcPct val="119000"/>
              </a:lnSpc>
              <a:spcBef>
                <a:spcPts val="100"/>
              </a:spcBef>
              <a:spcAft>
                <a:spcPts val="0"/>
              </a:spcAft>
              <a:buClrTx/>
              <a:buSzTx/>
              <a:buFontTx/>
              <a:buNone/>
              <a:tabLst/>
              <a:defRPr/>
            </a:pPr>
            <a:r>
              <a:rPr kumimoji="0" sz="1000" b="0" i="0" u="none" strike="noStrike" kern="0" cap="none" spc="0" normalizeH="0" baseline="0" noProof="0" dirty="0">
                <a:ln>
                  <a:noFill/>
                </a:ln>
                <a:solidFill>
                  <a:srgbClr val="FFFFFF"/>
                </a:solidFill>
                <a:effectLst/>
                <a:uLnTx/>
                <a:uFillTx/>
                <a:latin typeface="Barlow Condensed" panose="00000506000000000000" pitchFamily="2" charset="0"/>
                <a:cs typeface="Arial"/>
              </a:rPr>
              <a:t>Avant</a:t>
            </a:r>
            <a:r>
              <a:rPr kumimoji="0" sz="10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rgbClr val="FFFFFF"/>
                </a:solidFill>
                <a:effectLst/>
                <a:uLnTx/>
                <a:uFillTx/>
                <a:latin typeface="Barlow Condensed" panose="00000506000000000000" pitchFamily="2" charset="0"/>
                <a:cs typeface="Arial"/>
              </a:rPr>
              <a:t>le</a:t>
            </a:r>
            <a:r>
              <a:rPr kumimoji="0" sz="1000" b="0" i="0" u="none" strike="noStrike" kern="0" cap="none" spc="-25" normalizeH="0" baseline="0" noProof="0" dirty="0">
                <a:ln>
                  <a:noFill/>
                </a:ln>
                <a:solidFill>
                  <a:srgbClr val="FFFFFF"/>
                </a:solidFill>
                <a:effectLst/>
                <a:uLnTx/>
                <a:uFillTx/>
                <a:latin typeface="Barlow Condensed" panose="00000506000000000000" pitchFamily="2" charset="0"/>
                <a:cs typeface="Arial"/>
              </a:rPr>
              <a:t> </a:t>
            </a:r>
            <a:r>
              <a:rPr kumimoji="0" sz="1000" b="0" i="0" u="none" strike="noStrike" kern="0" cap="none" spc="-10" normalizeH="0" baseline="0" noProof="0" dirty="0">
                <a:ln>
                  <a:noFill/>
                </a:ln>
                <a:solidFill>
                  <a:srgbClr val="FFFFFF"/>
                </a:solidFill>
                <a:effectLst/>
                <a:uLnTx/>
                <a:uFillTx/>
                <a:latin typeface="Barlow Condensed" panose="00000506000000000000" pitchFamily="2" charset="0"/>
                <a:cs typeface="Arial"/>
              </a:rPr>
              <a:t>01/09/2023 </a:t>
            </a:r>
            <a:endParaRPr kumimoji="0" lang="fr-FR" sz="1000" b="0" i="0" u="none" strike="noStrike" kern="0" cap="none" spc="-10" normalizeH="0" baseline="0" noProof="0" dirty="0" smtClean="0">
              <a:ln>
                <a:noFill/>
              </a:ln>
              <a:solidFill>
                <a:srgbClr val="FFFFFF"/>
              </a:solidFill>
              <a:effectLst/>
              <a:uLnTx/>
              <a:uFillTx/>
              <a:latin typeface="Barlow Condensed" panose="00000506000000000000" pitchFamily="2" charset="0"/>
              <a:cs typeface="Arial"/>
            </a:endParaRPr>
          </a:p>
          <a:p>
            <a:pPr marL="59690" marR="50165" lvl="0" indent="0" algn="ctr" defTabSz="914400" eaLnBrk="1" fontAlgn="auto" latinLnBrk="0" hangingPunct="1">
              <a:lnSpc>
                <a:spcPct val="119000"/>
              </a:lnSpc>
              <a:spcBef>
                <a:spcPts val="100"/>
              </a:spcBef>
              <a:spcAft>
                <a:spcPts val="0"/>
              </a:spcAft>
              <a:buClrTx/>
              <a:buSzTx/>
              <a:buFontTx/>
              <a:buNone/>
              <a:tabLst/>
              <a:defRPr/>
            </a:pPr>
            <a:r>
              <a:rPr kumimoji="0" sz="1000" b="0" i="0" u="none" strike="noStrike" kern="0" cap="none" spc="0" normalizeH="0" baseline="0" noProof="0" dirty="0" err="1" smtClean="0">
                <a:ln>
                  <a:noFill/>
                </a:ln>
                <a:solidFill>
                  <a:sysClr val="windowText" lastClr="000000"/>
                </a:solidFill>
                <a:effectLst/>
                <a:uLnTx/>
                <a:uFillTx/>
                <a:latin typeface="Barlow Condensed" panose="00000506000000000000" pitchFamily="2" charset="0"/>
                <a:cs typeface="Arial"/>
              </a:rPr>
              <a:t>Ancienne</a:t>
            </a:r>
            <a:r>
              <a:rPr kumimoji="0" sz="1000" b="0" i="0" u="none" strike="noStrike" kern="0" cap="none" spc="-50" normalizeH="0" baseline="0" noProof="0" dirty="0" smtClean="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réglementation</a:t>
            </a:r>
            <a:endPar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12700" marR="5080" lvl="0" indent="635" algn="ctr" defTabSz="914400" eaLnBrk="1" fontAlgn="auto" latinLnBrk="0" hangingPunct="1">
              <a:lnSpc>
                <a:spcPct val="86500"/>
              </a:lnSpc>
              <a:spcBef>
                <a:spcPts val="400"/>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Nombre</a:t>
            </a:r>
            <a:r>
              <a:rPr kumimoji="0" sz="1000" b="0" i="0" u="none" strike="noStrike" kern="0" cap="none" spc="-4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de</a:t>
            </a:r>
            <a:r>
              <a:rPr kumimoji="0" sz="100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trimestres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applicable</a:t>
            </a:r>
            <a:r>
              <a:rPr kumimoji="0" sz="10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aux</a:t>
            </a:r>
            <a:r>
              <a:rPr kumimoji="0" sz="1000" b="0" i="0" u="none" strike="noStrike" kern="0" cap="none" spc="-4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assurés</a:t>
            </a:r>
            <a:r>
              <a:rPr kumimoji="0" sz="1000" b="0" i="0" u="none" strike="noStrike" kern="0" cap="none" spc="-45"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qui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ont</a:t>
            </a:r>
            <a:r>
              <a:rPr kumimoji="0" sz="10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60</a:t>
            </a:r>
            <a:r>
              <a:rPr kumimoji="0" sz="10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ans</a:t>
            </a:r>
            <a:r>
              <a:rPr kumimoji="0" sz="10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l’année de</a:t>
            </a:r>
            <a:r>
              <a:rPr kumimoji="0" sz="10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00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l’OD</a:t>
            </a:r>
            <a:endParaRPr kumimoji="0" sz="10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nvGrpSpPr>
          <p:cNvPr id="35" name="object 35"/>
          <p:cNvGrpSpPr/>
          <p:nvPr/>
        </p:nvGrpSpPr>
        <p:grpSpPr>
          <a:xfrm>
            <a:off x="5480050" y="5114290"/>
            <a:ext cx="1595120" cy="1033780"/>
            <a:chOff x="5480050" y="5114290"/>
            <a:chExt cx="1595120" cy="1033780"/>
          </a:xfrm>
        </p:grpSpPr>
        <p:sp>
          <p:nvSpPr>
            <p:cNvPr id="36" name="object 36"/>
            <p:cNvSpPr/>
            <p:nvPr/>
          </p:nvSpPr>
          <p:spPr>
            <a:xfrm>
              <a:off x="5486400" y="5120640"/>
              <a:ext cx="1582420" cy="1021080"/>
            </a:xfrm>
            <a:custGeom>
              <a:avLst/>
              <a:gdLst/>
              <a:ahLst/>
              <a:cxnLst/>
              <a:rect l="l" t="t" r="r" b="b"/>
              <a:pathLst>
                <a:path w="1582420" h="1021079">
                  <a:moveTo>
                    <a:pt x="1581911" y="0"/>
                  </a:moveTo>
                  <a:lnTo>
                    <a:pt x="0" y="0"/>
                  </a:lnTo>
                  <a:lnTo>
                    <a:pt x="0" y="1021080"/>
                  </a:lnTo>
                  <a:lnTo>
                    <a:pt x="1581911" y="1021080"/>
                  </a:lnTo>
                  <a:lnTo>
                    <a:pt x="1581911" y="0"/>
                  </a:lnTo>
                  <a:close/>
                </a:path>
              </a:pathLst>
            </a:custGeom>
            <a:solidFill>
              <a:srgbClr val="ABDE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486400" y="5120640"/>
              <a:ext cx="1582420" cy="1021080"/>
            </a:xfrm>
            <a:custGeom>
              <a:avLst/>
              <a:gdLst/>
              <a:ahLst/>
              <a:cxnLst/>
              <a:rect l="l" t="t" r="r" b="b"/>
              <a:pathLst>
                <a:path w="1582420" h="1021079">
                  <a:moveTo>
                    <a:pt x="0" y="1021080"/>
                  </a:moveTo>
                  <a:lnTo>
                    <a:pt x="1581911" y="1021080"/>
                  </a:lnTo>
                  <a:lnTo>
                    <a:pt x="1581911" y="0"/>
                  </a:lnTo>
                  <a:lnTo>
                    <a:pt x="0" y="0"/>
                  </a:lnTo>
                  <a:lnTo>
                    <a:pt x="0" y="1021080"/>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8" name="object 38"/>
          <p:cNvSpPr txBox="1"/>
          <p:nvPr/>
        </p:nvSpPr>
        <p:spPr>
          <a:xfrm>
            <a:off x="5626353" y="5281066"/>
            <a:ext cx="1301750" cy="676211"/>
          </a:xfrm>
          <a:prstGeom prst="rect">
            <a:avLst/>
          </a:prstGeom>
        </p:spPr>
        <p:txBody>
          <a:bodyPr vert="horz" wrap="square" lIns="0" tIns="41275" rIns="0" bIns="0" rtlCol="0">
            <a:spAutoFit/>
          </a:bodyPr>
          <a:lstStyle/>
          <a:p>
            <a:pPr marL="40005" marR="0" lvl="0" indent="43815" algn="just"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0" normalizeH="0" baseline="0" noProof="0" dirty="0">
                <a:ln>
                  <a:noFill/>
                </a:ln>
                <a:solidFill>
                  <a:srgbClr val="FFFFFF"/>
                </a:solidFill>
                <a:effectLst/>
                <a:uLnTx/>
                <a:uFillTx/>
                <a:latin typeface="Barlow Condensed" panose="00000506000000000000" pitchFamily="2" charset="0"/>
                <a:cs typeface="Arial"/>
              </a:rPr>
              <a:t>Après</a:t>
            </a:r>
            <a:r>
              <a:rPr kumimoji="0" sz="1050" b="0" i="0" u="none" strike="noStrike" kern="0" cap="none" spc="-10" normalizeH="0" baseline="0" noProof="0" dirty="0">
                <a:ln>
                  <a:noFill/>
                </a:ln>
                <a:solidFill>
                  <a:srgbClr val="FFFFFF"/>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rgbClr val="FFFFFF"/>
                </a:solidFill>
                <a:effectLst/>
                <a:uLnTx/>
                <a:uFillTx/>
                <a:latin typeface="Barlow Condensed" panose="00000506000000000000" pitchFamily="2" charset="0"/>
                <a:cs typeface="Arial"/>
              </a:rPr>
              <a:t>le</a:t>
            </a:r>
            <a:r>
              <a:rPr kumimoji="0" sz="105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050" b="0" i="0" u="none" strike="noStrike" kern="0" cap="none" spc="-10" normalizeH="0" baseline="0" noProof="0" dirty="0">
                <a:ln>
                  <a:noFill/>
                </a:ln>
                <a:solidFill>
                  <a:srgbClr val="FFFFFF"/>
                </a:solidFill>
                <a:effectLst/>
                <a:uLnTx/>
                <a:uFillTx/>
                <a:latin typeface="Barlow Condensed" panose="00000506000000000000" pitchFamily="2" charset="0"/>
                <a:cs typeface="Arial"/>
              </a:rPr>
              <a:t>01/09/2023</a:t>
            </a:r>
            <a:endPar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12700" marR="5080" lvl="0" indent="27305" algn="just" defTabSz="914400" eaLnBrk="1" fontAlgn="auto" latinLnBrk="0" hangingPunct="1">
              <a:lnSpc>
                <a:spcPct val="86600"/>
              </a:lnSpc>
              <a:spcBef>
                <a:spcPts val="39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Nombre</a:t>
            </a:r>
            <a:r>
              <a:rPr kumimoji="0" sz="1050" b="0" i="0" u="none" strike="noStrike" kern="0" cap="none" spc="-40"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de</a:t>
            </a:r>
            <a:r>
              <a:rPr kumimoji="0" sz="105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trimestres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applicable</a:t>
            </a:r>
            <a:r>
              <a:rPr kumimoji="0" sz="1050" b="0" i="0" u="none" strike="noStrike" kern="0" cap="none" spc="-45"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année</a:t>
            </a:r>
            <a:r>
              <a:rPr kumimoji="0" sz="1050" b="0" i="0" u="none" strike="noStrike" kern="0" cap="none" spc="-55"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DOD </a:t>
            </a:r>
            <a:r>
              <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t>
            </a:r>
            <a:r>
              <a:rPr kumimoji="0" sz="1050" b="0" i="0" u="sng"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tableau</a:t>
            </a:r>
            <a:r>
              <a:rPr kumimoji="0" sz="1050" b="0" i="0" u="sng" strike="noStrike" kern="0" cap="none" spc="-60" normalizeH="0" baseline="0" noProof="0" dirty="0">
                <a:ln>
                  <a:noFill/>
                </a:ln>
                <a:solidFill>
                  <a:sysClr val="windowText" lastClr="000000"/>
                </a:solidFill>
                <a:effectLst/>
                <a:uLnTx/>
                <a:uFillTx/>
                <a:latin typeface="Barlow Condensed" panose="00000506000000000000" pitchFamily="2" charset="0"/>
                <a:cs typeface="Arial"/>
              </a:rPr>
              <a:t> </a:t>
            </a:r>
            <a:r>
              <a:rPr kumimoji="0" sz="1050" b="0" i="0" u="sng"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dérogatoire</a:t>
            </a:r>
            <a:r>
              <a:rPr kumimoji="0" sz="105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a:t>
            </a:r>
            <a:r>
              <a:rPr kumimoji="0" sz="1050" b="0" i="0" u="none" strike="noStrike" kern="0" cap="none" spc="-10" normalizeH="0" baseline="0" noProof="0" dirty="0">
                <a:ln>
                  <a:noFill/>
                </a:ln>
                <a:solidFill>
                  <a:srgbClr val="FFFFFF"/>
                </a:solidFill>
                <a:effectLst/>
                <a:uLnTx/>
                <a:uFillTx/>
                <a:latin typeface="Barlow Condensed" panose="00000506000000000000" pitchFamily="2" charset="0"/>
                <a:cs typeface="Arial"/>
              </a:rPr>
              <a:t>°</a:t>
            </a:r>
            <a:endParaRPr kumimoji="0" sz="105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nvGrpSpPr>
          <p:cNvPr id="39" name="object 39"/>
          <p:cNvGrpSpPr/>
          <p:nvPr/>
        </p:nvGrpSpPr>
        <p:grpSpPr>
          <a:xfrm>
            <a:off x="7220457" y="3485134"/>
            <a:ext cx="1386205" cy="1355725"/>
            <a:chOff x="7220457" y="3485134"/>
            <a:chExt cx="1386205" cy="1355725"/>
          </a:xfrm>
        </p:grpSpPr>
        <p:sp>
          <p:nvSpPr>
            <p:cNvPr id="40" name="object 40"/>
            <p:cNvSpPr/>
            <p:nvPr/>
          </p:nvSpPr>
          <p:spPr>
            <a:xfrm>
              <a:off x="7226807" y="3491484"/>
              <a:ext cx="1373505" cy="1343025"/>
            </a:xfrm>
            <a:custGeom>
              <a:avLst/>
              <a:gdLst/>
              <a:ahLst/>
              <a:cxnLst/>
              <a:rect l="l" t="t" r="r" b="b"/>
              <a:pathLst>
                <a:path w="1373504" h="1343025">
                  <a:moveTo>
                    <a:pt x="1373124" y="0"/>
                  </a:moveTo>
                  <a:lnTo>
                    <a:pt x="0" y="0"/>
                  </a:lnTo>
                  <a:lnTo>
                    <a:pt x="0" y="1342644"/>
                  </a:lnTo>
                  <a:lnTo>
                    <a:pt x="1373124" y="1342644"/>
                  </a:lnTo>
                  <a:lnTo>
                    <a:pt x="1373124" y="0"/>
                  </a:lnTo>
                  <a:close/>
                </a:path>
              </a:pathLst>
            </a:custGeom>
            <a:solidFill>
              <a:srgbClr val="00AE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7226807" y="3491484"/>
              <a:ext cx="1373505" cy="1343025"/>
            </a:xfrm>
            <a:custGeom>
              <a:avLst/>
              <a:gdLst/>
              <a:ahLst/>
              <a:cxnLst/>
              <a:rect l="l" t="t" r="r" b="b"/>
              <a:pathLst>
                <a:path w="1373504" h="1343025">
                  <a:moveTo>
                    <a:pt x="0" y="1342644"/>
                  </a:moveTo>
                  <a:lnTo>
                    <a:pt x="1373124" y="1342644"/>
                  </a:lnTo>
                  <a:lnTo>
                    <a:pt x="1373124" y="0"/>
                  </a:lnTo>
                  <a:lnTo>
                    <a:pt x="0" y="0"/>
                  </a:lnTo>
                  <a:lnTo>
                    <a:pt x="0" y="1342644"/>
                  </a:lnTo>
                  <a:close/>
                </a:path>
              </a:pathLst>
            </a:custGeom>
            <a:ln w="12700">
              <a:solidFill>
                <a:srgbClr val="E7E7E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2" name="object 42"/>
          <p:cNvSpPr txBox="1"/>
          <p:nvPr/>
        </p:nvSpPr>
        <p:spPr>
          <a:xfrm>
            <a:off x="7310119" y="3877462"/>
            <a:ext cx="1207770" cy="696986"/>
          </a:xfrm>
          <a:prstGeom prst="rect">
            <a:avLst/>
          </a:prstGeom>
        </p:spPr>
        <p:txBody>
          <a:bodyPr vert="horz" wrap="square" lIns="0" tIns="41275" rIns="0" bIns="0" rtlCol="0">
            <a:spAutoFit/>
          </a:bodyPr>
          <a:lstStyle/>
          <a:p>
            <a:pPr marL="106680" marR="0" lvl="0" indent="-53340" algn="ctr" defTabSz="914400" eaLnBrk="1" fontAlgn="auto" latinLnBrk="0" hangingPunct="1">
              <a:lnSpc>
                <a:spcPct val="100000"/>
              </a:lnSpc>
              <a:spcBef>
                <a:spcPts val="3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DOD*</a:t>
            </a:r>
            <a:r>
              <a:rPr kumimoji="0" sz="14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après</a:t>
            </a:r>
            <a:r>
              <a:rPr kumimoji="0" sz="14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rgbClr val="FFFFFF"/>
                </a:solidFill>
                <a:effectLst/>
                <a:uLnTx/>
                <a:uFillTx/>
                <a:latin typeface="Barlow Condensed" panose="00000506000000000000" pitchFamily="2" charset="0"/>
                <a:cs typeface="Arial"/>
              </a:rPr>
              <a:t>60</a:t>
            </a:r>
            <a:r>
              <a:rPr kumimoji="0" sz="14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400" b="0" i="0" u="none" strike="noStrike" kern="0" cap="none" spc="-25" normalizeH="0" baseline="0" noProof="0" dirty="0">
                <a:ln>
                  <a:noFill/>
                </a:ln>
                <a:solidFill>
                  <a:srgbClr val="FFFFFF"/>
                </a:solidFill>
                <a:effectLst/>
                <a:uLnTx/>
                <a:uFillTx/>
                <a:latin typeface="Barlow Condensed" panose="00000506000000000000" pitchFamily="2" charset="0"/>
                <a:cs typeface="Arial"/>
              </a:rPr>
              <a:t>ans</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a:p>
            <a:pPr marL="12700" marR="5080" lvl="0" indent="93980" algn="ctr" defTabSz="914400" eaLnBrk="1" fontAlgn="auto" latinLnBrk="0" hangingPunct="1">
              <a:lnSpc>
                <a:spcPts val="1040"/>
              </a:lnSpc>
              <a:spcBef>
                <a:spcPts val="40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Paramètres</a:t>
            </a:r>
            <a:r>
              <a:rPr kumimoji="0" sz="1400" b="0" i="0" u="none" strike="noStrike" kern="0" cap="none" spc="-40"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selon </a:t>
            </a: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génération</a:t>
            </a:r>
            <a:r>
              <a:rPr kumimoji="0" sz="1400" b="0" i="0" u="none" strike="noStrike" kern="0" cap="none" spc="-35"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de</a:t>
            </a:r>
            <a:r>
              <a:rPr kumimoji="0" sz="1400" b="0" i="0" u="none" strike="noStrike" kern="0" cap="none" spc="-50" normalizeH="0" baseline="0" noProof="0" dirty="0">
                <a:ln>
                  <a:noFill/>
                </a:ln>
                <a:solidFill>
                  <a:sysClr val="windowText" lastClr="000000"/>
                </a:solidFill>
                <a:effectLst/>
                <a:uLnTx/>
                <a:uFillTx/>
                <a:latin typeface="Barlow Condensed" panose="00000506000000000000" pitchFamily="2" charset="0"/>
                <a:cs typeface="Arial"/>
              </a:rPr>
              <a:t> </a:t>
            </a:r>
            <a:r>
              <a:rPr kumimoji="0" sz="14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l’agent</a:t>
            </a:r>
            <a:endParaRPr kumimoji="0" sz="14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sp>
        <p:nvSpPr>
          <p:cNvPr id="59" name="object 59"/>
          <p:cNvSpPr txBox="1"/>
          <p:nvPr/>
        </p:nvSpPr>
        <p:spPr>
          <a:xfrm>
            <a:off x="621030" y="843533"/>
            <a:ext cx="3868420" cy="448841"/>
          </a:xfrm>
          <a:prstGeom prst="rect">
            <a:avLst/>
          </a:prstGeom>
          <a:ln w="28575">
            <a:solidFill>
              <a:srgbClr val="AC0064"/>
            </a:solidFill>
          </a:ln>
        </p:spPr>
        <p:txBody>
          <a:bodyPr vert="horz" wrap="square" lIns="0" tIns="40640" rIns="0" bIns="0" rtlCol="0">
            <a:spAutoFit/>
          </a:bodyPr>
          <a:lstStyle/>
          <a:p>
            <a:pPr marL="90805" marR="182245" lvl="0" indent="0" defTabSz="914400" eaLnBrk="1" fontAlgn="auto" latinLnBrk="0" hangingPunct="1">
              <a:lnSpc>
                <a:spcPct val="100000"/>
              </a:lnSpc>
              <a:spcBef>
                <a:spcPts val="32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Né</a:t>
            </a:r>
            <a:r>
              <a:rPr kumimoji="0" sz="1200" b="0" i="0" u="none" strike="noStrike" kern="0" cap="none" spc="-2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a/c</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01/09/61</a:t>
            </a:r>
            <a:r>
              <a:rPr kumimoji="0" sz="1200" b="0" i="0" u="none" strike="noStrike" kern="0" cap="none" spc="-5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catégorie</a:t>
            </a:r>
            <a:r>
              <a:rPr kumimoji="0" sz="1200" b="0" i="0" u="none" strike="noStrike" kern="0" cap="none" spc="-3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Sédentaire</a:t>
            </a:r>
            <a:r>
              <a:rPr kumimoji="0" sz="1200" b="0" i="0" u="none" strike="noStrike" kern="0" cap="none" spc="-5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t>
            </a:r>
            <a:r>
              <a:rPr kumimoji="0" sz="1200" b="0" i="0" u="none" strike="noStrike" kern="0" cap="none" spc="-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Droit</a:t>
            </a:r>
            <a:r>
              <a:rPr kumimoji="0" sz="1200" b="0" i="0" u="none" strike="noStrike" kern="0" cap="none" spc="-2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err="1">
                <a:ln>
                  <a:noFill/>
                </a:ln>
                <a:solidFill>
                  <a:sysClr val="windowText" lastClr="000000"/>
                </a:solidFill>
                <a:effectLst/>
                <a:uLnTx/>
                <a:uFillTx/>
                <a:latin typeface="Barlow Condensed" panose="00000506000000000000" pitchFamily="2" charset="0"/>
                <a:cs typeface="Arial"/>
              </a:rPr>
              <a:t>d’option</a:t>
            </a:r>
            <a:r>
              <a:rPr kumimoji="0" sz="1200" b="0" i="0" u="none" strike="noStrike" kern="0" cap="none" spc="-10" normalizeH="0" baseline="0" noProof="0" dirty="0">
                <a:ln>
                  <a:noFill/>
                </a:ln>
                <a:solidFill>
                  <a:sysClr val="windowText" lastClr="000000"/>
                </a:solidFill>
                <a:effectLst/>
                <a:uLnTx/>
                <a:uFillTx/>
                <a:latin typeface="Barlow Condensed" panose="00000506000000000000" pitchFamily="2" charset="0"/>
                <a:cs typeface="Arial"/>
              </a:rPr>
              <a:t> </a:t>
            </a:r>
            <a:endParaRPr kumimoji="0" lang="fr-FR" sz="1200" b="0" i="0" u="none" strike="noStrike" kern="0" cap="none" spc="-10" normalizeH="0" baseline="0" noProof="0" dirty="0" smtClean="0">
              <a:ln>
                <a:noFill/>
              </a:ln>
              <a:solidFill>
                <a:sysClr val="windowText" lastClr="000000"/>
              </a:solidFill>
              <a:effectLst/>
              <a:uLnTx/>
              <a:uFillTx/>
              <a:latin typeface="Barlow Condensed" panose="00000506000000000000" pitchFamily="2" charset="0"/>
              <a:cs typeface="Arial"/>
            </a:endParaRPr>
          </a:p>
          <a:p>
            <a:pPr marL="90805" marR="182245" lvl="0" indent="0" defTabSz="914400" eaLnBrk="1" fontAlgn="auto" latinLnBrk="0" hangingPunct="1">
              <a:lnSpc>
                <a:spcPct val="100000"/>
              </a:lnSpc>
              <a:spcBef>
                <a:spcPts val="320"/>
              </a:spcBef>
              <a:spcAft>
                <a:spcPts val="0"/>
              </a:spcAft>
              <a:buClrTx/>
              <a:buSzTx/>
              <a:buFontTx/>
              <a:buNone/>
              <a:tabLst/>
              <a:defRPr/>
            </a:pPr>
            <a:r>
              <a:rPr kumimoji="0" sz="1200" b="0" i="0" u="none" strike="noStrike" kern="0" cap="none" spc="0" normalizeH="0" baseline="0" noProof="0" dirty="0" smtClean="0">
                <a:ln>
                  <a:noFill/>
                </a:ln>
                <a:solidFill>
                  <a:sysClr val="windowText" lastClr="000000"/>
                </a:solidFill>
                <a:effectLst/>
                <a:uLnTx/>
                <a:uFillTx/>
                <a:latin typeface="Barlow Condensed" panose="00000506000000000000" pitchFamily="2" charset="0"/>
                <a:cs typeface="Arial"/>
              </a:rPr>
              <a:t>Né</a:t>
            </a:r>
            <a:r>
              <a:rPr kumimoji="0" sz="1200" b="0" i="0" u="none" strike="noStrike" kern="0" cap="none" spc="-10" normalizeH="0" baseline="0" noProof="0" dirty="0" smtClean="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a/c</a:t>
            </a:r>
            <a:r>
              <a:rPr kumimoji="0" sz="1200" b="0" i="0" u="none" strike="noStrike" kern="0" cap="none" spc="5"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rPr>
              <a:t>01/09/66</a:t>
            </a:r>
            <a:r>
              <a:rPr kumimoji="0" sz="1200" b="0" i="0" u="none" strike="noStrike" kern="0" cap="none" spc="-4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err="1">
                <a:ln>
                  <a:noFill/>
                </a:ln>
                <a:solidFill>
                  <a:sysClr val="windowText" lastClr="000000"/>
                </a:solidFill>
                <a:effectLst/>
                <a:uLnTx/>
                <a:uFillTx/>
                <a:latin typeface="Barlow Condensed" panose="00000506000000000000" pitchFamily="2" charset="0"/>
                <a:cs typeface="Arial"/>
              </a:rPr>
              <a:t>catégorie</a:t>
            </a:r>
            <a:r>
              <a:rPr kumimoji="0" sz="1200" b="0" i="0" u="none" strike="noStrike" kern="0" cap="none" spc="-90" normalizeH="0" baseline="0" noProof="0" dirty="0">
                <a:ln>
                  <a:noFill/>
                </a:ln>
                <a:solidFill>
                  <a:sysClr val="windowText" lastClr="000000"/>
                </a:solidFill>
                <a:effectLst/>
                <a:uLnTx/>
                <a:uFillTx/>
                <a:latin typeface="Barlow Condensed" panose="00000506000000000000" pitchFamily="2" charset="0"/>
                <a:cs typeface="Arial"/>
              </a:rPr>
              <a:t> </a:t>
            </a:r>
            <a:r>
              <a:rPr kumimoji="0" sz="1200" b="0" i="0" u="none" strike="noStrike" kern="0" cap="none" spc="-10" normalizeH="0" baseline="0" noProof="0" dirty="0" smtClean="0">
                <a:ln>
                  <a:noFill/>
                </a:ln>
                <a:solidFill>
                  <a:sysClr val="windowText" lastClr="000000"/>
                </a:solidFill>
                <a:effectLst/>
                <a:uLnTx/>
                <a:uFillTx/>
                <a:latin typeface="Barlow Condensed" panose="00000506000000000000" pitchFamily="2" charset="0"/>
                <a:cs typeface="Arial"/>
              </a:rPr>
              <a:t>Active</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nvGrpSpPr>
          <p:cNvPr id="73" name="Groupe 72"/>
          <p:cNvGrpSpPr/>
          <p:nvPr/>
        </p:nvGrpSpPr>
        <p:grpSpPr>
          <a:xfrm>
            <a:off x="7068820" y="1242065"/>
            <a:ext cx="4918710" cy="1071535"/>
            <a:chOff x="7240523" y="5460491"/>
            <a:chExt cx="4918710" cy="814763"/>
          </a:xfrm>
        </p:grpSpPr>
        <p:pic>
          <p:nvPicPr>
            <p:cNvPr id="63" name="object 63"/>
            <p:cNvPicPr/>
            <p:nvPr/>
          </p:nvPicPr>
          <p:blipFill>
            <a:blip r:embed="rId2" cstate="print"/>
            <a:stretch>
              <a:fillRect/>
            </a:stretch>
          </p:blipFill>
          <p:spPr>
            <a:xfrm>
              <a:off x="7240523" y="5460491"/>
              <a:ext cx="4918710" cy="814763"/>
            </a:xfrm>
            <a:prstGeom prst="rect">
              <a:avLst/>
            </a:prstGeom>
          </p:spPr>
        </p:pic>
        <p:sp>
          <p:nvSpPr>
            <p:cNvPr id="64" name="object 64"/>
            <p:cNvSpPr txBox="1"/>
            <p:nvPr/>
          </p:nvSpPr>
          <p:spPr>
            <a:xfrm>
              <a:off x="7505065" y="5616346"/>
              <a:ext cx="4406265" cy="384190"/>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tab pos="351790" algn="l"/>
                </a:tabLst>
                <a:defRPr/>
              </a:pPr>
              <a:r>
                <a:rPr kumimoji="0" sz="2000" b="0" i="0" u="none" strike="noStrike" kern="0" cap="none" spc="-25" normalizeH="0" baseline="0" noProof="0" dirty="0">
                  <a:ln>
                    <a:noFill/>
                  </a:ln>
                  <a:solidFill>
                    <a:srgbClr val="FFFFFF"/>
                  </a:solidFill>
                  <a:effectLst/>
                  <a:uLnTx/>
                  <a:uFillTx/>
                  <a:latin typeface="Barlow Condensed" panose="00000506000000000000" pitchFamily="2" charset="0"/>
                  <a:cs typeface="Arial"/>
                </a:rPr>
                <a:t>**</a:t>
              </a:r>
              <a:r>
                <a:rPr kumimoji="0" sz="2000" b="0" i="0" u="none" strike="noStrike" kern="0" cap="none" spc="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Départs</a:t>
              </a:r>
              <a:r>
                <a:rPr kumimoji="0" sz="1200" b="0" i="0" u="none" strike="noStrike" kern="0" cap="none" spc="-5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au</a:t>
              </a:r>
              <a:r>
                <a:rPr kumimoji="0" sz="12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titre</a:t>
              </a:r>
              <a:r>
                <a:rPr kumimoji="0" sz="1200" b="0" i="0" u="none" strike="noStrike" kern="0" cap="none" spc="-1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de</a:t>
              </a:r>
              <a:r>
                <a:rPr kumimoji="0" sz="1200" b="0" i="0" u="none" strike="noStrike" kern="0" cap="none" spc="-3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l’invalidité,</a:t>
              </a:r>
              <a:r>
                <a:rPr kumimoji="0" sz="1200" b="0" i="0" u="none" strike="noStrike" kern="0" cap="none" spc="-3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carrière</a:t>
              </a:r>
              <a:r>
                <a:rPr kumimoji="0" sz="1200" b="0" i="0" u="none" strike="noStrike" kern="0" cap="none" spc="-3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longue,</a:t>
              </a:r>
              <a:r>
                <a:rPr kumimoji="0" sz="1200" b="0" i="0" u="none" strike="noStrike" kern="0" cap="none" spc="-4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smtClean="0">
                  <a:ln>
                    <a:noFill/>
                  </a:ln>
                  <a:solidFill>
                    <a:srgbClr val="FFFFFF"/>
                  </a:solidFill>
                  <a:effectLst/>
                  <a:uLnTx/>
                  <a:uFillTx/>
                  <a:latin typeface="Barlow Condensed" panose="00000506000000000000" pitchFamily="2" charset="0"/>
                  <a:cs typeface="Arial"/>
                </a:rPr>
                <a:t>enfant-</a:t>
              </a:r>
              <a:r>
                <a:rPr kumimoji="0" sz="1200" b="0" i="0" u="none" strike="noStrike" kern="0" cap="none" spc="-10" normalizeH="0" baseline="0" noProof="0" dirty="0" smtClean="0">
                  <a:ln>
                    <a:noFill/>
                  </a:ln>
                  <a:solidFill>
                    <a:srgbClr val="FFFFFF"/>
                  </a:solidFill>
                  <a:effectLst/>
                  <a:uLnTx/>
                  <a:uFillTx/>
                  <a:latin typeface="Barlow Condensed" panose="00000506000000000000" pitchFamily="2" charset="0"/>
                  <a:cs typeface="Arial"/>
                </a:rPr>
                <a:t>agent-</a:t>
              </a:r>
              <a:r>
                <a:rPr kumimoji="0" lang="fr-FR" sz="1200" b="0" i="0" u="none" strike="noStrike" kern="0" cap="none" spc="-10" normalizeH="0" baseline="0" noProof="0" dirty="0" smtClean="0">
                  <a:ln>
                    <a:noFill/>
                  </a:ln>
                  <a:solidFill>
                    <a:srgbClr val="FFFFFF"/>
                  </a:solidFill>
                  <a:effectLst/>
                  <a:uLnTx/>
                  <a:uFillTx/>
                  <a:latin typeface="Barlow Condensed" panose="00000506000000000000" pitchFamily="2" charset="0"/>
                  <a:cs typeface="Arial"/>
                </a:rPr>
                <a:t>conjoint invalides, fonctionnaire</a:t>
              </a:r>
              <a:r>
                <a:rPr kumimoji="0" lang="fr-FR" sz="1200" b="0" i="0" u="none" strike="noStrike" kern="0" cap="none" spc="-10" normalizeH="0" noProof="0" dirty="0" smtClean="0">
                  <a:ln>
                    <a:noFill/>
                  </a:ln>
                  <a:solidFill>
                    <a:srgbClr val="FFFFFF"/>
                  </a:solidFill>
                  <a:effectLst/>
                  <a:uLnTx/>
                  <a:uFillTx/>
                  <a:latin typeface="Barlow Condensed" panose="00000506000000000000" pitchFamily="2" charset="0"/>
                  <a:cs typeface="Arial"/>
                </a:rPr>
                <a:t> handicapé</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sp>
        <p:nvSpPr>
          <p:cNvPr id="65" name="object 65"/>
          <p:cNvSpPr txBox="1"/>
          <p:nvPr/>
        </p:nvSpPr>
        <p:spPr>
          <a:xfrm>
            <a:off x="7669148" y="5924194"/>
            <a:ext cx="287909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cs typeface="Arial"/>
              </a:rPr>
              <a:t>conjoint</a:t>
            </a:r>
            <a:r>
              <a:rPr kumimoji="0" sz="1200" b="0" i="0" u="none" strike="noStrike" kern="0" cap="none" spc="-25" normalizeH="0" baseline="0" noProof="0" dirty="0">
                <a:ln>
                  <a:noFill/>
                </a:ln>
                <a:solidFill>
                  <a:srgbClr val="FFFFFF"/>
                </a:solidFill>
                <a:effectLst/>
                <a:uLnTx/>
                <a:uFillTx/>
                <a:latin typeface="Arial"/>
                <a:cs typeface="Arial"/>
              </a:rPr>
              <a:t> </a:t>
            </a:r>
            <a:r>
              <a:rPr kumimoji="0" sz="1200" b="0" i="0" u="none" strike="noStrike" kern="0" cap="none" spc="0" normalizeH="0" baseline="0" noProof="0" dirty="0">
                <a:ln>
                  <a:noFill/>
                </a:ln>
                <a:solidFill>
                  <a:srgbClr val="FFFFFF"/>
                </a:solidFill>
                <a:effectLst/>
                <a:uLnTx/>
                <a:uFillTx/>
                <a:latin typeface="Arial"/>
                <a:cs typeface="Arial"/>
              </a:rPr>
              <a:t>invalides, </a:t>
            </a:r>
            <a:r>
              <a:rPr kumimoji="0" sz="1200" b="0" i="0" u="none" strike="noStrike" kern="0" cap="none" spc="-10" normalizeH="0" baseline="0" noProof="0" dirty="0">
                <a:ln>
                  <a:noFill/>
                </a:ln>
                <a:solidFill>
                  <a:srgbClr val="FFFFFF"/>
                </a:solidFill>
                <a:effectLst/>
                <a:uLnTx/>
                <a:uFillTx/>
                <a:latin typeface="Arial"/>
                <a:cs typeface="Arial"/>
              </a:rPr>
              <a:t>fonctionnaire</a:t>
            </a:r>
            <a:r>
              <a:rPr kumimoji="0" sz="1200" b="0" i="0" u="none" strike="noStrike" kern="0" cap="none" spc="-30" normalizeH="0" baseline="0" noProof="0" dirty="0">
                <a:ln>
                  <a:noFill/>
                </a:ln>
                <a:solidFill>
                  <a:srgbClr val="FFFFFF"/>
                </a:solidFill>
                <a:effectLst/>
                <a:uLnTx/>
                <a:uFillTx/>
                <a:latin typeface="Arial"/>
                <a:cs typeface="Arial"/>
              </a:rPr>
              <a:t> </a:t>
            </a:r>
            <a:r>
              <a:rPr kumimoji="0" sz="1200" b="0" i="0" u="none" strike="noStrike" kern="0" cap="none" spc="-10" normalizeH="0" baseline="0" noProof="0" dirty="0">
                <a:ln>
                  <a:noFill/>
                </a:ln>
                <a:solidFill>
                  <a:srgbClr val="FFFFFF"/>
                </a:solidFill>
                <a:effectLst/>
                <a:uLnTx/>
                <a:uFillTx/>
                <a:latin typeface="Arial"/>
                <a:cs typeface="Arial"/>
              </a:rPr>
              <a:t>handicapé</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grpSp>
        <p:nvGrpSpPr>
          <p:cNvPr id="72" name="Groupe 71"/>
          <p:cNvGrpSpPr/>
          <p:nvPr/>
        </p:nvGrpSpPr>
        <p:grpSpPr>
          <a:xfrm>
            <a:off x="7068820" y="812293"/>
            <a:ext cx="3169157" cy="755141"/>
            <a:chOff x="7240523" y="5030723"/>
            <a:chExt cx="3169157" cy="755141"/>
          </a:xfrm>
        </p:grpSpPr>
        <p:pic>
          <p:nvPicPr>
            <p:cNvPr id="66" name="object 66"/>
            <p:cNvPicPr/>
            <p:nvPr/>
          </p:nvPicPr>
          <p:blipFill>
            <a:blip r:embed="rId3" cstate="print"/>
            <a:stretch>
              <a:fillRect/>
            </a:stretch>
          </p:blipFill>
          <p:spPr>
            <a:xfrm>
              <a:off x="7240523" y="5030723"/>
              <a:ext cx="3169157" cy="755141"/>
            </a:xfrm>
            <a:prstGeom prst="rect">
              <a:avLst/>
            </a:prstGeom>
          </p:spPr>
        </p:pic>
        <p:sp>
          <p:nvSpPr>
            <p:cNvPr id="67" name="object 67"/>
            <p:cNvSpPr txBox="1"/>
            <p:nvPr/>
          </p:nvSpPr>
          <p:spPr>
            <a:xfrm>
              <a:off x="7505065" y="5289550"/>
              <a:ext cx="2510790" cy="208279"/>
            </a:xfrm>
            <a:prstGeom prst="rect">
              <a:avLst/>
            </a:prstGeom>
          </p:spPr>
          <p:txBody>
            <a:bodyPr vert="horz" wrap="square" lIns="0" tIns="0" rIns="0" bIns="0" rtlCol="0">
              <a:spAutoFit/>
            </a:bodyPr>
            <a:lstStyle/>
            <a:p>
              <a:pPr marL="0" marR="0" lvl="0" indent="0" defTabSz="914400" eaLnBrk="1" fontAlgn="auto" latinLnBrk="0" hangingPunct="1">
                <a:lnSpc>
                  <a:spcPts val="1639"/>
                </a:lnSpc>
                <a:spcBef>
                  <a:spcPts val="0"/>
                </a:spcBef>
                <a:spcAft>
                  <a:spcPts val="0"/>
                </a:spcAft>
                <a:buClrTx/>
                <a:buSzTx/>
                <a:buFontTx/>
                <a:buNone/>
                <a:tabLst>
                  <a:tab pos="254000" algn="l"/>
                </a:tabLst>
                <a:defRPr/>
              </a:pPr>
              <a:r>
                <a:rPr kumimoji="0" sz="2000" b="0" i="0" u="none" strike="noStrike" kern="0" cap="none" spc="-50" normalizeH="0" baseline="0" noProof="0" dirty="0">
                  <a:ln>
                    <a:noFill/>
                  </a:ln>
                  <a:solidFill>
                    <a:srgbClr val="FFFFFF"/>
                  </a:solidFill>
                  <a:effectLst/>
                  <a:uLnTx/>
                  <a:uFillTx/>
                  <a:latin typeface="Barlow Condensed" panose="00000506000000000000" pitchFamily="2" charset="0"/>
                  <a:cs typeface="Arial"/>
                </a:rPr>
                <a:t>*</a:t>
              </a:r>
              <a:r>
                <a:rPr kumimoji="0" sz="2000" b="0" i="0" u="none" strike="noStrike" kern="0" cap="none" spc="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DOD</a:t>
              </a:r>
              <a:r>
                <a:rPr kumimoji="0" sz="1200" b="0" i="0" u="none" strike="noStrike" kern="0" cap="none" spc="-1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a:t>
              </a:r>
              <a:r>
                <a:rPr kumimoji="0" sz="1200" b="0" i="0" u="none" strike="noStrike" kern="0" cap="none" spc="-1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Date</a:t>
              </a:r>
              <a:r>
                <a:rPr kumimoji="0" sz="1200" b="0" i="0" u="none" strike="noStrike" kern="0" cap="none" spc="-2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d’Ouverture</a:t>
              </a:r>
              <a:r>
                <a:rPr kumimoji="0" sz="1200" b="0" i="0" u="none" strike="noStrike" kern="0" cap="none" spc="-35"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0" normalizeH="0" baseline="0" noProof="0" dirty="0">
                  <a:ln>
                    <a:noFill/>
                  </a:ln>
                  <a:solidFill>
                    <a:srgbClr val="FFFFFF"/>
                  </a:solidFill>
                  <a:effectLst/>
                  <a:uLnTx/>
                  <a:uFillTx/>
                  <a:latin typeface="Barlow Condensed" panose="00000506000000000000" pitchFamily="2" charset="0"/>
                  <a:cs typeface="Arial"/>
                </a:rPr>
                <a:t>du</a:t>
              </a:r>
              <a:r>
                <a:rPr kumimoji="0" sz="1200" b="0" i="0" u="none" strike="noStrike" kern="0" cap="none" spc="-30" normalizeH="0" baseline="0" noProof="0" dirty="0">
                  <a:ln>
                    <a:noFill/>
                  </a:ln>
                  <a:solidFill>
                    <a:srgbClr val="FFFFFF"/>
                  </a:solidFill>
                  <a:effectLst/>
                  <a:uLnTx/>
                  <a:uFillTx/>
                  <a:latin typeface="Barlow Condensed" panose="00000506000000000000" pitchFamily="2" charset="0"/>
                  <a:cs typeface="Arial"/>
                </a:rPr>
                <a:t> </a:t>
              </a:r>
              <a:r>
                <a:rPr kumimoji="0" sz="1200" b="0" i="0" u="none" strike="noStrike" kern="0" cap="none" spc="-10" normalizeH="0" baseline="0" noProof="0" dirty="0">
                  <a:ln>
                    <a:noFill/>
                  </a:ln>
                  <a:solidFill>
                    <a:srgbClr val="FFFFFF"/>
                  </a:solidFill>
                  <a:effectLst/>
                  <a:uLnTx/>
                  <a:uFillTx/>
                  <a:latin typeface="Barlow Condensed" panose="00000506000000000000" pitchFamily="2" charset="0"/>
                  <a:cs typeface="Arial"/>
                </a:rPr>
                <a:t>Droit</a:t>
              </a:r>
              <a:endParaRPr kumimoji="0" sz="1200" b="0" i="0" u="none" strike="noStrike" kern="0" cap="none" spc="0" normalizeH="0" baseline="0" noProof="0" dirty="0">
                <a:ln>
                  <a:noFill/>
                </a:ln>
                <a:solidFill>
                  <a:sysClr val="windowText" lastClr="000000"/>
                </a:solidFill>
                <a:effectLst/>
                <a:uLnTx/>
                <a:uFillTx/>
                <a:latin typeface="Barlow Condensed" panose="00000506000000000000" pitchFamily="2" charset="0"/>
                <a:cs typeface="Arial"/>
              </a:endParaRPr>
            </a:p>
          </p:txBody>
        </p:sp>
      </p:grpSp>
      <p:cxnSp>
        <p:nvCxnSpPr>
          <p:cNvPr id="78" name="Connecteur droit 77"/>
          <p:cNvCxnSpPr/>
          <p:nvPr/>
        </p:nvCxnSpPr>
        <p:spPr>
          <a:xfrm>
            <a:off x="4289934" y="2451960"/>
            <a:ext cx="0" cy="583465"/>
          </a:xfrm>
          <a:prstGeom prst="line">
            <a:avLst/>
          </a:prstGeom>
          <a:ln w="12700">
            <a:solidFill>
              <a:srgbClr val="E8118E"/>
            </a:solidFill>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14</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52" name="Connecteur droit 51">
            <a:extLst>
              <a:ext uri="{FF2B5EF4-FFF2-40B4-BE49-F238E27FC236}">
                <a16:creationId xmlns:a16="http://schemas.microsoft.com/office/drawing/2014/main" id="{E26515BD-4EF6-5243-8E3E-8E186C145951}"/>
              </a:ext>
            </a:extLst>
          </p:cNvPr>
          <p:cNvCxnSpPr>
            <a:cxnSpLocks/>
          </p:cNvCxnSpPr>
          <p:nvPr/>
        </p:nvCxnSpPr>
        <p:spPr>
          <a:xfrm>
            <a:off x="628650" y="609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09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62000" y="199793"/>
            <a:ext cx="8445500" cy="458459"/>
          </a:xfrm>
          <a:prstGeom prst="rect">
            <a:avLst/>
          </a:prstGeom>
        </p:spPr>
        <p:txBody>
          <a:bodyPr vert="horz" wrap="square" lIns="0" tIns="12065" rIns="0" bIns="0" rtlCol="0">
            <a:spAutoFit/>
          </a:bodyPr>
          <a:lstStyle/>
          <a:p>
            <a:pPr marL="12700">
              <a:lnSpc>
                <a:spcPct val="100000"/>
              </a:lnSpc>
              <a:spcBef>
                <a:spcPts val="105"/>
              </a:spcBef>
            </a:pPr>
            <a:r>
              <a:rPr sz="2900" spc="-10" dirty="0">
                <a:solidFill>
                  <a:srgbClr val="BE2352"/>
                </a:solidFill>
              </a:rPr>
              <a:t>Relèvement de la durée d’assurance</a:t>
            </a:r>
          </a:p>
        </p:txBody>
      </p:sp>
      <p:graphicFrame>
        <p:nvGraphicFramePr>
          <p:cNvPr id="3" name="object 3"/>
          <p:cNvGraphicFramePr>
            <a:graphicFrameLocks noGrp="1"/>
          </p:cNvGraphicFramePr>
          <p:nvPr>
            <p:extLst/>
          </p:nvPr>
        </p:nvGraphicFramePr>
        <p:xfrm>
          <a:off x="1790954" y="2700401"/>
          <a:ext cx="8128000" cy="2191385"/>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205">
                <a:tc>
                  <a:txBody>
                    <a:bodyPr/>
                    <a:lstStyle/>
                    <a:p>
                      <a:pPr algn="ctr">
                        <a:lnSpc>
                          <a:spcPct val="100000"/>
                        </a:lnSpc>
                        <a:spcBef>
                          <a:spcPts val="315"/>
                        </a:spcBef>
                      </a:pPr>
                      <a:r>
                        <a:rPr sz="1800" b="1" dirty="0">
                          <a:solidFill>
                            <a:srgbClr val="FFFFFF"/>
                          </a:solidFill>
                          <a:latin typeface="Barlow Condensed" panose="00000506000000000000" pitchFamily="2" charset="0"/>
                          <a:cs typeface="Arial"/>
                        </a:rPr>
                        <a:t>Date</a:t>
                      </a:r>
                      <a:r>
                        <a:rPr sz="1800" b="1" spc="-3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d’ouverture</a:t>
                      </a:r>
                      <a:r>
                        <a:rPr sz="1800" b="1" spc="-1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du</a:t>
                      </a:r>
                      <a:r>
                        <a:rPr sz="1800" b="1" spc="-3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droit</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algn="ctr">
                        <a:lnSpc>
                          <a:spcPct val="100000"/>
                        </a:lnSpc>
                        <a:spcBef>
                          <a:spcPts val="315"/>
                        </a:spcBef>
                      </a:pPr>
                      <a:r>
                        <a:rPr sz="1800" b="1" dirty="0">
                          <a:solidFill>
                            <a:srgbClr val="FFFFFF"/>
                          </a:solidFill>
                          <a:latin typeface="Barlow Condensed" panose="00000506000000000000" pitchFamily="2" charset="0"/>
                          <a:cs typeface="Arial"/>
                        </a:rPr>
                        <a:t>Durée</a:t>
                      </a:r>
                      <a:r>
                        <a:rPr sz="1800" b="1" spc="-2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d’assurance</a:t>
                      </a:r>
                      <a:r>
                        <a:rPr sz="1800" b="1" spc="-3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requise</a:t>
                      </a:r>
                      <a:r>
                        <a:rPr sz="1800" b="1" spc="-3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(en</a:t>
                      </a:r>
                      <a:r>
                        <a:rPr sz="1800" b="1" spc="-15" dirty="0">
                          <a:solidFill>
                            <a:srgbClr val="FFFFFF"/>
                          </a:solidFill>
                          <a:latin typeface="Barlow Condensed" panose="00000506000000000000" pitchFamily="2" charset="0"/>
                          <a:cs typeface="Arial"/>
                        </a:rPr>
                        <a:t> </a:t>
                      </a:r>
                      <a:r>
                        <a:rPr sz="1800" b="1" spc="-25" dirty="0">
                          <a:solidFill>
                            <a:srgbClr val="FFFFFF"/>
                          </a:solidFill>
                          <a:latin typeface="Barlow Condensed" panose="00000506000000000000" pitchFamily="2" charset="0"/>
                          <a:cs typeface="Arial"/>
                        </a:rPr>
                        <a:t>T)</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370205">
                <a:tc>
                  <a:txBody>
                    <a:bodyPr/>
                    <a:lstStyle/>
                    <a:p>
                      <a:pPr algn="ctr">
                        <a:lnSpc>
                          <a:spcPct val="100000"/>
                        </a:lnSpc>
                        <a:spcBef>
                          <a:spcPts val="325"/>
                        </a:spcBef>
                      </a:pPr>
                      <a:r>
                        <a:rPr sz="1600" dirty="0">
                          <a:latin typeface="Barlow Condensed" panose="00000506000000000000" pitchFamily="2" charset="0"/>
                          <a:cs typeface="Arial"/>
                        </a:rPr>
                        <a:t>Entre</a:t>
                      </a:r>
                      <a:r>
                        <a:rPr sz="1600" spc="-25" dirty="0">
                          <a:latin typeface="Barlow Condensed" panose="00000506000000000000" pitchFamily="2" charset="0"/>
                          <a:cs typeface="Arial"/>
                        </a:rPr>
                        <a:t> </a:t>
                      </a:r>
                      <a:r>
                        <a:rPr sz="1600" dirty="0">
                          <a:latin typeface="Barlow Condensed" panose="00000506000000000000" pitchFamily="2" charset="0"/>
                          <a:cs typeface="Arial"/>
                        </a:rPr>
                        <a:t>le</a:t>
                      </a:r>
                      <a:r>
                        <a:rPr sz="1600" spc="-35" dirty="0">
                          <a:latin typeface="Barlow Condensed" panose="00000506000000000000" pitchFamily="2" charset="0"/>
                          <a:cs typeface="Arial"/>
                        </a:rPr>
                        <a:t> </a:t>
                      </a:r>
                      <a:r>
                        <a:rPr sz="1600" dirty="0">
                          <a:latin typeface="Barlow Condensed" panose="00000506000000000000" pitchFamily="2" charset="0"/>
                          <a:cs typeface="Arial"/>
                        </a:rPr>
                        <a:t>01/09/23</a:t>
                      </a:r>
                      <a:r>
                        <a:rPr sz="1600" spc="-25" dirty="0">
                          <a:latin typeface="Barlow Condensed" panose="00000506000000000000" pitchFamily="2" charset="0"/>
                          <a:cs typeface="Arial"/>
                        </a:rPr>
                        <a:t> </a:t>
                      </a:r>
                      <a:r>
                        <a:rPr sz="1600" dirty="0">
                          <a:latin typeface="Barlow Condensed" panose="00000506000000000000" pitchFamily="2" charset="0"/>
                          <a:cs typeface="Arial"/>
                        </a:rPr>
                        <a:t>et</a:t>
                      </a:r>
                      <a:r>
                        <a:rPr sz="1600" spc="-20" dirty="0">
                          <a:latin typeface="Barlow Condensed" panose="00000506000000000000" pitchFamily="2" charset="0"/>
                          <a:cs typeface="Arial"/>
                        </a:rPr>
                        <a:t> </a:t>
                      </a:r>
                      <a:r>
                        <a:rPr sz="1600" dirty="0">
                          <a:latin typeface="Barlow Condensed" panose="00000506000000000000" pitchFamily="2" charset="0"/>
                          <a:cs typeface="Arial"/>
                        </a:rPr>
                        <a:t>le</a:t>
                      </a:r>
                      <a:r>
                        <a:rPr sz="1600" spc="-35" dirty="0">
                          <a:latin typeface="Barlow Condensed" panose="00000506000000000000" pitchFamily="2" charset="0"/>
                          <a:cs typeface="Arial"/>
                        </a:rPr>
                        <a:t> </a:t>
                      </a:r>
                      <a:r>
                        <a:rPr sz="1600" spc="-10" dirty="0">
                          <a:latin typeface="Barlow Condensed" panose="00000506000000000000" pitchFamily="2" charset="0"/>
                          <a:cs typeface="Arial"/>
                        </a:rPr>
                        <a:t>31/12/23</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25"/>
                        </a:spcBef>
                      </a:pPr>
                      <a:r>
                        <a:rPr sz="1600" spc="-25" dirty="0">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339090">
                <a:tc>
                  <a:txBody>
                    <a:bodyPr/>
                    <a:lstStyle/>
                    <a:p>
                      <a:pPr algn="ctr">
                        <a:lnSpc>
                          <a:spcPct val="100000"/>
                        </a:lnSpc>
                        <a:spcBef>
                          <a:spcPts val="325"/>
                        </a:spcBef>
                      </a:pPr>
                      <a:r>
                        <a:rPr sz="1600" dirty="0">
                          <a:latin typeface="Barlow Condensed" panose="00000506000000000000" pitchFamily="2" charset="0"/>
                          <a:cs typeface="Arial"/>
                        </a:rPr>
                        <a:t>Du</a:t>
                      </a:r>
                      <a:r>
                        <a:rPr sz="1600" spc="-45" dirty="0">
                          <a:latin typeface="Barlow Condensed" panose="00000506000000000000" pitchFamily="2" charset="0"/>
                          <a:cs typeface="Arial"/>
                        </a:rPr>
                        <a:t> </a:t>
                      </a:r>
                      <a:r>
                        <a:rPr sz="1600" dirty="0">
                          <a:latin typeface="Barlow Condensed" panose="00000506000000000000" pitchFamily="2" charset="0"/>
                          <a:cs typeface="Arial"/>
                        </a:rPr>
                        <a:t>1er</a:t>
                      </a:r>
                      <a:r>
                        <a:rPr sz="1600" spc="-30" dirty="0">
                          <a:latin typeface="Barlow Condensed" panose="00000506000000000000" pitchFamily="2" charset="0"/>
                          <a:cs typeface="Arial"/>
                        </a:rPr>
                        <a:t> </a:t>
                      </a:r>
                      <a:r>
                        <a:rPr sz="1600" dirty="0">
                          <a:latin typeface="Barlow Condensed" panose="00000506000000000000" pitchFamily="2" charset="0"/>
                          <a:cs typeface="Arial"/>
                        </a:rPr>
                        <a:t>janvier</a:t>
                      </a:r>
                      <a:r>
                        <a:rPr sz="1600" spc="-40" dirty="0">
                          <a:latin typeface="Barlow Condensed" panose="00000506000000000000" pitchFamily="2" charset="0"/>
                          <a:cs typeface="Arial"/>
                        </a:rPr>
                        <a:t> </a:t>
                      </a:r>
                      <a:r>
                        <a:rPr sz="1600" dirty="0">
                          <a:latin typeface="Barlow Condensed" panose="00000506000000000000" pitchFamily="2" charset="0"/>
                          <a:cs typeface="Arial"/>
                        </a:rPr>
                        <a:t>au</a:t>
                      </a:r>
                      <a:r>
                        <a:rPr sz="1600" spc="-40" dirty="0">
                          <a:latin typeface="Barlow Condensed" panose="00000506000000000000" pitchFamily="2" charset="0"/>
                          <a:cs typeface="Arial"/>
                        </a:rPr>
                        <a:t> </a:t>
                      </a:r>
                      <a:r>
                        <a:rPr sz="1600" dirty="0">
                          <a:latin typeface="Barlow Condensed" panose="00000506000000000000" pitchFamily="2" charset="0"/>
                          <a:cs typeface="Arial"/>
                        </a:rPr>
                        <a:t>31</a:t>
                      </a:r>
                      <a:r>
                        <a:rPr sz="1600" spc="-30" dirty="0">
                          <a:latin typeface="Barlow Condensed" panose="00000506000000000000" pitchFamily="2" charset="0"/>
                          <a:cs typeface="Arial"/>
                        </a:rPr>
                        <a:t> </a:t>
                      </a:r>
                      <a:r>
                        <a:rPr sz="1600" dirty="0">
                          <a:latin typeface="Barlow Condensed" panose="00000506000000000000" pitchFamily="2" charset="0"/>
                          <a:cs typeface="Arial"/>
                        </a:rPr>
                        <a:t>décembre</a:t>
                      </a:r>
                      <a:r>
                        <a:rPr sz="1600" spc="-25" dirty="0">
                          <a:latin typeface="Barlow Condensed" panose="00000506000000000000" pitchFamily="2" charset="0"/>
                          <a:cs typeface="Arial"/>
                        </a:rPr>
                        <a:t> </a:t>
                      </a:r>
                      <a:r>
                        <a:rPr sz="1600" spc="-20" dirty="0">
                          <a:latin typeface="Barlow Condensed" panose="00000506000000000000" pitchFamily="2" charset="0"/>
                          <a:cs typeface="Arial"/>
                        </a:rPr>
                        <a:t>2024</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25"/>
                        </a:spcBef>
                      </a:pPr>
                      <a:r>
                        <a:rPr sz="1600" spc="-25" dirty="0">
                          <a:latin typeface="Barlow Condensed" panose="00000506000000000000" pitchFamily="2" charset="0"/>
                          <a:cs typeface="Arial"/>
                        </a:rPr>
                        <a:t>169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370840">
                <a:tc>
                  <a:txBody>
                    <a:bodyPr/>
                    <a:lstStyle/>
                    <a:p>
                      <a:pPr algn="ctr">
                        <a:lnSpc>
                          <a:spcPct val="100000"/>
                        </a:lnSpc>
                        <a:spcBef>
                          <a:spcPts val="325"/>
                        </a:spcBef>
                      </a:pPr>
                      <a:r>
                        <a:rPr sz="1600" dirty="0">
                          <a:latin typeface="Barlow Condensed" panose="00000506000000000000" pitchFamily="2" charset="0"/>
                          <a:cs typeface="Arial"/>
                        </a:rPr>
                        <a:t>Du</a:t>
                      </a:r>
                      <a:r>
                        <a:rPr sz="1600" spc="-45" dirty="0">
                          <a:latin typeface="Barlow Condensed" panose="00000506000000000000" pitchFamily="2" charset="0"/>
                          <a:cs typeface="Arial"/>
                        </a:rPr>
                        <a:t> </a:t>
                      </a:r>
                      <a:r>
                        <a:rPr sz="1600" dirty="0">
                          <a:latin typeface="Barlow Condensed" panose="00000506000000000000" pitchFamily="2" charset="0"/>
                          <a:cs typeface="Arial"/>
                        </a:rPr>
                        <a:t>1er</a:t>
                      </a:r>
                      <a:r>
                        <a:rPr sz="1600" spc="-30" dirty="0">
                          <a:latin typeface="Barlow Condensed" panose="00000506000000000000" pitchFamily="2" charset="0"/>
                          <a:cs typeface="Arial"/>
                        </a:rPr>
                        <a:t> </a:t>
                      </a:r>
                      <a:r>
                        <a:rPr sz="1600" dirty="0">
                          <a:latin typeface="Barlow Condensed" panose="00000506000000000000" pitchFamily="2" charset="0"/>
                          <a:cs typeface="Arial"/>
                        </a:rPr>
                        <a:t>janvier</a:t>
                      </a:r>
                      <a:r>
                        <a:rPr sz="1600" spc="-40" dirty="0">
                          <a:latin typeface="Barlow Condensed" panose="00000506000000000000" pitchFamily="2" charset="0"/>
                          <a:cs typeface="Arial"/>
                        </a:rPr>
                        <a:t> </a:t>
                      </a:r>
                      <a:r>
                        <a:rPr sz="1600" dirty="0">
                          <a:latin typeface="Barlow Condensed" panose="00000506000000000000" pitchFamily="2" charset="0"/>
                          <a:cs typeface="Arial"/>
                        </a:rPr>
                        <a:t>au</a:t>
                      </a:r>
                      <a:r>
                        <a:rPr sz="1600" spc="-40" dirty="0">
                          <a:latin typeface="Barlow Condensed" panose="00000506000000000000" pitchFamily="2" charset="0"/>
                          <a:cs typeface="Arial"/>
                        </a:rPr>
                        <a:t> </a:t>
                      </a:r>
                      <a:r>
                        <a:rPr sz="1600" dirty="0">
                          <a:latin typeface="Barlow Condensed" panose="00000506000000000000" pitchFamily="2" charset="0"/>
                          <a:cs typeface="Arial"/>
                        </a:rPr>
                        <a:t>31</a:t>
                      </a:r>
                      <a:r>
                        <a:rPr sz="1600" spc="-30" dirty="0">
                          <a:latin typeface="Barlow Condensed" panose="00000506000000000000" pitchFamily="2" charset="0"/>
                          <a:cs typeface="Arial"/>
                        </a:rPr>
                        <a:t> </a:t>
                      </a:r>
                      <a:r>
                        <a:rPr sz="1600" dirty="0">
                          <a:latin typeface="Barlow Condensed" panose="00000506000000000000" pitchFamily="2" charset="0"/>
                          <a:cs typeface="Arial"/>
                        </a:rPr>
                        <a:t>décembre</a:t>
                      </a:r>
                      <a:r>
                        <a:rPr sz="1600" spc="-25" dirty="0">
                          <a:latin typeface="Barlow Condensed" panose="00000506000000000000" pitchFamily="2" charset="0"/>
                          <a:cs typeface="Arial"/>
                        </a:rPr>
                        <a:t> </a:t>
                      </a:r>
                      <a:r>
                        <a:rPr sz="1600" spc="-20" dirty="0">
                          <a:latin typeface="Barlow Condensed" panose="00000506000000000000" pitchFamily="2" charset="0"/>
                          <a:cs typeface="Arial"/>
                        </a:rPr>
                        <a:t>2025</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25"/>
                        </a:spcBef>
                      </a:pPr>
                      <a:r>
                        <a:rPr sz="1600" spc="-25" dirty="0">
                          <a:latin typeface="Barlow Condensed" panose="00000506000000000000" pitchFamily="2" charset="0"/>
                          <a:cs typeface="Arial"/>
                        </a:rPr>
                        <a:t>170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370205">
                <a:tc>
                  <a:txBody>
                    <a:bodyPr/>
                    <a:lstStyle/>
                    <a:p>
                      <a:pPr algn="ctr">
                        <a:lnSpc>
                          <a:spcPct val="100000"/>
                        </a:lnSpc>
                        <a:spcBef>
                          <a:spcPts val="325"/>
                        </a:spcBef>
                      </a:pPr>
                      <a:r>
                        <a:rPr sz="1600" dirty="0">
                          <a:latin typeface="Barlow Condensed" panose="00000506000000000000" pitchFamily="2" charset="0"/>
                          <a:cs typeface="Arial"/>
                        </a:rPr>
                        <a:t>Du</a:t>
                      </a:r>
                      <a:r>
                        <a:rPr sz="1600" spc="-45" dirty="0">
                          <a:latin typeface="Barlow Condensed" panose="00000506000000000000" pitchFamily="2" charset="0"/>
                          <a:cs typeface="Arial"/>
                        </a:rPr>
                        <a:t> </a:t>
                      </a:r>
                      <a:r>
                        <a:rPr sz="1600" dirty="0">
                          <a:latin typeface="Barlow Condensed" panose="00000506000000000000" pitchFamily="2" charset="0"/>
                          <a:cs typeface="Arial"/>
                        </a:rPr>
                        <a:t>1er</a:t>
                      </a:r>
                      <a:r>
                        <a:rPr sz="1600" spc="-30" dirty="0">
                          <a:latin typeface="Barlow Condensed" panose="00000506000000000000" pitchFamily="2" charset="0"/>
                          <a:cs typeface="Arial"/>
                        </a:rPr>
                        <a:t> </a:t>
                      </a:r>
                      <a:r>
                        <a:rPr sz="1600" dirty="0">
                          <a:latin typeface="Barlow Condensed" panose="00000506000000000000" pitchFamily="2" charset="0"/>
                          <a:cs typeface="Arial"/>
                        </a:rPr>
                        <a:t>janvier</a:t>
                      </a:r>
                      <a:r>
                        <a:rPr sz="1600" spc="-40" dirty="0">
                          <a:latin typeface="Barlow Condensed" panose="00000506000000000000" pitchFamily="2" charset="0"/>
                          <a:cs typeface="Arial"/>
                        </a:rPr>
                        <a:t> </a:t>
                      </a:r>
                      <a:r>
                        <a:rPr sz="1600" dirty="0">
                          <a:latin typeface="Barlow Condensed" panose="00000506000000000000" pitchFamily="2" charset="0"/>
                          <a:cs typeface="Arial"/>
                        </a:rPr>
                        <a:t>au</a:t>
                      </a:r>
                      <a:r>
                        <a:rPr sz="1600" spc="-40" dirty="0">
                          <a:latin typeface="Barlow Condensed" panose="00000506000000000000" pitchFamily="2" charset="0"/>
                          <a:cs typeface="Arial"/>
                        </a:rPr>
                        <a:t> </a:t>
                      </a:r>
                      <a:r>
                        <a:rPr sz="1600" dirty="0">
                          <a:latin typeface="Barlow Condensed" panose="00000506000000000000" pitchFamily="2" charset="0"/>
                          <a:cs typeface="Arial"/>
                        </a:rPr>
                        <a:t>31</a:t>
                      </a:r>
                      <a:r>
                        <a:rPr sz="1600" spc="-30" dirty="0">
                          <a:latin typeface="Barlow Condensed" panose="00000506000000000000" pitchFamily="2" charset="0"/>
                          <a:cs typeface="Arial"/>
                        </a:rPr>
                        <a:t> </a:t>
                      </a:r>
                      <a:r>
                        <a:rPr sz="1600" dirty="0">
                          <a:latin typeface="Barlow Condensed" panose="00000506000000000000" pitchFamily="2" charset="0"/>
                          <a:cs typeface="Arial"/>
                        </a:rPr>
                        <a:t>décembre</a:t>
                      </a:r>
                      <a:r>
                        <a:rPr sz="1600" spc="-25" dirty="0">
                          <a:latin typeface="Barlow Condensed" panose="00000506000000000000" pitchFamily="2" charset="0"/>
                          <a:cs typeface="Arial"/>
                        </a:rPr>
                        <a:t> </a:t>
                      </a:r>
                      <a:r>
                        <a:rPr sz="1600" spc="-20" dirty="0">
                          <a:latin typeface="Barlow Condensed" panose="00000506000000000000" pitchFamily="2" charset="0"/>
                          <a:cs typeface="Arial"/>
                        </a:rPr>
                        <a:t>2026</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2540" algn="ctr">
                        <a:lnSpc>
                          <a:spcPct val="100000"/>
                        </a:lnSpc>
                        <a:spcBef>
                          <a:spcPts val="325"/>
                        </a:spcBef>
                      </a:pPr>
                      <a:r>
                        <a:rPr sz="1600" spc="-25" dirty="0">
                          <a:latin typeface="Barlow Condensed" panose="00000506000000000000" pitchFamily="2" charset="0"/>
                          <a:cs typeface="Arial"/>
                        </a:rPr>
                        <a:t>171</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370840">
                <a:tc>
                  <a:txBody>
                    <a:bodyPr/>
                    <a:lstStyle/>
                    <a:p>
                      <a:pPr algn="ctr">
                        <a:lnSpc>
                          <a:spcPct val="100000"/>
                        </a:lnSpc>
                        <a:spcBef>
                          <a:spcPts val="330"/>
                        </a:spcBef>
                      </a:pPr>
                      <a:r>
                        <a:rPr sz="1600" dirty="0">
                          <a:latin typeface="Barlow Condensed" panose="00000506000000000000" pitchFamily="2" charset="0"/>
                          <a:cs typeface="Arial"/>
                        </a:rPr>
                        <a:t>A</a:t>
                      </a:r>
                      <a:r>
                        <a:rPr sz="1600" spc="-114" dirty="0">
                          <a:latin typeface="Barlow Condensed" panose="00000506000000000000" pitchFamily="2" charset="0"/>
                          <a:cs typeface="Arial"/>
                        </a:rPr>
                        <a:t> </a:t>
                      </a:r>
                      <a:r>
                        <a:rPr sz="1600" dirty="0">
                          <a:latin typeface="Barlow Condensed" panose="00000506000000000000" pitchFamily="2" charset="0"/>
                          <a:cs typeface="Arial"/>
                        </a:rPr>
                        <a:t>compter</a:t>
                      </a:r>
                      <a:r>
                        <a:rPr sz="1600" spc="-20" dirty="0">
                          <a:latin typeface="Barlow Condensed" panose="00000506000000000000" pitchFamily="2" charset="0"/>
                          <a:cs typeface="Arial"/>
                        </a:rPr>
                        <a:t> </a:t>
                      </a:r>
                      <a:r>
                        <a:rPr sz="1600" dirty="0">
                          <a:latin typeface="Barlow Condensed" panose="00000506000000000000" pitchFamily="2" charset="0"/>
                          <a:cs typeface="Arial"/>
                        </a:rPr>
                        <a:t>du</a:t>
                      </a:r>
                      <a:r>
                        <a:rPr sz="1600" spc="-25" dirty="0">
                          <a:latin typeface="Barlow Condensed" panose="00000506000000000000" pitchFamily="2" charset="0"/>
                          <a:cs typeface="Arial"/>
                        </a:rPr>
                        <a:t> </a:t>
                      </a:r>
                      <a:r>
                        <a:rPr sz="1600" dirty="0">
                          <a:latin typeface="Barlow Condensed" panose="00000506000000000000" pitchFamily="2" charset="0"/>
                          <a:cs typeface="Arial"/>
                        </a:rPr>
                        <a:t>1er</a:t>
                      </a:r>
                      <a:r>
                        <a:rPr sz="1600" spc="-30" dirty="0">
                          <a:latin typeface="Barlow Condensed" panose="00000506000000000000" pitchFamily="2" charset="0"/>
                          <a:cs typeface="Arial"/>
                        </a:rPr>
                        <a:t> </a:t>
                      </a:r>
                      <a:r>
                        <a:rPr sz="1600" dirty="0">
                          <a:latin typeface="Barlow Condensed" panose="00000506000000000000" pitchFamily="2" charset="0"/>
                          <a:cs typeface="Arial"/>
                        </a:rPr>
                        <a:t>janvier</a:t>
                      </a:r>
                      <a:r>
                        <a:rPr sz="1600" spc="-50" dirty="0">
                          <a:latin typeface="Barlow Condensed" panose="00000506000000000000" pitchFamily="2" charset="0"/>
                          <a:cs typeface="Arial"/>
                        </a:rPr>
                        <a:t> </a:t>
                      </a:r>
                      <a:r>
                        <a:rPr sz="1600" spc="-20" dirty="0">
                          <a:latin typeface="Barlow Condensed" panose="00000506000000000000" pitchFamily="2" charset="0"/>
                          <a:cs typeface="Arial"/>
                        </a:rPr>
                        <a:t>2027</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2540" algn="ctr">
                        <a:lnSpc>
                          <a:spcPct val="100000"/>
                        </a:lnSpc>
                        <a:spcBef>
                          <a:spcPts val="330"/>
                        </a:spcBef>
                      </a:pPr>
                      <a:r>
                        <a:rPr sz="1600" spc="-25" dirty="0">
                          <a:latin typeface="Barlow Condensed" panose="00000506000000000000" pitchFamily="2" charset="0"/>
                          <a:cs typeface="Arial"/>
                        </a:rPr>
                        <a:t>172</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bl>
          </a:graphicData>
        </a:graphic>
      </p:graphicFrame>
      <p:sp>
        <p:nvSpPr>
          <p:cNvPr id="9" name="object 9"/>
          <p:cNvSpPr txBox="1"/>
          <p:nvPr/>
        </p:nvSpPr>
        <p:spPr>
          <a:xfrm>
            <a:off x="762000" y="1156525"/>
            <a:ext cx="10089515" cy="574675"/>
          </a:xfrm>
          <a:prstGeom prst="rect">
            <a:avLst/>
          </a:prstGeom>
        </p:spPr>
        <p:txBody>
          <a:bodyPr vert="horz" wrap="square" lIns="0" tIns="12700" rIns="0" bIns="0" rtlCol="0">
            <a:spAutoFit/>
          </a:bodyPr>
          <a:lstStyle/>
          <a:p>
            <a:pPr marL="25400">
              <a:lnSpc>
                <a:spcPct val="100000"/>
              </a:lnSpc>
              <a:spcBef>
                <a:spcPts val="100"/>
              </a:spcBef>
            </a:pPr>
            <a:r>
              <a:rPr sz="1800" b="1" spc="-10" dirty="0">
                <a:solidFill>
                  <a:schemeClr val="bg1">
                    <a:lumMod val="50000"/>
                  </a:schemeClr>
                </a:solidFill>
                <a:latin typeface="Barlow Condensed" panose="00000506000000000000" pitchFamily="2" charset="0"/>
                <a:cs typeface="Arial"/>
              </a:rPr>
              <a:t>Tableau</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dérogatoire</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droit</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ouvert</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à</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compter</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du</a:t>
            </a:r>
            <a:r>
              <a:rPr sz="1800" b="1" spc="-3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1</a:t>
            </a:r>
            <a:r>
              <a:rPr sz="1800" b="1" baseline="25462" dirty="0">
                <a:solidFill>
                  <a:schemeClr val="bg1">
                    <a:lumMod val="50000"/>
                  </a:schemeClr>
                </a:solidFill>
                <a:latin typeface="Barlow Condensed" panose="00000506000000000000" pitchFamily="2" charset="0"/>
                <a:cs typeface="Arial"/>
              </a:rPr>
              <a:t>er</a:t>
            </a:r>
            <a:r>
              <a:rPr sz="1800" b="1" spc="195" baseline="25462"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septembre</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2023</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et</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avant</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60</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ans</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(ou</a:t>
            </a:r>
            <a:r>
              <a:rPr sz="1800" b="1" spc="-25" dirty="0">
                <a:solidFill>
                  <a:schemeClr val="bg1">
                    <a:lumMod val="50000"/>
                  </a:schemeClr>
                </a:solidFill>
                <a:latin typeface="Barlow Condensed" panose="00000506000000000000" pitchFamily="2" charset="0"/>
                <a:cs typeface="Arial"/>
              </a:rPr>
              <a:t> </a:t>
            </a:r>
            <a:r>
              <a:rPr sz="1800" b="1" spc="-10" dirty="0">
                <a:solidFill>
                  <a:schemeClr val="bg1">
                    <a:lumMod val="50000"/>
                  </a:schemeClr>
                </a:solidFill>
                <a:latin typeface="Barlow Condensed" panose="00000506000000000000" pitchFamily="2" charset="0"/>
                <a:cs typeface="Arial"/>
              </a:rPr>
              <a:t>avant</a:t>
            </a:r>
            <a:endParaRPr sz="1800" dirty="0">
              <a:solidFill>
                <a:schemeClr val="bg1">
                  <a:lumMod val="50000"/>
                </a:schemeClr>
              </a:solidFill>
              <a:latin typeface="Barlow Condensed" panose="00000506000000000000" pitchFamily="2" charset="0"/>
              <a:cs typeface="Arial"/>
            </a:endParaRPr>
          </a:p>
          <a:p>
            <a:pPr marL="25400">
              <a:lnSpc>
                <a:spcPct val="100000"/>
              </a:lnSpc>
            </a:pPr>
            <a:r>
              <a:rPr sz="1800" b="1" dirty="0">
                <a:solidFill>
                  <a:schemeClr val="bg1">
                    <a:lumMod val="50000"/>
                  </a:schemeClr>
                </a:solidFill>
                <a:latin typeface="Barlow Condensed" panose="00000506000000000000" pitchFamily="2" charset="0"/>
                <a:cs typeface="Arial"/>
              </a:rPr>
              <a:t>l’âge</a:t>
            </a:r>
            <a:r>
              <a:rPr sz="1800" b="1" spc="-4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légal</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la</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catégorie</a:t>
            </a:r>
            <a:r>
              <a:rPr sz="1800" b="1" spc="-25" dirty="0">
                <a:solidFill>
                  <a:schemeClr val="bg1">
                    <a:lumMod val="50000"/>
                  </a:schemeClr>
                </a:solidFill>
                <a:latin typeface="Barlow Condensed" panose="00000506000000000000" pitchFamily="2" charset="0"/>
                <a:cs typeface="Arial"/>
              </a:rPr>
              <a:t> </a:t>
            </a:r>
            <a:r>
              <a:rPr sz="1800" b="1" spc="-10" dirty="0">
                <a:solidFill>
                  <a:schemeClr val="bg1">
                    <a:lumMod val="50000"/>
                  </a:schemeClr>
                </a:solidFill>
                <a:latin typeface="Barlow Condensed" panose="00000506000000000000" pitchFamily="2" charset="0"/>
                <a:cs typeface="Arial"/>
              </a:rPr>
              <a:t>active)</a:t>
            </a:r>
            <a:endParaRPr sz="1800" dirty="0">
              <a:solidFill>
                <a:schemeClr val="bg1">
                  <a:lumMod val="50000"/>
                </a:schemeClr>
              </a:solidFill>
              <a:latin typeface="Barlow Condensed" panose="00000506000000000000" pitchFamily="2" charset="0"/>
              <a:cs typeface="Arial"/>
            </a:endParaRPr>
          </a:p>
        </p:txBody>
      </p:sp>
      <p:sp>
        <p:nvSpPr>
          <p:cNvPr id="11" name="ZoneTexte 10"/>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15</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2" name="Connecteur droit 11">
            <a:extLst>
              <a:ext uri="{FF2B5EF4-FFF2-40B4-BE49-F238E27FC236}">
                <a16:creationId xmlns:a16="http://schemas.microsoft.com/office/drawing/2014/main" id="{E26515BD-4EF6-5243-8E3E-8E186C145951}"/>
              </a:ext>
            </a:extLst>
          </p:cNvPr>
          <p:cNvCxnSpPr>
            <a:cxnSpLocks/>
          </p:cNvCxnSpPr>
          <p:nvPr/>
        </p:nvCxnSpPr>
        <p:spPr>
          <a:xfrm>
            <a:off x="762000"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83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Partie 2 </a:t>
            </a:r>
            <a:endParaRPr lang="fr-FR" dirty="0"/>
          </a:p>
          <a:p>
            <a:endParaRPr lang="fr-FR" dirty="0"/>
          </a:p>
        </p:txBody>
      </p:sp>
      <p:sp>
        <p:nvSpPr>
          <p:cNvPr id="3" name="Espace réservé du texte 2"/>
          <p:cNvSpPr>
            <a:spLocks noGrp="1"/>
          </p:cNvSpPr>
          <p:nvPr>
            <p:ph type="body" sz="quarter" idx="11"/>
          </p:nvPr>
        </p:nvSpPr>
        <p:spPr>
          <a:xfrm>
            <a:off x="6096000" y="3343275"/>
            <a:ext cx="5105399" cy="2366963"/>
          </a:xfrm>
        </p:spPr>
        <p:txBody>
          <a:bodyPr>
            <a:normAutofit/>
          </a:bodyPr>
          <a:lstStyle/>
          <a:p>
            <a:r>
              <a:rPr lang="fr-FR" dirty="0"/>
              <a:t>Zoom sur :</a:t>
            </a:r>
          </a:p>
          <a:p>
            <a:pPr marL="457200" indent="-457200">
              <a:buFont typeface="Arial" panose="020B0604020202020204" pitchFamily="34" charset="0"/>
              <a:buChar char="•"/>
            </a:pPr>
            <a:r>
              <a:rPr lang="fr-FR" sz="2800" dirty="0"/>
              <a:t>Carrière longue</a:t>
            </a:r>
          </a:p>
          <a:p>
            <a:pPr marL="457200" indent="-457200">
              <a:buFont typeface="Arial" panose="020B0604020202020204" pitchFamily="34" charset="0"/>
              <a:buChar char="•"/>
            </a:pPr>
            <a:r>
              <a:rPr lang="fr-FR" sz="2800" dirty="0"/>
              <a:t>Fonctionnaire handicapé</a:t>
            </a:r>
          </a:p>
          <a:p>
            <a:r>
              <a:rPr lang="fr-FR" sz="2800" dirty="0" smtClean="0"/>
              <a:t> </a:t>
            </a:r>
            <a:endParaRPr lang="fr-FR" sz="2800" dirty="0"/>
          </a:p>
        </p:txBody>
      </p:sp>
      <p:pic>
        <p:nvPicPr>
          <p:cNvPr id="5" name="Espace réservé pour une image  4"/>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977" r="977"/>
          <a:stretch>
            <a:fillRect/>
          </a:stretch>
        </p:blipFill>
        <p:spPr/>
      </p:pic>
    </p:spTree>
    <p:extLst>
      <p:ext uri="{BB962C8B-B14F-4D97-AF65-F5344CB8AC3E}">
        <p14:creationId xmlns:p14="http://schemas.microsoft.com/office/powerpoint/2010/main" val="407227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47800" y="2438400"/>
            <a:ext cx="9448800" cy="754380"/>
          </a:xfrm>
        </p:spPr>
        <p:txBody>
          <a:bodyPr/>
          <a:lstStyle/>
          <a:p>
            <a:r>
              <a:rPr lang="fr-FR" dirty="0" smtClean="0"/>
              <a:t>Sous-partie 1 </a:t>
            </a:r>
            <a:endParaRPr lang="fr-FR" dirty="0"/>
          </a:p>
        </p:txBody>
      </p:sp>
      <p:sp>
        <p:nvSpPr>
          <p:cNvPr id="5" name="Espace réservé du texte 4"/>
          <p:cNvSpPr>
            <a:spLocks noGrp="1"/>
          </p:cNvSpPr>
          <p:nvPr>
            <p:ph type="body" sz="quarter" idx="11"/>
          </p:nvPr>
        </p:nvSpPr>
        <p:spPr>
          <a:xfrm>
            <a:off x="1371600" y="3343275"/>
            <a:ext cx="9525000" cy="995363"/>
          </a:xfrm>
        </p:spPr>
        <p:txBody>
          <a:bodyPr>
            <a:normAutofit/>
          </a:bodyPr>
          <a:lstStyle/>
          <a:p>
            <a:r>
              <a:rPr lang="fr-FR" dirty="0" smtClean="0"/>
              <a:t>Carrière longue</a:t>
            </a:r>
            <a:endParaRPr lang="fr-FR" dirty="0"/>
          </a:p>
          <a:p>
            <a:endParaRPr lang="fr-FR" dirty="0"/>
          </a:p>
        </p:txBody>
      </p:sp>
    </p:spTree>
    <p:extLst>
      <p:ext uri="{BB962C8B-B14F-4D97-AF65-F5344CB8AC3E}">
        <p14:creationId xmlns:p14="http://schemas.microsoft.com/office/powerpoint/2010/main" val="59754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81000" y="261630"/>
            <a:ext cx="8445500" cy="459741"/>
          </a:xfrm>
          <a:prstGeom prst="rect">
            <a:avLst/>
          </a:prstGeom>
        </p:spPr>
        <p:txBody>
          <a:bodyPr vert="horz" wrap="square" lIns="0" tIns="13335" rIns="0" bIns="0" rtlCol="0">
            <a:spAutoFit/>
          </a:bodyPr>
          <a:lstStyle/>
          <a:p>
            <a:pPr marL="12700">
              <a:lnSpc>
                <a:spcPct val="100000"/>
              </a:lnSpc>
              <a:spcBef>
                <a:spcPts val="105"/>
              </a:spcBef>
            </a:pPr>
            <a:r>
              <a:rPr sz="2900" spc="-10" dirty="0">
                <a:solidFill>
                  <a:srgbClr val="BE2352"/>
                </a:solidFill>
              </a:rPr>
              <a:t>Départ au titre des carrières longues</a:t>
            </a:r>
          </a:p>
        </p:txBody>
      </p:sp>
      <p:sp>
        <p:nvSpPr>
          <p:cNvPr id="19" name="object 19"/>
          <p:cNvSpPr txBox="1"/>
          <p:nvPr/>
        </p:nvSpPr>
        <p:spPr>
          <a:xfrm>
            <a:off x="533400" y="947108"/>
            <a:ext cx="10393045" cy="289823"/>
          </a:xfrm>
          <a:prstGeom prst="rect">
            <a:avLst/>
          </a:prstGeom>
        </p:spPr>
        <p:txBody>
          <a:bodyPr vert="horz" wrap="square" lIns="0" tIns="12700" rIns="0" bIns="0" rtlCol="0">
            <a:spAutoFit/>
          </a:bodyPr>
          <a:lstStyle/>
          <a:p>
            <a:pPr marL="63500">
              <a:lnSpc>
                <a:spcPct val="100000"/>
              </a:lnSpc>
              <a:spcBef>
                <a:spcPts val="100"/>
              </a:spcBef>
            </a:pPr>
            <a:r>
              <a:rPr lang="fr-FR" sz="1800" b="1" dirty="0" smtClean="0">
                <a:solidFill>
                  <a:schemeClr val="bg1">
                    <a:lumMod val="50000"/>
                  </a:schemeClr>
                </a:solidFill>
                <a:latin typeface="Barlow Condensed" panose="00000506000000000000" pitchFamily="2" charset="0"/>
                <a:cs typeface="Arial"/>
              </a:rPr>
              <a:t>2</a:t>
            </a:r>
            <a:r>
              <a:rPr lang="fr-FR" sz="1800" b="1" spc="-35" dirty="0" smtClean="0">
                <a:solidFill>
                  <a:schemeClr val="bg1">
                    <a:lumMod val="50000"/>
                  </a:schemeClr>
                </a:solidFill>
                <a:latin typeface="Barlow Condensed" panose="00000506000000000000" pitchFamily="2" charset="0"/>
                <a:cs typeface="Arial"/>
              </a:rPr>
              <a:t> </a:t>
            </a:r>
            <a:r>
              <a:rPr lang="fr-FR" b="1" dirty="0" smtClean="0">
                <a:solidFill>
                  <a:schemeClr val="bg1">
                    <a:lumMod val="50000"/>
                  </a:schemeClr>
                </a:solidFill>
                <a:latin typeface="Barlow Condensed" panose="00000506000000000000" pitchFamily="2" charset="0"/>
                <a:cs typeface="Arial"/>
              </a:rPr>
              <a:t>C</a:t>
            </a:r>
            <a:r>
              <a:rPr lang="fr-FR" sz="1800" b="1" dirty="0" smtClean="0">
                <a:solidFill>
                  <a:schemeClr val="bg1">
                    <a:lumMod val="50000"/>
                  </a:schemeClr>
                </a:solidFill>
                <a:latin typeface="Barlow Condensed" panose="00000506000000000000" pitchFamily="2" charset="0"/>
                <a:cs typeface="Arial"/>
              </a:rPr>
              <a:t>ONDITIONS</a:t>
            </a:r>
            <a:r>
              <a:rPr lang="fr-FR" sz="1800" b="1" spc="-45" dirty="0" smtClean="0">
                <a:solidFill>
                  <a:schemeClr val="bg1">
                    <a:lumMod val="50000"/>
                  </a:schemeClr>
                </a:solidFill>
                <a:latin typeface="Barlow Condensed" panose="00000506000000000000" pitchFamily="2" charset="0"/>
                <a:cs typeface="Arial"/>
              </a:rPr>
              <a:t> </a:t>
            </a:r>
            <a:r>
              <a:rPr lang="fr-FR" sz="1800" b="1" dirty="0" smtClean="0">
                <a:solidFill>
                  <a:schemeClr val="bg1">
                    <a:lumMod val="50000"/>
                  </a:schemeClr>
                </a:solidFill>
                <a:latin typeface="Barlow Condensed" panose="00000506000000000000" pitchFamily="2" charset="0"/>
                <a:cs typeface="Arial"/>
              </a:rPr>
              <a:t>CUMULATIVES</a:t>
            </a:r>
            <a:r>
              <a:rPr lang="fr-FR" sz="1800" b="1" spc="5" dirty="0" smtClean="0">
                <a:solidFill>
                  <a:schemeClr val="bg1">
                    <a:lumMod val="50000"/>
                  </a:schemeClr>
                </a:solidFill>
                <a:latin typeface="Barlow Condensed" panose="00000506000000000000" pitchFamily="2" charset="0"/>
                <a:cs typeface="Arial"/>
              </a:rPr>
              <a:t> </a:t>
            </a:r>
            <a:r>
              <a:rPr lang="fr-FR" sz="1800" b="1" dirty="0" smtClean="0">
                <a:solidFill>
                  <a:schemeClr val="bg1">
                    <a:lumMod val="50000"/>
                  </a:schemeClr>
                </a:solidFill>
                <a:latin typeface="Barlow Condensed" panose="00000506000000000000" pitchFamily="2" charset="0"/>
                <a:cs typeface="Arial"/>
              </a:rPr>
              <a:t>À</a:t>
            </a:r>
            <a:r>
              <a:rPr lang="fr-FR" sz="1800" b="1" spc="-20" dirty="0" smtClean="0">
                <a:solidFill>
                  <a:schemeClr val="bg1">
                    <a:lumMod val="50000"/>
                  </a:schemeClr>
                </a:solidFill>
                <a:latin typeface="Barlow Condensed" panose="00000506000000000000" pitchFamily="2" charset="0"/>
                <a:cs typeface="Arial"/>
              </a:rPr>
              <a:t> </a:t>
            </a:r>
            <a:r>
              <a:rPr lang="fr-FR" sz="1800" b="1" spc="-10" dirty="0" smtClean="0">
                <a:solidFill>
                  <a:schemeClr val="bg1">
                    <a:lumMod val="50000"/>
                  </a:schemeClr>
                </a:solidFill>
                <a:latin typeface="Barlow Condensed" panose="00000506000000000000" pitchFamily="2" charset="0"/>
                <a:cs typeface="Arial"/>
              </a:rPr>
              <a:t>RESPECTER :</a:t>
            </a:r>
            <a:endParaRPr lang="fr-FR" sz="1800" dirty="0">
              <a:solidFill>
                <a:schemeClr val="bg1">
                  <a:lumMod val="50000"/>
                </a:schemeClr>
              </a:solidFill>
              <a:latin typeface="Barlow Condensed" panose="00000506000000000000" pitchFamily="2" charset="0"/>
              <a:cs typeface="Arial"/>
            </a:endParaRPr>
          </a:p>
        </p:txBody>
      </p:sp>
      <p:sp>
        <p:nvSpPr>
          <p:cNvPr id="21" name="ZoneTexte 20"/>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18</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pic>
        <p:nvPicPr>
          <p:cNvPr id="20" name="Imag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59" y="1309405"/>
            <a:ext cx="6387297" cy="4258198"/>
          </a:xfrm>
          <a:prstGeom prst="rect">
            <a:avLst/>
          </a:prstGeom>
        </p:spPr>
      </p:pic>
      <p:sp>
        <p:nvSpPr>
          <p:cNvPr id="22" name="Rectangle 21"/>
          <p:cNvSpPr/>
          <p:nvPr/>
        </p:nvSpPr>
        <p:spPr>
          <a:xfrm>
            <a:off x="6781800" y="1689070"/>
            <a:ext cx="6096000" cy="369332"/>
          </a:xfrm>
          <a:prstGeom prst="rect">
            <a:avLst/>
          </a:prstGeom>
        </p:spPr>
        <p:txBody>
          <a:bodyPr>
            <a:spAutoFit/>
          </a:bodyPr>
          <a:lstStyle/>
          <a:p>
            <a:r>
              <a:rPr lang="fr-FR" b="1" dirty="0" smtClean="0">
                <a:solidFill>
                  <a:srgbClr val="BE2352"/>
                </a:solidFill>
                <a:latin typeface="Barlow Condensed" panose="00000506000000000000" pitchFamily="2" charset="0"/>
              </a:rPr>
              <a:t>Les conditions de durée d’assurance cotisée :</a:t>
            </a:r>
            <a:endParaRPr lang="fr-FR" b="1" dirty="0">
              <a:solidFill>
                <a:srgbClr val="BE2352"/>
              </a:solidFill>
              <a:latin typeface="Barlow Condensed" panose="00000506000000000000" pitchFamily="2" charset="0"/>
            </a:endParaRPr>
          </a:p>
        </p:txBody>
      </p:sp>
      <p:pic>
        <p:nvPicPr>
          <p:cNvPr id="23" name="Image 22"/>
          <p:cNvPicPr>
            <a:picLocks noChangeAspect="1"/>
          </p:cNvPicPr>
          <p:nvPr/>
        </p:nvPicPr>
        <p:blipFill>
          <a:blip r:embed="rId3"/>
          <a:stretch>
            <a:fillRect/>
          </a:stretch>
        </p:blipFill>
        <p:spPr>
          <a:xfrm>
            <a:off x="602160" y="1701295"/>
            <a:ext cx="298730" cy="292633"/>
          </a:xfrm>
          <a:prstGeom prst="rect">
            <a:avLst/>
          </a:prstGeom>
        </p:spPr>
      </p:pic>
      <p:sp>
        <p:nvSpPr>
          <p:cNvPr id="24" name="Rectangle 23"/>
          <p:cNvSpPr/>
          <p:nvPr/>
        </p:nvSpPr>
        <p:spPr>
          <a:xfrm>
            <a:off x="1069339" y="1655802"/>
            <a:ext cx="2010487" cy="369332"/>
          </a:xfrm>
          <a:prstGeom prst="rect">
            <a:avLst/>
          </a:prstGeom>
        </p:spPr>
        <p:txBody>
          <a:bodyPr wrap="none">
            <a:spAutoFit/>
          </a:bodyPr>
          <a:lstStyle/>
          <a:p>
            <a:r>
              <a:rPr lang="fr-FR" b="1" dirty="0" smtClean="0">
                <a:solidFill>
                  <a:srgbClr val="BE2352"/>
                </a:solidFill>
                <a:latin typeface="Barlow Condensed" panose="00000506000000000000" pitchFamily="2" charset="0"/>
              </a:rPr>
              <a:t>Les conditions d’âge :</a:t>
            </a:r>
            <a:endParaRPr lang="fr-FR" b="1" dirty="0">
              <a:solidFill>
                <a:srgbClr val="BE2352"/>
              </a:solidFill>
              <a:latin typeface="Barlow Condensed" panose="00000506000000000000" pitchFamily="2" charset="0"/>
            </a:endParaRPr>
          </a:p>
        </p:txBody>
      </p:sp>
      <p:sp>
        <p:nvSpPr>
          <p:cNvPr id="25" name="Rectangle 24"/>
          <p:cNvSpPr/>
          <p:nvPr/>
        </p:nvSpPr>
        <p:spPr>
          <a:xfrm>
            <a:off x="6946900" y="2288444"/>
            <a:ext cx="3962400" cy="923330"/>
          </a:xfrm>
          <a:prstGeom prst="rect">
            <a:avLst/>
          </a:prstGeom>
        </p:spPr>
        <p:txBody>
          <a:bodyPr wrap="square">
            <a:spAutoFit/>
          </a:bodyPr>
          <a:lstStyle/>
          <a:p>
            <a:r>
              <a:rPr lang="fr-FR" dirty="0" smtClean="0">
                <a:latin typeface="Barlow Condensed" panose="00000506000000000000" pitchFamily="2" charset="0"/>
              </a:rPr>
              <a:t>La durée d'assurance cotisée est déterminée en fonction de la durée d'assurance nécessaire pour avoir le taux plein.</a:t>
            </a:r>
            <a:endParaRPr lang="fr-FR" dirty="0">
              <a:latin typeface="Barlow Condensed" panose="00000506000000000000" pitchFamily="2" charset="0"/>
            </a:endParaRPr>
          </a:p>
        </p:txBody>
      </p:sp>
      <p:pic>
        <p:nvPicPr>
          <p:cNvPr id="26" name="Image 25"/>
          <p:cNvPicPr>
            <a:picLocks noChangeAspect="1"/>
          </p:cNvPicPr>
          <p:nvPr/>
        </p:nvPicPr>
        <p:blipFill>
          <a:blip r:embed="rId3"/>
          <a:stretch>
            <a:fillRect/>
          </a:stretch>
        </p:blipFill>
        <p:spPr>
          <a:xfrm>
            <a:off x="6432186" y="1727420"/>
            <a:ext cx="298730" cy="292633"/>
          </a:xfrm>
          <a:prstGeom prst="rect">
            <a:avLst/>
          </a:prstGeom>
        </p:spPr>
      </p:pic>
      <p:cxnSp>
        <p:nvCxnSpPr>
          <p:cNvPr id="27" name="Connecteur droit 26">
            <a:extLst>
              <a:ext uri="{FF2B5EF4-FFF2-40B4-BE49-F238E27FC236}">
                <a16:creationId xmlns:a16="http://schemas.microsoft.com/office/drawing/2014/main" id="{E26515BD-4EF6-5243-8E3E-8E186C145951}"/>
              </a:ext>
            </a:extLst>
          </p:cNvPr>
          <p:cNvCxnSpPr>
            <a:cxnSpLocks/>
          </p:cNvCxnSpPr>
          <p:nvPr/>
        </p:nvCxnSpPr>
        <p:spPr>
          <a:xfrm>
            <a:off x="381000"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E8497F2-FA2F-4AC7-9C25-C3DA241E047D}"/>
              </a:ext>
            </a:extLst>
          </p:cNvPr>
          <p:cNvSpPr txBox="1"/>
          <p:nvPr/>
        </p:nvSpPr>
        <p:spPr>
          <a:xfrm>
            <a:off x="381000" y="5474479"/>
            <a:ext cx="8915400" cy="646331"/>
          </a:xfrm>
          <a:prstGeom prst="rect">
            <a:avLst/>
          </a:prstGeom>
          <a:solidFill>
            <a:srgbClr val="FFC000"/>
          </a:solidFill>
        </p:spPr>
        <p:txBody>
          <a:bodyPr wrap="square">
            <a:spAutoFit/>
          </a:bodyPr>
          <a:lstStyle/>
          <a:p>
            <a:pPr marL="625475" lvl="1" indent="177800" algn="l" defTabSz="804863"/>
            <a:r>
              <a:rPr lang="fr-FR" altLang="fr-FR" sz="1600" dirty="0">
                <a:solidFill>
                  <a:schemeClr val="tx2"/>
                </a:solidFill>
              </a:rPr>
              <a:t>	Agents nés du 1</a:t>
            </a:r>
            <a:r>
              <a:rPr lang="fr-FR" altLang="fr-FR" sz="1600" baseline="30000" dirty="0">
                <a:solidFill>
                  <a:schemeClr val="tx2"/>
                </a:solidFill>
              </a:rPr>
              <a:t>er</a:t>
            </a:r>
            <a:r>
              <a:rPr lang="fr-FR" altLang="fr-FR" sz="1600" dirty="0">
                <a:solidFill>
                  <a:schemeClr val="tx2"/>
                </a:solidFill>
              </a:rPr>
              <a:t> janvier au 30 septembre : 5 trimestres de durée d’assurance</a:t>
            </a:r>
          </a:p>
          <a:p>
            <a:pPr marL="625475" lvl="1" indent="177800" algn="just" defTabSz="804863"/>
            <a:r>
              <a:rPr lang="fr-FR" altLang="fr-FR" sz="1600" dirty="0">
                <a:solidFill>
                  <a:schemeClr val="tx2"/>
                </a:solidFill>
              </a:rPr>
              <a:t>	Agents nés du 1</a:t>
            </a:r>
            <a:r>
              <a:rPr lang="fr-FR" altLang="fr-FR" sz="1600" baseline="30000" dirty="0">
                <a:solidFill>
                  <a:schemeClr val="tx2"/>
                </a:solidFill>
              </a:rPr>
              <a:t>er</a:t>
            </a:r>
            <a:r>
              <a:rPr lang="fr-FR" altLang="fr-FR" sz="1600" dirty="0">
                <a:solidFill>
                  <a:schemeClr val="tx2"/>
                </a:solidFill>
              </a:rPr>
              <a:t> octobre au 31 décembre : 4 trimestres de durée d’assurance</a:t>
            </a:r>
          </a:p>
          <a:p>
            <a:pPr lvl="1" algn="just"/>
            <a:endParaRPr lang="fr-FR" altLang="fr-FR" sz="400"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9599" y="1088897"/>
            <a:ext cx="10238105" cy="3739613"/>
          </a:xfrm>
          <a:prstGeom prst="rect">
            <a:avLst/>
          </a:prstGeom>
        </p:spPr>
        <p:txBody>
          <a:bodyPr vert="horz" wrap="square" lIns="0" tIns="13335" rIns="0" bIns="0" rtlCol="0">
            <a:spAutoFit/>
          </a:bodyPr>
          <a:lstStyle/>
          <a:p>
            <a:pPr marL="13335">
              <a:lnSpc>
                <a:spcPct val="100000"/>
              </a:lnSpc>
              <a:spcBef>
                <a:spcPts val="105"/>
              </a:spcBef>
            </a:pPr>
            <a:r>
              <a:rPr lang="fr-FR" sz="2000" b="1" dirty="0" smtClean="0">
                <a:solidFill>
                  <a:schemeClr val="bg1">
                    <a:lumMod val="50000"/>
                  </a:schemeClr>
                </a:solidFill>
                <a:latin typeface="Barlow Condensed" panose="00000506000000000000" pitchFamily="2" charset="0"/>
                <a:cs typeface="Arial"/>
              </a:rPr>
              <a:t>PÉRIODES</a:t>
            </a:r>
            <a:r>
              <a:rPr lang="fr-FR" sz="2000" b="1" spc="-40" dirty="0" smtClean="0">
                <a:solidFill>
                  <a:schemeClr val="bg1">
                    <a:lumMod val="50000"/>
                  </a:schemeClr>
                </a:solidFill>
                <a:latin typeface="Barlow Condensed" panose="00000506000000000000" pitchFamily="2" charset="0"/>
                <a:cs typeface="Arial"/>
              </a:rPr>
              <a:t> </a:t>
            </a:r>
            <a:r>
              <a:rPr lang="fr-FR" sz="2000" b="1" dirty="0" smtClean="0">
                <a:solidFill>
                  <a:schemeClr val="bg1">
                    <a:lumMod val="50000"/>
                  </a:schemeClr>
                </a:solidFill>
                <a:latin typeface="Barlow Condensed" panose="00000506000000000000" pitchFamily="2" charset="0"/>
                <a:cs typeface="Arial"/>
              </a:rPr>
              <a:t>PRISES</a:t>
            </a:r>
            <a:r>
              <a:rPr lang="fr-FR" sz="2000" b="1" spc="-45" dirty="0" smtClean="0">
                <a:solidFill>
                  <a:schemeClr val="bg1">
                    <a:lumMod val="50000"/>
                  </a:schemeClr>
                </a:solidFill>
                <a:latin typeface="Barlow Condensed" panose="00000506000000000000" pitchFamily="2" charset="0"/>
                <a:cs typeface="Arial"/>
              </a:rPr>
              <a:t> </a:t>
            </a:r>
            <a:r>
              <a:rPr lang="fr-FR" sz="2000" b="1" dirty="0" smtClean="0">
                <a:solidFill>
                  <a:schemeClr val="bg1">
                    <a:lumMod val="50000"/>
                  </a:schemeClr>
                </a:solidFill>
                <a:latin typeface="Barlow Condensed" panose="00000506000000000000" pitchFamily="2" charset="0"/>
                <a:cs typeface="Arial"/>
              </a:rPr>
              <a:t>EN</a:t>
            </a:r>
            <a:r>
              <a:rPr lang="fr-FR" sz="2000" b="1" spc="-10" dirty="0" smtClean="0">
                <a:solidFill>
                  <a:schemeClr val="bg1">
                    <a:lumMod val="50000"/>
                  </a:schemeClr>
                </a:solidFill>
                <a:latin typeface="Barlow Condensed" panose="00000506000000000000" pitchFamily="2" charset="0"/>
                <a:cs typeface="Arial"/>
              </a:rPr>
              <a:t> </a:t>
            </a:r>
            <a:r>
              <a:rPr lang="fr-FR" sz="2000" b="1" dirty="0" smtClean="0">
                <a:solidFill>
                  <a:schemeClr val="bg1">
                    <a:lumMod val="50000"/>
                  </a:schemeClr>
                </a:solidFill>
                <a:latin typeface="Barlow Condensed" panose="00000506000000000000" pitchFamily="2" charset="0"/>
                <a:cs typeface="Arial"/>
              </a:rPr>
              <a:t>COMPTE</a:t>
            </a:r>
            <a:r>
              <a:rPr lang="fr-FR" sz="2000" b="1" spc="-40" dirty="0" smtClean="0">
                <a:solidFill>
                  <a:schemeClr val="bg1">
                    <a:lumMod val="50000"/>
                  </a:schemeClr>
                </a:solidFill>
                <a:latin typeface="Barlow Condensed" panose="00000506000000000000" pitchFamily="2" charset="0"/>
                <a:cs typeface="Arial"/>
              </a:rPr>
              <a:t> </a:t>
            </a:r>
            <a:r>
              <a:rPr lang="fr-FR" sz="2000" b="1" dirty="0" smtClean="0">
                <a:solidFill>
                  <a:schemeClr val="bg1">
                    <a:lumMod val="50000"/>
                  </a:schemeClr>
                </a:solidFill>
                <a:latin typeface="Barlow Condensed" panose="00000506000000000000" pitchFamily="2" charset="0"/>
                <a:cs typeface="Arial"/>
              </a:rPr>
              <a:t>EN</a:t>
            </a:r>
            <a:r>
              <a:rPr lang="fr-FR" sz="2000" b="1" spc="-15" dirty="0" smtClean="0">
                <a:solidFill>
                  <a:schemeClr val="bg1">
                    <a:lumMod val="50000"/>
                  </a:schemeClr>
                </a:solidFill>
                <a:latin typeface="Barlow Condensed" panose="00000506000000000000" pitchFamily="2" charset="0"/>
                <a:cs typeface="Arial"/>
              </a:rPr>
              <a:t> </a:t>
            </a:r>
            <a:r>
              <a:rPr lang="fr-FR" sz="2000" b="1" dirty="0" smtClean="0">
                <a:solidFill>
                  <a:schemeClr val="bg1">
                    <a:lumMod val="50000"/>
                  </a:schemeClr>
                </a:solidFill>
                <a:latin typeface="Barlow Condensed" panose="00000506000000000000" pitchFamily="2" charset="0"/>
                <a:cs typeface="Arial"/>
              </a:rPr>
              <a:t>DAC</a:t>
            </a:r>
            <a:r>
              <a:rPr lang="fr-FR" sz="2000" b="1" spc="-25" dirty="0" smtClean="0">
                <a:solidFill>
                  <a:schemeClr val="bg1">
                    <a:lumMod val="50000"/>
                  </a:schemeClr>
                </a:solidFill>
                <a:latin typeface="Barlow Condensed" panose="00000506000000000000" pitchFamily="2" charset="0"/>
                <a:cs typeface="Arial"/>
              </a:rPr>
              <a:t> </a:t>
            </a:r>
            <a:r>
              <a:rPr lang="fr-FR" sz="2000" b="1" spc="-10" dirty="0" smtClean="0">
                <a:solidFill>
                  <a:schemeClr val="bg1">
                    <a:lumMod val="50000"/>
                  </a:schemeClr>
                </a:solidFill>
                <a:latin typeface="Barlow Condensed" panose="00000506000000000000" pitchFamily="2" charset="0"/>
                <a:cs typeface="Arial"/>
              </a:rPr>
              <a:t>(NOUVEAUTÉS)</a:t>
            </a:r>
            <a:endParaRPr lang="fr-FR" sz="2000" dirty="0" smtClean="0">
              <a:solidFill>
                <a:schemeClr val="bg1">
                  <a:lumMod val="50000"/>
                </a:schemeClr>
              </a:solidFill>
              <a:latin typeface="Barlow Condensed" panose="00000506000000000000" pitchFamily="2" charset="0"/>
              <a:cs typeface="Arial"/>
            </a:endParaRPr>
          </a:p>
          <a:p>
            <a:pPr>
              <a:lnSpc>
                <a:spcPct val="100000"/>
              </a:lnSpc>
            </a:pPr>
            <a:endParaRPr sz="2200" dirty="0">
              <a:latin typeface="Arial"/>
              <a:cs typeface="Arial"/>
            </a:endParaRPr>
          </a:p>
          <a:p>
            <a:pPr marL="12700">
              <a:lnSpc>
                <a:spcPct val="100000"/>
              </a:lnSpc>
              <a:spcBef>
                <a:spcPts val="1280"/>
              </a:spcBef>
            </a:pPr>
            <a:r>
              <a:rPr sz="1600" dirty="0">
                <a:latin typeface="Barlow Condensed" panose="00000506000000000000" pitchFamily="2" charset="0"/>
                <a:cs typeface="Arial"/>
              </a:rPr>
              <a:t>Le</a:t>
            </a:r>
            <a:r>
              <a:rPr sz="1600" spc="-55" dirty="0">
                <a:latin typeface="Barlow Condensed" panose="00000506000000000000" pitchFamily="2" charset="0"/>
                <a:cs typeface="Arial"/>
              </a:rPr>
              <a:t> </a:t>
            </a:r>
            <a:r>
              <a:rPr sz="1600" dirty="0">
                <a:latin typeface="Barlow Condensed" panose="00000506000000000000" pitchFamily="2" charset="0"/>
                <a:cs typeface="Arial"/>
              </a:rPr>
              <a:t>périmètre</a:t>
            </a:r>
            <a:r>
              <a:rPr sz="1600" spc="-25" dirty="0">
                <a:latin typeface="Barlow Condensed" panose="00000506000000000000" pitchFamily="2" charset="0"/>
                <a:cs typeface="Arial"/>
              </a:rPr>
              <a:t> </a:t>
            </a:r>
            <a:r>
              <a:rPr sz="1600" dirty="0">
                <a:latin typeface="Barlow Condensed" panose="00000506000000000000" pitchFamily="2" charset="0"/>
                <a:cs typeface="Arial"/>
              </a:rPr>
              <a:t>des</a:t>
            </a:r>
            <a:r>
              <a:rPr sz="1600" spc="-35" dirty="0">
                <a:latin typeface="Barlow Condensed" panose="00000506000000000000" pitchFamily="2" charset="0"/>
                <a:cs typeface="Arial"/>
              </a:rPr>
              <a:t> </a:t>
            </a:r>
            <a:r>
              <a:rPr sz="1600" dirty="0">
                <a:latin typeface="Barlow Condensed" panose="00000506000000000000" pitchFamily="2" charset="0"/>
                <a:cs typeface="Arial"/>
              </a:rPr>
              <a:t>trimestres</a:t>
            </a:r>
            <a:r>
              <a:rPr sz="1600" spc="-25" dirty="0">
                <a:latin typeface="Barlow Condensed" panose="00000506000000000000" pitchFamily="2" charset="0"/>
                <a:cs typeface="Arial"/>
              </a:rPr>
              <a:t> </a:t>
            </a:r>
            <a:r>
              <a:rPr sz="1600" dirty="0">
                <a:latin typeface="Barlow Condensed" panose="00000506000000000000" pitchFamily="2" charset="0"/>
                <a:cs typeface="Arial"/>
              </a:rPr>
              <a:t>pris</a:t>
            </a:r>
            <a:r>
              <a:rPr sz="1600" spc="-45" dirty="0">
                <a:latin typeface="Barlow Condensed" panose="00000506000000000000" pitchFamily="2" charset="0"/>
                <a:cs typeface="Arial"/>
              </a:rPr>
              <a:t> </a:t>
            </a:r>
            <a:r>
              <a:rPr sz="1600" dirty="0">
                <a:latin typeface="Barlow Condensed" panose="00000506000000000000" pitchFamily="2" charset="0"/>
                <a:cs typeface="Arial"/>
              </a:rPr>
              <a:t>en</a:t>
            </a:r>
            <a:r>
              <a:rPr sz="1600" spc="-50" dirty="0">
                <a:latin typeface="Barlow Condensed" panose="00000506000000000000" pitchFamily="2" charset="0"/>
                <a:cs typeface="Arial"/>
              </a:rPr>
              <a:t> </a:t>
            </a:r>
            <a:r>
              <a:rPr sz="1600" dirty="0">
                <a:latin typeface="Barlow Condensed" panose="00000506000000000000" pitchFamily="2" charset="0"/>
                <a:cs typeface="Arial"/>
              </a:rPr>
              <a:t>compte</a:t>
            </a:r>
            <a:r>
              <a:rPr sz="1600" spc="-35" dirty="0">
                <a:latin typeface="Barlow Condensed" panose="00000506000000000000" pitchFamily="2" charset="0"/>
                <a:cs typeface="Arial"/>
              </a:rPr>
              <a:t> </a:t>
            </a:r>
            <a:r>
              <a:rPr sz="1600" dirty="0">
                <a:latin typeface="Barlow Condensed" panose="00000506000000000000" pitchFamily="2" charset="0"/>
                <a:cs typeface="Arial"/>
              </a:rPr>
              <a:t>s’élargit</a:t>
            </a:r>
            <a:r>
              <a:rPr sz="1600" spc="-40" dirty="0">
                <a:latin typeface="Barlow Condensed" panose="00000506000000000000" pitchFamily="2" charset="0"/>
                <a:cs typeface="Arial"/>
              </a:rPr>
              <a:t> </a:t>
            </a:r>
            <a:r>
              <a:rPr sz="1600" dirty="0">
                <a:latin typeface="Barlow Condensed" panose="00000506000000000000" pitchFamily="2" charset="0"/>
                <a:cs typeface="Arial"/>
              </a:rPr>
              <a:t>aux</a:t>
            </a:r>
            <a:r>
              <a:rPr sz="1600" spc="-40" dirty="0">
                <a:latin typeface="Barlow Condensed" panose="00000506000000000000" pitchFamily="2" charset="0"/>
                <a:cs typeface="Arial"/>
              </a:rPr>
              <a:t> </a:t>
            </a:r>
            <a:r>
              <a:rPr sz="1600" i="1" spc="-50" dirty="0">
                <a:latin typeface="Barlow Condensed" panose="00000506000000000000" pitchFamily="2" charset="0"/>
                <a:cs typeface="Calibri"/>
              </a:rPr>
              <a:t>:</a:t>
            </a:r>
            <a:endParaRPr sz="1600" dirty="0">
              <a:latin typeface="Barlow Condensed" panose="00000506000000000000" pitchFamily="2" charset="0"/>
              <a:cs typeface="Calibri"/>
            </a:endParaRPr>
          </a:p>
          <a:p>
            <a:pPr>
              <a:lnSpc>
                <a:spcPct val="100000"/>
              </a:lnSpc>
              <a:spcBef>
                <a:spcPts val="40"/>
              </a:spcBef>
            </a:pPr>
            <a:endParaRPr sz="1850" dirty="0">
              <a:latin typeface="Barlow Condensed" panose="00000506000000000000" pitchFamily="2" charset="0"/>
              <a:cs typeface="Calibri"/>
            </a:endParaRPr>
          </a:p>
          <a:p>
            <a:pPr marL="297815" marR="5080" indent="-285750">
              <a:lnSpc>
                <a:spcPct val="120100"/>
              </a:lnSpc>
              <a:buFont typeface="Arial" panose="020B0604020202020204" pitchFamily="34" charset="0"/>
              <a:buChar char="•"/>
              <a:tabLst>
                <a:tab pos="370840" algn="l"/>
              </a:tabLst>
            </a:pPr>
            <a:r>
              <a:rPr sz="1600" spc="-10" dirty="0">
                <a:latin typeface="Barlow Condensed" panose="00000506000000000000" pitchFamily="2" charset="0"/>
                <a:cs typeface="Arial"/>
              </a:rPr>
              <a:t>Trimestres</a:t>
            </a:r>
            <a:r>
              <a:rPr sz="1600" spc="-25" dirty="0">
                <a:latin typeface="Barlow Condensed" panose="00000506000000000000" pitchFamily="2" charset="0"/>
                <a:cs typeface="Arial"/>
              </a:rPr>
              <a:t> </a:t>
            </a:r>
            <a:r>
              <a:rPr sz="1600" dirty="0">
                <a:latin typeface="Barlow Condensed" panose="00000506000000000000" pitchFamily="2" charset="0"/>
                <a:cs typeface="Arial"/>
              </a:rPr>
              <a:t>acquis</a:t>
            </a:r>
            <a:r>
              <a:rPr sz="1600" spc="-55" dirty="0">
                <a:latin typeface="Barlow Condensed" panose="00000506000000000000" pitchFamily="2" charset="0"/>
                <a:cs typeface="Arial"/>
              </a:rPr>
              <a:t> </a:t>
            </a:r>
            <a:r>
              <a:rPr sz="1600" dirty="0">
                <a:latin typeface="Barlow Condensed" panose="00000506000000000000" pitchFamily="2" charset="0"/>
                <a:cs typeface="Arial"/>
              </a:rPr>
              <a:t>au</a:t>
            </a:r>
            <a:r>
              <a:rPr sz="1600" spc="-45" dirty="0">
                <a:latin typeface="Barlow Condensed" panose="00000506000000000000" pitchFamily="2" charset="0"/>
                <a:cs typeface="Arial"/>
              </a:rPr>
              <a:t> </a:t>
            </a:r>
            <a:r>
              <a:rPr sz="1600" dirty="0">
                <a:latin typeface="Barlow Condensed" panose="00000506000000000000" pitchFamily="2" charset="0"/>
                <a:cs typeface="Arial"/>
              </a:rPr>
              <a:t>titre</a:t>
            </a:r>
            <a:r>
              <a:rPr sz="1600" spc="-40" dirty="0">
                <a:latin typeface="Barlow Condensed" panose="00000506000000000000" pitchFamily="2" charset="0"/>
                <a:cs typeface="Arial"/>
              </a:rPr>
              <a:t> </a:t>
            </a:r>
            <a:r>
              <a:rPr sz="1600" dirty="0">
                <a:latin typeface="Barlow Condensed" panose="00000506000000000000" pitchFamily="2" charset="0"/>
                <a:cs typeface="Arial"/>
              </a:rPr>
              <a:t>d’un</a:t>
            </a:r>
            <a:r>
              <a:rPr sz="1600" spc="-50" dirty="0">
                <a:latin typeface="Barlow Condensed" panose="00000506000000000000" pitchFamily="2" charset="0"/>
                <a:cs typeface="Arial"/>
              </a:rPr>
              <a:t> </a:t>
            </a:r>
            <a:r>
              <a:rPr sz="1600" dirty="0">
                <a:latin typeface="Barlow Condensed" panose="00000506000000000000" pitchFamily="2" charset="0"/>
                <a:cs typeface="Arial"/>
              </a:rPr>
              <a:t>versement</a:t>
            </a:r>
            <a:r>
              <a:rPr sz="1600" spc="-40" dirty="0">
                <a:latin typeface="Barlow Condensed" panose="00000506000000000000" pitchFamily="2" charset="0"/>
                <a:cs typeface="Arial"/>
              </a:rPr>
              <a:t> </a:t>
            </a:r>
            <a:r>
              <a:rPr sz="1600" spc="-10" dirty="0">
                <a:latin typeface="Barlow Condensed" panose="00000506000000000000" pitchFamily="2" charset="0"/>
                <a:cs typeface="Arial"/>
              </a:rPr>
              <a:t>volontaire</a:t>
            </a:r>
            <a:r>
              <a:rPr sz="1600" spc="-55" dirty="0">
                <a:latin typeface="Barlow Condensed" panose="00000506000000000000" pitchFamily="2" charset="0"/>
                <a:cs typeface="Arial"/>
              </a:rPr>
              <a:t> </a:t>
            </a:r>
            <a:r>
              <a:rPr sz="1600" dirty="0">
                <a:latin typeface="Barlow Condensed" panose="00000506000000000000" pitchFamily="2" charset="0"/>
                <a:cs typeface="Arial"/>
              </a:rPr>
              <a:t>pour</a:t>
            </a:r>
            <a:r>
              <a:rPr sz="1600" spc="-40" dirty="0">
                <a:latin typeface="Barlow Condensed" panose="00000506000000000000" pitchFamily="2" charset="0"/>
                <a:cs typeface="Arial"/>
              </a:rPr>
              <a:t> </a:t>
            </a:r>
            <a:r>
              <a:rPr sz="1600" spc="-10" dirty="0">
                <a:latin typeface="Barlow Condensed" panose="00000506000000000000" pitchFamily="2" charset="0"/>
                <a:cs typeface="Arial"/>
              </a:rPr>
              <a:t>compléter,</a:t>
            </a:r>
            <a:r>
              <a:rPr sz="1600" spc="-40" dirty="0">
                <a:latin typeface="Barlow Condensed" panose="00000506000000000000" pitchFamily="2" charset="0"/>
                <a:cs typeface="Arial"/>
              </a:rPr>
              <a:t> </a:t>
            </a:r>
            <a:r>
              <a:rPr sz="1600" dirty="0">
                <a:latin typeface="Barlow Condensed" panose="00000506000000000000" pitchFamily="2" charset="0"/>
                <a:cs typeface="Arial"/>
              </a:rPr>
              <a:t>à</a:t>
            </a:r>
            <a:r>
              <a:rPr sz="1600" spc="-40" dirty="0">
                <a:latin typeface="Barlow Condensed" panose="00000506000000000000" pitchFamily="2" charset="0"/>
                <a:cs typeface="Arial"/>
              </a:rPr>
              <a:t> </a:t>
            </a:r>
            <a:r>
              <a:rPr sz="1600" dirty="0">
                <a:latin typeface="Barlow Condensed" panose="00000506000000000000" pitchFamily="2" charset="0"/>
                <a:cs typeface="Arial"/>
              </a:rPr>
              <a:t>raison</a:t>
            </a:r>
            <a:r>
              <a:rPr sz="1600" spc="-50" dirty="0">
                <a:latin typeface="Barlow Condensed" panose="00000506000000000000" pitchFamily="2" charset="0"/>
                <a:cs typeface="Arial"/>
              </a:rPr>
              <a:t> </a:t>
            </a:r>
            <a:r>
              <a:rPr sz="1600" dirty="0">
                <a:latin typeface="Barlow Condensed" panose="00000506000000000000" pitchFamily="2" charset="0"/>
                <a:cs typeface="Arial"/>
              </a:rPr>
              <a:t>de</a:t>
            </a:r>
            <a:r>
              <a:rPr sz="1600" spc="-50" dirty="0">
                <a:latin typeface="Barlow Condensed" panose="00000506000000000000" pitchFamily="2" charset="0"/>
                <a:cs typeface="Arial"/>
              </a:rPr>
              <a:t> </a:t>
            </a:r>
            <a:r>
              <a:rPr sz="1600" dirty="0">
                <a:latin typeface="Barlow Condensed" panose="00000506000000000000" pitchFamily="2" charset="0"/>
                <a:cs typeface="Arial"/>
              </a:rPr>
              <a:t>quatre</a:t>
            </a:r>
            <a:r>
              <a:rPr sz="1600" spc="-25" dirty="0">
                <a:latin typeface="Barlow Condensed" panose="00000506000000000000" pitchFamily="2" charset="0"/>
                <a:cs typeface="Arial"/>
              </a:rPr>
              <a:t> </a:t>
            </a:r>
            <a:r>
              <a:rPr sz="1600" dirty="0">
                <a:latin typeface="Barlow Condensed" panose="00000506000000000000" pitchFamily="2" charset="0"/>
                <a:cs typeface="Arial"/>
              </a:rPr>
              <a:t>trimestres,</a:t>
            </a:r>
            <a:r>
              <a:rPr sz="1600" spc="-25" dirty="0">
                <a:latin typeface="Barlow Condensed" panose="00000506000000000000" pitchFamily="2" charset="0"/>
                <a:cs typeface="Arial"/>
              </a:rPr>
              <a:t> </a:t>
            </a:r>
            <a:r>
              <a:rPr sz="1600" dirty="0">
                <a:latin typeface="Barlow Condensed" panose="00000506000000000000" pitchFamily="2" charset="0"/>
                <a:cs typeface="Arial"/>
              </a:rPr>
              <a:t>les</a:t>
            </a:r>
            <a:r>
              <a:rPr sz="1600" spc="-55" dirty="0">
                <a:latin typeface="Barlow Condensed" panose="00000506000000000000" pitchFamily="2" charset="0"/>
                <a:cs typeface="Arial"/>
              </a:rPr>
              <a:t> </a:t>
            </a:r>
            <a:r>
              <a:rPr sz="1600" spc="-10" dirty="0">
                <a:latin typeface="Barlow Condensed" panose="00000506000000000000" pitchFamily="2" charset="0"/>
                <a:cs typeface="Arial"/>
              </a:rPr>
              <a:t>années </a:t>
            </a:r>
            <a:r>
              <a:rPr sz="1600" dirty="0">
                <a:latin typeface="Barlow Condensed" panose="00000506000000000000" pitchFamily="2" charset="0"/>
                <a:cs typeface="Arial"/>
              </a:rPr>
              <a:t>civiles</a:t>
            </a:r>
            <a:r>
              <a:rPr sz="1600" spc="-50" dirty="0">
                <a:latin typeface="Barlow Condensed" panose="00000506000000000000" pitchFamily="2" charset="0"/>
                <a:cs typeface="Arial"/>
              </a:rPr>
              <a:t> </a:t>
            </a:r>
            <a:r>
              <a:rPr sz="1600" dirty="0">
                <a:latin typeface="Barlow Condensed" panose="00000506000000000000" pitchFamily="2" charset="0"/>
                <a:cs typeface="Arial"/>
              </a:rPr>
              <a:t>qui</a:t>
            </a:r>
            <a:r>
              <a:rPr sz="1600" spc="-60" dirty="0">
                <a:latin typeface="Barlow Condensed" panose="00000506000000000000" pitchFamily="2" charset="0"/>
                <a:cs typeface="Arial"/>
              </a:rPr>
              <a:t> </a:t>
            </a:r>
            <a:r>
              <a:rPr sz="1600" dirty="0">
                <a:latin typeface="Barlow Condensed" panose="00000506000000000000" pitchFamily="2" charset="0"/>
                <a:cs typeface="Arial"/>
              </a:rPr>
              <a:t>n’ont</a:t>
            </a:r>
            <a:r>
              <a:rPr sz="1600" spc="-40" dirty="0">
                <a:latin typeface="Barlow Condensed" panose="00000506000000000000" pitchFamily="2" charset="0"/>
                <a:cs typeface="Arial"/>
              </a:rPr>
              <a:t> </a:t>
            </a:r>
            <a:r>
              <a:rPr sz="1600" dirty="0">
                <a:latin typeface="Barlow Condensed" panose="00000506000000000000" pitchFamily="2" charset="0"/>
                <a:cs typeface="Arial"/>
              </a:rPr>
              <a:t>pas</a:t>
            </a:r>
            <a:r>
              <a:rPr sz="1600" spc="-35" dirty="0">
                <a:latin typeface="Barlow Condensed" panose="00000506000000000000" pitchFamily="2" charset="0"/>
                <a:cs typeface="Arial"/>
              </a:rPr>
              <a:t> </a:t>
            </a:r>
            <a:r>
              <a:rPr sz="1600" dirty="0">
                <a:latin typeface="Barlow Condensed" panose="00000506000000000000" pitchFamily="2" charset="0"/>
                <a:cs typeface="Arial"/>
              </a:rPr>
              <a:t>pu</a:t>
            </a:r>
            <a:r>
              <a:rPr sz="1600" spc="-45" dirty="0">
                <a:latin typeface="Barlow Condensed" panose="00000506000000000000" pitchFamily="2" charset="0"/>
                <a:cs typeface="Arial"/>
              </a:rPr>
              <a:t> </a:t>
            </a:r>
            <a:r>
              <a:rPr sz="1600" dirty="0">
                <a:latin typeface="Barlow Condensed" panose="00000506000000000000" pitchFamily="2" charset="0"/>
                <a:cs typeface="Arial"/>
              </a:rPr>
              <a:t>être</a:t>
            </a:r>
            <a:r>
              <a:rPr sz="1600" spc="-20" dirty="0">
                <a:latin typeface="Barlow Condensed" panose="00000506000000000000" pitchFamily="2" charset="0"/>
                <a:cs typeface="Arial"/>
              </a:rPr>
              <a:t> </a:t>
            </a:r>
            <a:r>
              <a:rPr sz="1600" dirty="0">
                <a:latin typeface="Barlow Condensed" panose="00000506000000000000" pitchFamily="2" charset="0"/>
                <a:cs typeface="Arial"/>
              </a:rPr>
              <a:t>validées</a:t>
            </a:r>
            <a:r>
              <a:rPr sz="1600" spc="-60" dirty="0">
                <a:latin typeface="Barlow Condensed" panose="00000506000000000000" pitchFamily="2" charset="0"/>
                <a:cs typeface="Arial"/>
              </a:rPr>
              <a:t> </a:t>
            </a:r>
            <a:r>
              <a:rPr sz="1600" dirty="0">
                <a:latin typeface="Barlow Condensed" panose="00000506000000000000" pitchFamily="2" charset="0"/>
                <a:cs typeface="Arial"/>
              </a:rPr>
              <a:t>entièrement</a:t>
            </a:r>
            <a:r>
              <a:rPr sz="1600" spc="-25" dirty="0">
                <a:latin typeface="Barlow Condensed" panose="00000506000000000000" pitchFamily="2" charset="0"/>
                <a:cs typeface="Arial"/>
              </a:rPr>
              <a:t> </a:t>
            </a:r>
            <a:r>
              <a:rPr sz="1600" dirty="0">
                <a:latin typeface="Barlow Condensed" panose="00000506000000000000" pitchFamily="2" charset="0"/>
                <a:cs typeface="Arial"/>
              </a:rPr>
              <a:t>pour</a:t>
            </a:r>
            <a:r>
              <a:rPr sz="1600" spc="-30" dirty="0">
                <a:latin typeface="Barlow Condensed" panose="00000506000000000000" pitchFamily="2" charset="0"/>
                <a:cs typeface="Arial"/>
              </a:rPr>
              <a:t> </a:t>
            </a:r>
            <a:r>
              <a:rPr sz="1600" dirty="0">
                <a:latin typeface="Barlow Condensed" panose="00000506000000000000" pitchFamily="2" charset="0"/>
                <a:cs typeface="Arial"/>
              </a:rPr>
              <a:t>les</a:t>
            </a:r>
            <a:r>
              <a:rPr sz="1600" spc="-45" dirty="0">
                <a:latin typeface="Barlow Condensed" panose="00000506000000000000" pitchFamily="2" charset="0"/>
                <a:cs typeface="Arial"/>
              </a:rPr>
              <a:t> </a:t>
            </a:r>
            <a:r>
              <a:rPr sz="1600" dirty="0">
                <a:latin typeface="Barlow Condensed" panose="00000506000000000000" pitchFamily="2" charset="0"/>
                <a:cs typeface="Arial"/>
              </a:rPr>
              <a:t>contrats</a:t>
            </a:r>
            <a:r>
              <a:rPr sz="1600" spc="-30" dirty="0">
                <a:latin typeface="Barlow Condensed" panose="00000506000000000000" pitchFamily="2" charset="0"/>
                <a:cs typeface="Arial"/>
              </a:rPr>
              <a:t> </a:t>
            </a:r>
            <a:r>
              <a:rPr sz="1600" spc="-10" dirty="0">
                <a:latin typeface="Barlow Condensed" panose="00000506000000000000" pitchFamily="2" charset="0"/>
                <a:cs typeface="Arial"/>
              </a:rPr>
              <a:t>d’apprentissage</a:t>
            </a:r>
            <a:r>
              <a:rPr sz="1600" spc="-45" dirty="0">
                <a:latin typeface="Barlow Condensed" panose="00000506000000000000" pitchFamily="2" charset="0"/>
                <a:cs typeface="Arial"/>
              </a:rPr>
              <a:t> </a:t>
            </a:r>
            <a:r>
              <a:rPr sz="1600" dirty="0">
                <a:latin typeface="Barlow Condensed" panose="00000506000000000000" pitchFamily="2" charset="0"/>
                <a:cs typeface="Arial"/>
              </a:rPr>
              <a:t>conclus</a:t>
            </a:r>
            <a:r>
              <a:rPr sz="1600" spc="-55" dirty="0">
                <a:latin typeface="Barlow Condensed" panose="00000506000000000000" pitchFamily="2" charset="0"/>
                <a:cs typeface="Arial"/>
              </a:rPr>
              <a:t> </a:t>
            </a:r>
            <a:r>
              <a:rPr sz="1600" dirty="0">
                <a:latin typeface="Barlow Condensed" panose="00000506000000000000" pitchFamily="2" charset="0"/>
                <a:cs typeface="Arial"/>
              </a:rPr>
              <a:t>entre</a:t>
            </a:r>
            <a:r>
              <a:rPr sz="1600" spc="-25" dirty="0">
                <a:latin typeface="Barlow Condensed" panose="00000506000000000000" pitchFamily="2" charset="0"/>
                <a:cs typeface="Arial"/>
              </a:rPr>
              <a:t> </a:t>
            </a:r>
            <a:r>
              <a:rPr sz="1600" dirty="0">
                <a:latin typeface="Barlow Condensed" panose="00000506000000000000" pitchFamily="2" charset="0"/>
                <a:cs typeface="Arial"/>
              </a:rPr>
              <a:t>le</a:t>
            </a:r>
            <a:r>
              <a:rPr sz="1600" spc="-55" dirty="0">
                <a:latin typeface="Barlow Condensed" panose="00000506000000000000" pitchFamily="2" charset="0"/>
                <a:cs typeface="Arial"/>
              </a:rPr>
              <a:t> </a:t>
            </a:r>
            <a:r>
              <a:rPr sz="1600" dirty="0">
                <a:latin typeface="Barlow Condensed" panose="00000506000000000000" pitchFamily="2" charset="0"/>
                <a:cs typeface="Arial"/>
              </a:rPr>
              <a:t>1er</a:t>
            </a:r>
            <a:r>
              <a:rPr sz="1600" spc="-25" dirty="0">
                <a:latin typeface="Barlow Condensed" panose="00000506000000000000" pitchFamily="2" charset="0"/>
                <a:cs typeface="Arial"/>
              </a:rPr>
              <a:t> </a:t>
            </a:r>
            <a:r>
              <a:rPr sz="1600" spc="-10" dirty="0">
                <a:latin typeface="Barlow Condensed" panose="00000506000000000000" pitchFamily="2" charset="0"/>
                <a:cs typeface="Arial"/>
              </a:rPr>
              <a:t>juillet </a:t>
            </a:r>
            <a:r>
              <a:rPr sz="1600" dirty="0">
                <a:latin typeface="Barlow Condensed" panose="00000506000000000000" pitchFamily="2" charset="0"/>
                <a:cs typeface="Arial"/>
              </a:rPr>
              <a:t>1972</a:t>
            </a:r>
            <a:r>
              <a:rPr sz="1600" spc="-30" dirty="0">
                <a:latin typeface="Barlow Condensed" panose="00000506000000000000" pitchFamily="2" charset="0"/>
                <a:cs typeface="Arial"/>
              </a:rPr>
              <a:t> </a:t>
            </a:r>
            <a:r>
              <a:rPr sz="1600" dirty="0">
                <a:latin typeface="Barlow Condensed" panose="00000506000000000000" pitchFamily="2" charset="0"/>
                <a:cs typeface="Arial"/>
              </a:rPr>
              <a:t>et</a:t>
            </a:r>
            <a:r>
              <a:rPr sz="1600" spc="-20" dirty="0">
                <a:latin typeface="Barlow Condensed" panose="00000506000000000000" pitchFamily="2" charset="0"/>
                <a:cs typeface="Arial"/>
              </a:rPr>
              <a:t> </a:t>
            </a:r>
            <a:r>
              <a:rPr sz="1600" dirty="0">
                <a:latin typeface="Barlow Condensed" panose="00000506000000000000" pitchFamily="2" charset="0"/>
                <a:cs typeface="Arial"/>
              </a:rPr>
              <a:t>le</a:t>
            </a:r>
            <a:r>
              <a:rPr sz="1600" spc="-30" dirty="0">
                <a:latin typeface="Barlow Condensed" panose="00000506000000000000" pitchFamily="2" charset="0"/>
                <a:cs typeface="Arial"/>
              </a:rPr>
              <a:t> </a:t>
            </a:r>
            <a:r>
              <a:rPr sz="1600" dirty="0">
                <a:latin typeface="Barlow Condensed" panose="00000506000000000000" pitchFamily="2" charset="0"/>
                <a:cs typeface="Arial"/>
              </a:rPr>
              <a:t>31</a:t>
            </a:r>
            <a:r>
              <a:rPr sz="1600" spc="-30" dirty="0">
                <a:latin typeface="Barlow Condensed" panose="00000506000000000000" pitchFamily="2" charset="0"/>
                <a:cs typeface="Arial"/>
              </a:rPr>
              <a:t> </a:t>
            </a:r>
            <a:r>
              <a:rPr sz="1600" dirty="0" err="1">
                <a:latin typeface="Barlow Condensed" panose="00000506000000000000" pitchFamily="2" charset="0"/>
                <a:cs typeface="Arial"/>
              </a:rPr>
              <a:t>décembre</a:t>
            </a:r>
            <a:r>
              <a:rPr sz="1600" spc="-15" dirty="0">
                <a:latin typeface="Barlow Condensed" panose="00000506000000000000" pitchFamily="2" charset="0"/>
                <a:cs typeface="Arial"/>
              </a:rPr>
              <a:t> </a:t>
            </a:r>
            <a:r>
              <a:rPr sz="1600" dirty="0" smtClean="0">
                <a:latin typeface="Barlow Condensed" panose="00000506000000000000" pitchFamily="2" charset="0"/>
                <a:cs typeface="Arial"/>
              </a:rPr>
              <a:t>2013</a:t>
            </a:r>
            <a:r>
              <a:rPr lang="fr-FR" sz="1600" spc="-25" dirty="0" smtClean="0">
                <a:latin typeface="Barlow Condensed" panose="00000506000000000000" pitchFamily="2" charset="0"/>
                <a:cs typeface="Arial"/>
              </a:rPr>
              <a:t> </a:t>
            </a:r>
          </a:p>
          <a:p>
            <a:pPr marL="297815" marR="5080" indent="-285750">
              <a:lnSpc>
                <a:spcPct val="120100"/>
              </a:lnSpc>
              <a:buFont typeface="Arial" panose="020B0604020202020204" pitchFamily="34" charset="0"/>
              <a:buChar char="•"/>
              <a:tabLst>
                <a:tab pos="370840" algn="l"/>
              </a:tabLst>
            </a:pPr>
            <a:endParaRPr lang="fr-FR" sz="1600" spc="-25" dirty="0" smtClean="0">
              <a:latin typeface="Barlow Condensed" panose="00000506000000000000" pitchFamily="2" charset="0"/>
              <a:cs typeface="Arial"/>
            </a:endParaRPr>
          </a:p>
          <a:p>
            <a:pPr marL="12065" marR="5080" algn="ctr">
              <a:lnSpc>
                <a:spcPct val="120100"/>
              </a:lnSpc>
              <a:tabLst>
                <a:tab pos="370840" algn="l"/>
              </a:tabLst>
            </a:pPr>
            <a:r>
              <a:rPr lang="fr-FR" sz="1600" b="1" spc="-25" dirty="0" smtClean="0">
                <a:solidFill>
                  <a:schemeClr val="bg1">
                    <a:lumMod val="50000"/>
                  </a:schemeClr>
                </a:solidFill>
                <a:latin typeface="Barlow Condensed" panose="00000506000000000000" pitchFamily="2" charset="0"/>
                <a:cs typeface="Arial"/>
              </a:rPr>
              <a:t>12</a:t>
            </a:r>
            <a:r>
              <a:rPr lang="fr-FR" sz="1600" b="1" spc="-20" dirty="0" smtClean="0">
                <a:solidFill>
                  <a:schemeClr val="bg1">
                    <a:lumMod val="50000"/>
                  </a:schemeClr>
                </a:solidFill>
                <a:latin typeface="Barlow Condensed" panose="00000506000000000000" pitchFamily="2" charset="0"/>
                <a:cs typeface="Arial"/>
              </a:rPr>
              <a:t> </a:t>
            </a:r>
            <a:r>
              <a:rPr lang="fr-FR" sz="1600" b="1" dirty="0" smtClean="0">
                <a:solidFill>
                  <a:schemeClr val="bg1">
                    <a:lumMod val="50000"/>
                  </a:schemeClr>
                </a:solidFill>
                <a:latin typeface="Barlow Condensed" panose="00000506000000000000" pitchFamily="2" charset="0"/>
                <a:cs typeface="Arial"/>
              </a:rPr>
              <a:t>trimestres</a:t>
            </a:r>
            <a:r>
              <a:rPr lang="fr-FR" sz="1600" b="1" spc="5" dirty="0" smtClean="0">
                <a:solidFill>
                  <a:schemeClr val="bg1">
                    <a:lumMod val="50000"/>
                  </a:schemeClr>
                </a:solidFill>
                <a:latin typeface="Barlow Condensed" panose="00000506000000000000" pitchFamily="2" charset="0"/>
                <a:cs typeface="Arial"/>
              </a:rPr>
              <a:t> </a:t>
            </a:r>
            <a:r>
              <a:rPr lang="fr-FR" sz="1600" b="1" spc="-10" dirty="0" smtClean="0">
                <a:solidFill>
                  <a:schemeClr val="bg1">
                    <a:lumMod val="50000"/>
                  </a:schemeClr>
                </a:solidFill>
                <a:latin typeface="Barlow Condensed" panose="00000506000000000000" pitchFamily="2" charset="0"/>
                <a:cs typeface="Arial"/>
              </a:rPr>
              <a:t>maximum</a:t>
            </a:r>
            <a:endParaRPr sz="1600" dirty="0">
              <a:latin typeface="Barlow Condensed" panose="00000506000000000000" pitchFamily="2" charset="0"/>
              <a:cs typeface="Arial"/>
            </a:endParaRPr>
          </a:p>
          <a:p>
            <a:pPr>
              <a:lnSpc>
                <a:spcPct val="100000"/>
              </a:lnSpc>
              <a:spcBef>
                <a:spcPts val="45"/>
              </a:spcBef>
            </a:pPr>
            <a:endParaRPr sz="2300" dirty="0">
              <a:latin typeface="Barlow Condensed" panose="00000506000000000000" pitchFamily="2" charset="0"/>
              <a:cs typeface="Arial"/>
            </a:endParaRPr>
          </a:p>
          <a:p>
            <a:pPr marL="298450" indent="-285750">
              <a:lnSpc>
                <a:spcPct val="100000"/>
              </a:lnSpc>
              <a:buFont typeface="Arial" panose="020B0604020202020204" pitchFamily="34" charset="0"/>
              <a:buChar char="•"/>
              <a:tabLst>
                <a:tab pos="370205" algn="l"/>
              </a:tabLst>
            </a:pPr>
            <a:r>
              <a:rPr sz="1600" dirty="0">
                <a:latin typeface="Barlow Condensed" panose="00000506000000000000" pitchFamily="2" charset="0"/>
                <a:cs typeface="Arial"/>
              </a:rPr>
              <a:t>Périodes</a:t>
            </a:r>
            <a:r>
              <a:rPr sz="1600" spc="-40" dirty="0">
                <a:latin typeface="Barlow Condensed" panose="00000506000000000000" pitchFamily="2" charset="0"/>
                <a:cs typeface="Arial"/>
              </a:rPr>
              <a:t> </a:t>
            </a:r>
            <a:r>
              <a:rPr sz="1600" spc="-10" dirty="0">
                <a:latin typeface="Barlow Condensed" panose="00000506000000000000" pitchFamily="2" charset="0"/>
                <a:cs typeface="Arial"/>
              </a:rPr>
              <a:t>d’allocation</a:t>
            </a:r>
            <a:r>
              <a:rPr sz="1600" spc="-55" dirty="0">
                <a:latin typeface="Barlow Condensed" panose="00000506000000000000" pitchFamily="2" charset="0"/>
                <a:cs typeface="Arial"/>
              </a:rPr>
              <a:t> </a:t>
            </a:r>
            <a:r>
              <a:rPr sz="1600" spc="-10" dirty="0">
                <a:latin typeface="Barlow Condensed" panose="00000506000000000000" pitchFamily="2" charset="0"/>
                <a:cs typeface="Arial"/>
              </a:rPr>
              <a:t>vieillesse</a:t>
            </a:r>
            <a:r>
              <a:rPr sz="1600" spc="-50" dirty="0">
                <a:latin typeface="Barlow Condensed" panose="00000506000000000000" pitchFamily="2" charset="0"/>
                <a:cs typeface="Arial"/>
              </a:rPr>
              <a:t> </a:t>
            </a:r>
            <a:r>
              <a:rPr sz="1600" dirty="0">
                <a:latin typeface="Barlow Condensed" panose="00000506000000000000" pitchFamily="2" charset="0"/>
                <a:cs typeface="Arial"/>
              </a:rPr>
              <a:t>du</a:t>
            </a:r>
            <a:r>
              <a:rPr sz="1600" spc="-35" dirty="0">
                <a:latin typeface="Barlow Condensed" panose="00000506000000000000" pitchFamily="2" charset="0"/>
                <a:cs typeface="Arial"/>
              </a:rPr>
              <a:t> </a:t>
            </a:r>
            <a:r>
              <a:rPr sz="1600" dirty="0">
                <a:latin typeface="Barlow Condensed" panose="00000506000000000000" pitchFamily="2" charset="0"/>
                <a:cs typeface="Arial"/>
              </a:rPr>
              <a:t>parent</a:t>
            </a:r>
            <a:r>
              <a:rPr sz="1600" spc="-10" dirty="0">
                <a:latin typeface="Barlow Condensed" panose="00000506000000000000" pitchFamily="2" charset="0"/>
                <a:cs typeface="Arial"/>
              </a:rPr>
              <a:t> </a:t>
            </a:r>
            <a:r>
              <a:rPr sz="1600" dirty="0">
                <a:latin typeface="Barlow Condensed" panose="00000506000000000000" pitchFamily="2" charset="0"/>
                <a:cs typeface="Arial"/>
              </a:rPr>
              <a:t>au</a:t>
            </a:r>
            <a:r>
              <a:rPr sz="1600" spc="-35" dirty="0">
                <a:latin typeface="Barlow Condensed" panose="00000506000000000000" pitchFamily="2" charset="0"/>
                <a:cs typeface="Arial"/>
              </a:rPr>
              <a:t> </a:t>
            </a:r>
            <a:r>
              <a:rPr sz="1600" dirty="0">
                <a:latin typeface="Barlow Condensed" panose="00000506000000000000" pitchFamily="2" charset="0"/>
                <a:cs typeface="Arial"/>
              </a:rPr>
              <a:t>foyer</a:t>
            </a:r>
            <a:r>
              <a:rPr sz="1600" spc="20" dirty="0">
                <a:latin typeface="Barlow Condensed" panose="00000506000000000000" pitchFamily="2" charset="0"/>
                <a:cs typeface="Arial"/>
              </a:rPr>
              <a:t> </a:t>
            </a:r>
            <a:r>
              <a:rPr sz="1600" b="1" spc="-20" dirty="0">
                <a:latin typeface="Barlow Condensed" panose="00000506000000000000" pitchFamily="2" charset="0"/>
                <a:cs typeface="Arial"/>
              </a:rPr>
              <a:t>(AVPF)</a:t>
            </a:r>
            <a:r>
              <a:rPr sz="1600" b="1" spc="30" dirty="0">
                <a:latin typeface="Barlow Condensed" panose="00000506000000000000" pitchFamily="2" charset="0"/>
                <a:cs typeface="Arial"/>
              </a:rPr>
              <a:t> </a:t>
            </a:r>
            <a:r>
              <a:rPr sz="1600" dirty="0">
                <a:latin typeface="Barlow Condensed" panose="00000506000000000000" pitchFamily="2" charset="0"/>
                <a:cs typeface="Arial"/>
              </a:rPr>
              <a:t>et</a:t>
            </a:r>
            <a:r>
              <a:rPr sz="1600" spc="-20" dirty="0">
                <a:latin typeface="Barlow Condensed" panose="00000506000000000000" pitchFamily="2" charset="0"/>
                <a:cs typeface="Arial"/>
              </a:rPr>
              <a:t> </a:t>
            </a:r>
            <a:r>
              <a:rPr sz="1600" spc="-10" dirty="0">
                <a:latin typeface="Barlow Condensed" panose="00000506000000000000" pitchFamily="2" charset="0"/>
                <a:cs typeface="Arial"/>
              </a:rPr>
              <a:t>allocation</a:t>
            </a:r>
            <a:r>
              <a:rPr sz="1600" spc="-50" dirty="0">
                <a:latin typeface="Barlow Condensed" panose="00000506000000000000" pitchFamily="2" charset="0"/>
                <a:cs typeface="Arial"/>
              </a:rPr>
              <a:t> </a:t>
            </a:r>
            <a:r>
              <a:rPr sz="1600" spc="-10" dirty="0">
                <a:latin typeface="Barlow Condensed" panose="00000506000000000000" pitchFamily="2" charset="0"/>
                <a:cs typeface="Arial"/>
              </a:rPr>
              <a:t>vieillesse</a:t>
            </a:r>
            <a:r>
              <a:rPr sz="1600" spc="-55" dirty="0">
                <a:latin typeface="Barlow Condensed" panose="00000506000000000000" pitchFamily="2" charset="0"/>
                <a:cs typeface="Arial"/>
              </a:rPr>
              <a:t> </a:t>
            </a:r>
            <a:r>
              <a:rPr sz="1600" dirty="0">
                <a:latin typeface="Barlow Condensed" panose="00000506000000000000" pitchFamily="2" charset="0"/>
                <a:cs typeface="Arial"/>
              </a:rPr>
              <a:t>des</a:t>
            </a:r>
            <a:r>
              <a:rPr sz="1600" spc="-25" dirty="0">
                <a:latin typeface="Barlow Condensed" panose="00000506000000000000" pitchFamily="2" charset="0"/>
                <a:cs typeface="Arial"/>
              </a:rPr>
              <a:t> </a:t>
            </a:r>
            <a:r>
              <a:rPr sz="1600" dirty="0">
                <a:latin typeface="Barlow Condensed" panose="00000506000000000000" pitchFamily="2" charset="0"/>
                <a:cs typeface="Arial"/>
              </a:rPr>
              <a:t>aidants</a:t>
            </a:r>
            <a:r>
              <a:rPr sz="1600" spc="-5" dirty="0">
                <a:latin typeface="Barlow Condensed" panose="00000506000000000000" pitchFamily="2" charset="0"/>
                <a:cs typeface="Arial"/>
              </a:rPr>
              <a:t> </a:t>
            </a:r>
            <a:r>
              <a:rPr sz="1600" b="1" spc="-10" dirty="0">
                <a:latin typeface="Barlow Condensed" panose="00000506000000000000" pitchFamily="2" charset="0"/>
                <a:cs typeface="Arial"/>
              </a:rPr>
              <a:t>(AVA)</a:t>
            </a:r>
            <a:endParaRPr sz="1600" dirty="0">
              <a:latin typeface="Barlow Condensed" panose="00000506000000000000" pitchFamily="2" charset="0"/>
              <a:cs typeface="Arial"/>
            </a:endParaRPr>
          </a:p>
          <a:p>
            <a:pPr>
              <a:lnSpc>
                <a:spcPct val="100000"/>
              </a:lnSpc>
              <a:spcBef>
                <a:spcPts val="45"/>
              </a:spcBef>
            </a:pPr>
            <a:endParaRPr sz="2300" dirty="0">
              <a:latin typeface="Barlow Condensed" panose="00000506000000000000" pitchFamily="2" charset="0"/>
              <a:cs typeface="Arial"/>
            </a:endParaRPr>
          </a:p>
          <a:p>
            <a:pPr marL="3670300">
              <a:lnSpc>
                <a:spcPct val="100000"/>
              </a:lnSpc>
            </a:pPr>
            <a:r>
              <a:rPr sz="1600" b="1" spc="-20" dirty="0">
                <a:solidFill>
                  <a:schemeClr val="bg1">
                    <a:lumMod val="50000"/>
                  </a:schemeClr>
                </a:solidFill>
                <a:latin typeface="Barlow Condensed" panose="00000506000000000000" pitchFamily="2" charset="0"/>
                <a:cs typeface="Arial"/>
              </a:rPr>
              <a:t>Trimestres</a:t>
            </a:r>
            <a:r>
              <a:rPr sz="1600" b="1" spc="-95" dirty="0">
                <a:solidFill>
                  <a:schemeClr val="bg1">
                    <a:lumMod val="50000"/>
                  </a:schemeClr>
                </a:solidFill>
                <a:latin typeface="Barlow Condensed" panose="00000506000000000000" pitchFamily="2" charset="0"/>
                <a:cs typeface="Arial"/>
              </a:rPr>
              <a:t> AVA </a:t>
            </a:r>
            <a:r>
              <a:rPr sz="1600" b="1" dirty="0">
                <a:solidFill>
                  <a:schemeClr val="bg1">
                    <a:lumMod val="50000"/>
                  </a:schemeClr>
                </a:solidFill>
                <a:latin typeface="Barlow Condensed" panose="00000506000000000000" pitchFamily="2" charset="0"/>
                <a:cs typeface="Arial"/>
              </a:rPr>
              <a:t>+</a:t>
            </a:r>
            <a:r>
              <a:rPr sz="1600" b="1" spc="-85" dirty="0">
                <a:solidFill>
                  <a:schemeClr val="bg1">
                    <a:lumMod val="50000"/>
                  </a:schemeClr>
                </a:solidFill>
                <a:latin typeface="Barlow Condensed" panose="00000506000000000000" pitchFamily="2" charset="0"/>
                <a:cs typeface="Arial"/>
              </a:rPr>
              <a:t> </a:t>
            </a:r>
            <a:r>
              <a:rPr sz="1600" b="1" spc="-25" dirty="0">
                <a:solidFill>
                  <a:schemeClr val="bg1">
                    <a:lumMod val="50000"/>
                  </a:schemeClr>
                </a:solidFill>
                <a:latin typeface="Barlow Condensed" panose="00000506000000000000" pitchFamily="2" charset="0"/>
                <a:cs typeface="Arial"/>
              </a:rPr>
              <a:t>AVPF</a:t>
            </a:r>
            <a:r>
              <a:rPr sz="1600" b="1" spc="-35" dirty="0">
                <a:solidFill>
                  <a:schemeClr val="bg1">
                    <a:lumMod val="50000"/>
                  </a:schemeClr>
                </a:solidFill>
                <a:latin typeface="Barlow Condensed" panose="00000506000000000000" pitchFamily="2" charset="0"/>
                <a:cs typeface="Arial"/>
              </a:rPr>
              <a:t> </a:t>
            </a:r>
            <a:r>
              <a:rPr sz="1600" b="1" dirty="0">
                <a:solidFill>
                  <a:schemeClr val="bg1">
                    <a:lumMod val="50000"/>
                  </a:schemeClr>
                </a:solidFill>
                <a:latin typeface="Barlow Condensed" panose="00000506000000000000" pitchFamily="2" charset="0"/>
                <a:cs typeface="Arial"/>
              </a:rPr>
              <a:t>=</a:t>
            </a:r>
            <a:r>
              <a:rPr sz="1600" b="1" spc="-10" dirty="0">
                <a:solidFill>
                  <a:schemeClr val="bg1">
                    <a:lumMod val="50000"/>
                  </a:schemeClr>
                </a:solidFill>
                <a:latin typeface="Barlow Condensed" panose="00000506000000000000" pitchFamily="2" charset="0"/>
                <a:cs typeface="Arial"/>
              </a:rPr>
              <a:t> </a:t>
            </a:r>
            <a:r>
              <a:rPr sz="1600" b="1" dirty="0">
                <a:solidFill>
                  <a:schemeClr val="bg1">
                    <a:lumMod val="50000"/>
                  </a:schemeClr>
                </a:solidFill>
                <a:latin typeface="Barlow Condensed" panose="00000506000000000000" pitchFamily="2" charset="0"/>
                <a:cs typeface="Arial"/>
              </a:rPr>
              <a:t>4</a:t>
            </a:r>
            <a:r>
              <a:rPr sz="1600" b="1" spc="-20" dirty="0">
                <a:solidFill>
                  <a:schemeClr val="bg1">
                    <a:lumMod val="50000"/>
                  </a:schemeClr>
                </a:solidFill>
                <a:latin typeface="Barlow Condensed" panose="00000506000000000000" pitchFamily="2" charset="0"/>
                <a:cs typeface="Arial"/>
              </a:rPr>
              <a:t> </a:t>
            </a:r>
            <a:r>
              <a:rPr sz="1600" b="1" dirty="0">
                <a:solidFill>
                  <a:schemeClr val="bg1">
                    <a:lumMod val="50000"/>
                  </a:schemeClr>
                </a:solidFill>
                <a:latin typeface="Barlow Condensed" panose="00000506000000000000" pitchFamily="2" charset="0"/>
                <a:cs typeface="Arial"/>
              </a:rPr>
              <a:t>trimestres</a:t>
            </a:r>
            <a:r>
              <a:rPr sz="1600" b="1" spc="5" dirty="0">
                <a:solidFill>
                  <a:schemeClr val="bg1">
                    <a:lumMod val="50000"/>
                  </a:schemeClr>
                </a:solidFill>
                <a:latin typeface="Barlow Condensed" panose="00000506000000000000" pitchFamily="2" charset="0"/>
                <a:cs typeface="Arial"/>
              </a:rPr>
              <a:t> </a:t>
            </a:r>
            <a:r>
              <a:rPr sz="1600" b="1" spc="-10" dirty="0">
                <a:solidFill>
                  <a:schemeClr val="bg1">
                    <a:lumMod val="50000"/>
                  </a:schemeClr>
                </a:solidFill>
                <a:latin typeface="Barlow Condensed" panose="00000506000000000000" pitchFamily="2" charset="0"/>
                <a:cs typeface="Arial"/>
              </a:rPr>
              <a:t>maximum</a:t>
            </a:r>
            <a:endParaRPr sz="1600" b="1" dirty="0">
              <a:solidFill>
                <a:schemeClr val="bg1">
                  <a:lumMod val="50000"/>
                </a:schemeClr>
              </a:solidFill>
              <a:latin typeface="Barlow Condensed" panose="00000506000000000000" pitchFamily="2" charset="0"/>
              <a:cs typeface="Arial"/>
            </a:endParaRPr>
          </a:p>
        </p:txBody>
      </p:sp>
      <p:sp>
        <p:nvSpPr>
          <p:cNvPr id="3" name="object 3"/>
          <p:cNvSpPr txBox="1">
            <a:spLocks noGrp="1"/>
          </p:cNvSpPr>
          <p:nvPr>
            <p:ph type="title" idx="4294967295"/>
          </p:nvPr>
        </p:nvSpPr>
        <p:spPr>
          <a:xfrm>
            <a:off x="533400" y="233388"/>
            <a:ext cx="8445500" cy="459741"/>
          </a:xfrm>
          <a:prstGeom prst="rect">
            <a:avLst/>
          </a:prstGeom>
        </p:spPr>
        <p:txBody>
          <a:bodyPr vert="horz" wrap="square" lIns="0" tIns="13335" rIns="0" bIns="0" rtlCol="0">
            <a:spAutoFit/>
          </a:bodyPr>
          <a:lstStyle/>
          <a:p>
            <a:pPr marL="12700">
              <a:lnSpc>
                <a:spcPct val="100000"/>
              </a:lnSpc>
              <a:spcBef>
                <a:spcPts val="105"/>
              </a:spcBef>
            </a:pPr>
            <a:r>
              <a:rPr sz="2900" spc="-10" dirty="0">
                <a:solidFill>
                  <a:srgbClr val="BE2352"/>
                </a:solidFill>
              </a:rPr>
              <a:t>Départ au titre des carrières longues</a:t>
            </a:r>
          </a:p>
        </p:txBody>
      </p:sp>
      <p:sp>
        <p:nvSpPr>
          <p:cNvPr id="4" name="object 4"/>
          <p:cNvSpPr/>
          <p:nvPr/>
        </p:nvSpPr>
        <p:spPr>
          <a:xfrm>
            <a:off x="931163" y="5105400"/>
            <a:ext cx="10629900" cy="990600"/>
          </a:xfrm>
          <a:custGeom>
            <a:avLst/>
            <a:gdLst/>
            <a:ahLst/>
            <a:cxnLst/>
            <a:rect l="l" t="t" r="r" b="b"/>
            <a:pathLst>
              <a:path w="10629900" h="1021079">
                <a:moveTo>
                  <a:pt x="10459719" y="0"/>
                </a:moveTo>
                <a:lnTo>
                  <a:pt x="170180" y="0"/>
                </a:lnTo>
                <a:lnTo>
                  <a:pt x="124937" y="6079"/>
                </a:lnTo>
                <a:lnTo>
                  <a:pt x="84284" y="23236"/>
                </a:lnTo>
                <a:lnTo>
                  <a:pt x="49842" y="49847"/>
                </a:lnTo>
                <a:lnTo>
                  <a:pt x="23233" y="84290"/>
                </a:lnTo>
                <a:lnTo>
                  <a:pt x="6078" y="124942"/>
                </a:lnTo>
                <a:lnTo>
                  <a:pt x="0" y="170180"/>
                </a:lnTo>
                <a:lnTo>
                  <a:pt x="0" y="850900"/>
                </a:lnTo>
                <a:lnTo>
                  <a:pt x="6078" y="896142"/>
                </a:lnTo>
                <a:lnTo>
                  <a:pt x="23233" y="936795"/>
                </a:lnTo>
                <a:lnTo>
                  <a:pt x="49842" y="971237"/>
                </a:lnTo>
                <a:lnTo>
                  <a:pt x="84284" y="997846"/>
                </a:lnTo>
                <a:lnTo>
                  <a:pt x="124937" y="1015001"/>
                </a:lnTo>
                <a:lnTo>
                  <a:pt x="170180" y="1021080"/>
                </a:lnTo>
                <a:lnTo>
                  <a:pt x="10459719" y="1021080"/>
                </a:lnTo>
                <a:lnTo>
                  <a:pt x="10504957" y="1015001"/>
                </a:lnTo>
                <a:lnTo>
                  <a:pt x="10545609" y="997846"/>
                </a:lnTo>
                <a:lnTo>
                  <a:pt x="10580052" y="971237"/>
                </a:lnTo>
                <a:lnTo>
                  <a:pt x="10606663" y="936795"/>
                </a:lnTo>
                <a:lnTo>
                  <a:pt x="10623820" y="896142"/>
                </a:lnTo>
                <a:lnTo>
                  <a:pt x="10629900" y="850900"/>
                </a:lnTo>
                <a:lnTo>
                  <a:pt x="10629900" y="170180"/>
                </a:lnTo>
                <a:lnTo>
                  <a:pt x="10623820" y="124942"/>
                </a:lnTo>
                <a:lnTo>
                  <a:pt x="10606663" y="84290"/>
                </a:lnTo>
                <a:lnTo>
                  <a:pt x="10580052" y="49847"/>
                </a:lnTo>
                <a:lnTo>
                  <a:pt x="10545609" y="23236"/>
                </a:lnTo>
                <a:lnTo>
                  <a:pt x="10504957" y="6079"/>
                </a:lnTo>
                <a:lnTo>
                  <a:pt x="10459719" y="0"/>
                </a:lnTo>
                <a:close/>
              </a:path>
            </a:pathLst>
          </a:custGeom>
          <a:noFill/>
          <a:ln w="38100">
            <a:solidFill>
              <a:srgbClr val="EF9121"/>
            </a:solidFill>
          </a:ln>
        </p:spPr>
        <p:txBody>
          <a:bodyPr wrap="square" lIns="0" tIns="0" rIns="0" bIns="0" rtlCol="0"/>
          <a:lstStyle/>
          <a:p>
            <a:endParaRPr/>
          </a:p>
        </p:txBody>
      </p:sp>
      <p:sp>
        <p:nvSpPr>
          <p:cNvPr id="5" name="object 5"/>
          <p:cNvSpPr txBox="1"/>
          <p:nvPr/>
        </p:nvSpPr>
        <p:spPr>
          <a:xfrm>
            <a:off x="1120241" y="5301741"/>
            <a:ext cx="10250805" cy="579646"/>
          </a:xfrm>
          <a:prstGeom prst="rect">
            <a:avLst/>
          </a:prstGeom>
        </p:spPr>
        <p:txBody>
          <a:bodyPr vert="horz" wrap="square" lIns="0" tIns="12700" rIns="0" bIns="0" rtlCol="0">
            <a:spAutoFit/>
          </a:bodyPr>
          <a:lstStyle/>
          <a:p>
            <a:pPr marL="12700" algn="ctr">
              <a:lnSpc>
                <a:spcPct val="100000"/>
              </a:lnSpc>
              <a:spcBef>
                <a:spcPts val="100"/>
              </a:spcBef>
            </a:pPr>
            <a:r>
              <a:rPr sz="1800" dirty="0">
                <a:solidFill>
                  <a:srgbClr val="EF9121"/>
                </a:solidFill>
                <a:latin typeface="Barlow Condensed" panose="00000506000000000000" pitchFamily="2" charset="0"/>
                <a:cs typeface="Arial"/>
              </a:rPr>
              <a:t>Sont</a:t>
            </a:r>
            <a:r>
              <a:rPr sz="1800" spc="-35"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pris</a:t>
            </a:r>
            <a:r>
              <a:rPr sz="1800" spc="-20"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en</a:t>
            </a:r>
            <a:r>
              <a:rPr sz="1800" spc="-20"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compte</a:t>
            </a:r>
            <a:r>
              <a:rPr sz="1800" spc="-20"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uniquement les</a:t>
            </a:r>
            <a:r>
              <a:rPr sz="1800" spc="-20"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trimestres</a:t>
            </a:r>
            <a:r>
              <a:rPr sz="1800" spc="-20" dirty="0">
                <a:solidFill>
                  <a:srgbClr val="EF9121"/>
                </a:solidFill>
                <a:latin typeface="Barlow Condensed" panose="00000506000000000000" pitchFamily="2" charset="0"/>
                <a:cs typeface="Arial"/>
              </a:rPr>
              <a:t> </a:t>
            </a:r>
            <a:r>
              <a:rPr sz="1800" spc="-10" dirty="0">
                <a:solidFill>
                  <a:srgbClr val="EF9121"/>
                </a:solidFill>
                <a:latin typeface="Barlow Condensed" panose="00000506000000000000" pitchFamily="2" charset="0"/>
                <a:cs typeface="Arial"/>
              </a:rPr>
              <a:t>(apprentissage,</a:t>
            </a:r>
            <a:r>
              <a:rPr sz="1800" spc="-85" dirty="0">
                <a:solidFill>
                  <a:srgbClr val="EF9121"/>
                </a:solidFill>
                <a:latin typeface="Barlow Condensed" panose="00000506000000000000" pitchFamily="2" charset="0"/>
                <a:cs typeface="Arial"/>
              </a:rPr>
              <a:t> </a:t>
            </a:r>
            <a:r>
              <a:rPr sz="1800" spc="-10" dirty="0">
                <a:solidFill>
                  <a:srgbClr val="EF9121"/>
                </a:solidFill>
                <a:latin typeface="Barlow Condensed" panose="00000506000000000000" pitchFamily="2" charset="0"/>
                <a:cs typeface="Arial"/>
              </a:rPr>
              <a:t>AVPF</a:t>
            </a:r>
            <a:r>
              <a:rPr sz="1800" spc="-30"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et</a:t>
            </a:r>
            <a:r>
              <a:rPr sz="1800" spc="-114" dirty="0">
                <a:solidFill>
                  <a:srgbClr val="EF9121"/>
                </a:solidFill>
                <a:latin typeface="Barlow Condensed" panose="00000506000000000000" pitchFamily="2" charset="0"/>
                <a:cs typeface="Arial"/>
              </a:rPr>
              <a:t> </a:t>
            </a:r>
            <a:r>
              <a:rPr sz="1800" spc="-55" dirty="0">
                <a:solidFill>
                  <a:srgbClr val="EF9121"/>
                </a:solidFill>
                <a:latin typeface="Barlow Condensed" panose="00000506000000000000" pitchFamily="2" charset="0"/>
                <a:cs typeface="Arial"/>
              </a:rPr>
              <a:t>AVA)</a:t>
            </a:r>
            <a:r>
              <a:rPr sz="1800" spc="-25"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reportés</a:t>
            </a:r>
            <a:r>
              <a:rPr sz="1800" spc="-15"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dans</a:t>
            </a:r>
            <a:r>
              <a:rPr sz="1800" spc="-20" dirty="0">
                <a:solidFill>
                  <a:srgbClr val="EF9121"/>
                </a:solidFill>
                <a:latin typeface="Barlow Condensed" panose="00000506000000000000" pitchFamily="2" charset="0"/>
                <a:cs typeface="Arial"/>
              </a:rPr>
              <a:t> </a:t>
            </a:r>
            <a:r>
              <a:rPr sz="1800" dirty="0">
                <a:solidFill>
                  <a:srgbClr val="EF9121"/>
                </a:solidFill>
                <a:latin typeface="Barlow Condensed" panose="00000506000000000000" pitchFamily="2" charset="0"/>
                <a:cs typeface="Arial"/>
              </a:rPr>
              <a:t>le</a:t>
            </a:r>
            <a:r>
              <a:rPr sz="1800" spc="-15" dirty="0">
                <a:solidFill>
                  <a:srgbClr val="EF9121"/>
                </a:solidFill>
                <a:latin typeface="Barlow Condensed" panose="00000506000000000000" pitchFamily="2" charset="0"/>
                <a:cs typeface="Arial"/>
              </a:rPr>
              <a:t> </a:t>
            </a:r>
            <a:endParaRPr lang="fr-FR" sz="1800" spc="-15" dirty="0" smtClean="0">
              <a:solidFill>
                <a:srgbClr val="EF9121"/>
              </a:solidFill>
              <a:latin typeface="Barlow Condensed" panose="00000506000000000000" pitchFamily="2" charset="0"/>
              <a:cs typeface="Arial"/>
            </a:endParaRPr>
          </a:p>
          <a:p>
            <a:pPr marL="12700" algn="ctr">
              <a:lnSpc>
                <a:spcPct val="100000"/>
              </a:lnSpc>
              <a:spcBef>
                <a:spcPts val="100"/>
              </a:spcBef>
            </a:pPr>
            <a:r>
              <a:rPr sz="1800" spc="-20" dirty="0" smtClean="0">
                <a:solidFill>
                  <a:srgbClr val="EF9121"/>
                </a:solidFill>
                <a:latin typeface="Barlow Condensed" panose="00000506000000000000" pitchFamily="2" charset="0"/>
                <a:cs typeface="Arial"/>
              </a:rPr>
              <a:t>R</a:t>
            </a:r>
            <a:r>
              <a:rPr lang="fr-FR" sz="1800" spc="-20" dirty="0" err="1" smtClean="0">
                <a:solidFill>
                  <a:srgbClr val="EF9121"/>
                </a:solidFill>
                <a:latin typeface="Barlow Condensed" panose="00000506000000000000" pitchFamily="2" charset="0"/>
                <a:cs typeface="Arial"/>
              </a:rPr>
              <a:t>épertoire</a:t>
            </a:r>
            <a:r>
              <a:rPr lang="fr-FR" sz="1800" spc="-20" dirty="0" smtClean="0">
                <a:solidFill>
                  <a:srgbClr val="EF9121"/>
                </a:solidFill>
                <a:latin typeface="Barlow Condensed" panose="00000506000000000000" pitchFamily="2" charset="0"/>
                <a:cs typeface="Arial"/>
              </a:rPr>
              <a:t> de </a:t>
            </a:r>
            <a:r>
              <a:rPr sz="1800" spc="-20" dirty="0" smtClean="0">
                <a:solidFill>
                  <a:srgbClr val="EF9121"/>
                </a:solidFill>
                <a:latin typeface="Barlow Condensed" panose="00000506000000000000" pitchFamily="2" charset="0"/>
                <a:cs typeface="Arial"/>
              </a:rPr>
              <a:t>G</a:t>
            </a:r>
            <a:r>
              <a:rPr lang="fr-FR" sz="1800" spc="-20" dirty="0" err="1" smtClean="0">
                <a:solidFill>
                  <a:srgbClr val="EF9121"/>
                </a:solidFill>
                <a:latin typeface="Barlow Condensed" panose="00000506000000000000" pitchFamily="2" charset="0"/>
                <a:cs typeface="Arial"/>
              </a:rPr>
              <a:t>estion</a:t>
            </a:r>
            <a:r>
              <a:rPr lang="fr-FR" sz="1800" spc="-20" dirty="0" smtClean="0">
                <a:solidFill>
                  <a:srgbClr val="EF9121"/>
                </a:solidFill>
                <a:latin typeface="Barlow Condensed" panose="00000506000000000000" pitchFamily="2" charset="0"/>
                <a:cs typeface="Arial"/>
              </a:rPr>
              <a:t> des Carrières </a:t>
            </a:r>
            <a:r>
              <a:rPr sz="1800" spc="-20" dirty="0" smtClean="0">
                <a:solidFill>
                  <a:srgbClr val="EF9121"/>
                </a:solidFill>
                <a:latin typeface="Barlow Condensed" panose="00000506000000000000" pitchFamily="2" charset="0"/>
                <a:cs typeface="Arial"/>
              </a:rPr>
              <a:t>U</a:t>
            </a:r>
            <a:r>
              <a:rPr lang="fr-FR" sz="1800" spc="-20" dirty="0" smtClean="0">
                <a:solidFill>
                  <a:srgbClr val="EF9121"/>
                </a:solidFill>
                <a:latin typeface="Barlow Condensed" panose="00000506000000000000" pitchFamily="2" charset="0"/>
                <a:cs typeface="Arial"/>
              </a:rPr>
              <a:t>nique (RGCU)</a:t>
            </a:r>
            <a:endParaRPr sz="1800" dirty="0">
              <a:solidFill>
                <a:srgbClr val="EF9121"/>
              </a:solidFill>
              <a:latin typeface="Barlow Condensed" panose="00000506000000000000" pitchFamily="2" charset="0"/>
              <a:cs typeface="Arial"/>
            </a:endParaRPr>
          </a:p>
        </p:txBody>
      </p:sp>
      <p:grpSp>
        <p:nvGrpSpPr>
          <p:cNvPr id="6" name="object 6"/>
          <p:cNvGrpSpPr/>
          <p:nvPr/>
        </p:nvGrpSpPr>
        <p:grpSpPr>
          <a:xfrm>
            <a:off x="4043363" y="4466617"/>
            <a:ext cx="454659" cy="296545"/>
            <a:chOff x="4108513" y="4236529"/>
            <a:chExt cx="454659" cy="296545"/>
          </a:xfrm>
        </p:grpSpPr>
        <p:sp>
          <p:nvSpPr>
            <p:cNvPr id="7" name="object 7"/>
            <p:cNvSpPr/>
            <p:nvPr/>
          </p:nvSpPr>
          <p:spPr>
            <a:xfrm>
              <a:off x="4113276" y="4241291"/>
              <a:ext cx="445134" cy="287020"/>
            </a:xfrm>
            <a:custGeom>
              <a:avLst/>
              <a:gdLst/>
              <a:ahLst/>
              <a:cxnLst/>
              <a:rect l="l" t="t" r="r" b="b"/>
              <a:pathLst>
                <a:path w="445135" h="287020">
                  <a:moveTo>
                    <a:pt x="301751" y="0"/>
                  </a:moveTo>
                  <a:lnTo>
                    <a:pt x="301751" y="71627"/>
                  </a:lnTo>
                  <a:lnTo>
                    <a:pt x="0" y="71627"/>
                  </a:lnTo>
                  <a:lnTo>
                    <a:pt x="0" y="214883"/>
                  </a:lnTo>
                  <a:lnTo>
                    <a:pt x="301751" y="214883"/>
                  </a:lnTo>
                  <a:lnTo>
                    <a:pt x="301751" y="286511"/>
                  </a:lnTo>
                  <a:lnTo>
                    <a:pt x="445008" y="143255"/>
                  </a:lnTo>
                  <a:lnTo>
                    <a:pt x="301751" y="0"/>
                  </a:lnTo>
                  <a:close/>
                </a:path>
              </a:pathLst>
            </a:custGeom>
            <a:solidFill>
              <a:srgbClr val="BE2352"/>
            </a:solidFill>
            <a:ln>
              <a:noFill/>
            </a:ln>
          </p:spPr>
          <p:txBody>
            <a:bodyPr wrap="square" lIns="0" tIns="0" rIns="0" bIns="0" rtlCol="0"/>
            <a:lstStyle/>
            <a:p>
              <a:endParaRPr/>
            </a:p>
          </p:txBody>
        </p:sp>
        <p:sp>
          <p:nvSpPr>
            <p:cNvPr id="8" name="object 8"/>
            <p:cNvSpPr/>
            <p:nvPr/>
          </p:nvSpPr>
          <p:spPr>
            <a:xfrm>
              <a:off x="4113276" y="4241291"/>
              <a:ext cx="445134" cy="287020"/>
            </a:xfrm>
            <a:custGeom>
              <a:avLst/>
              <a:gdLst/>
              <a:ahLst/>
              <a:cxnLst/>
              <a:rect l="l" t="t" r="r" b="b"/>
              <a:pathLst>
                <a:path w="445135" h="287020">
                  <a:moveTo>
                    <a:pt x="0" y="71627"/>
                  </a:moveTo>
                  <a:lnTo>
                    <a:pt x="301751" y="71627"/>
                  </a:lnTo>
                  <a:lnTo>
                    <a:pt x="301751" y="0"/>
                  </a:lnTo>
                  <a:lnTo>
                    <a:pt x="445008" y="143255"/>
                  </a:lnTo>
                  <a:lnTo>
                    <a:pt x="301751" y="286511"/>
                  </a:lnTo>
                  <a:lnTo>
                    <a:pt x="301751" y="214883"/>
                  </a:lnTo>
                  <a:lnTo>
                    <a:pt x="0" y="214883"/>
                  </a:lnTo>
                  <a:lnTo>
                    <a:pt x="0" y="71627"/>
                  </a:lnTo>
                  <a:close/>
                </a:path>
              </a:pathLst>
            </a:custGeom>
            <a:ln w="9525">
              <a:solidFill>
                <a:srgbClr val="EF1E1E"/>
              </a:solidFill>
            </a:ln>
          </p:spPr>
          <p:txBody>
            <a:bodyPr wrap="square" lIns="0" tIns="0" rIns="0" bIns="0" rtlCol="0"/>
            <a:lstStyle/>
            <a:p>
              <a:endParaRPr/>
            </a:p>
          </p:txBody>
        </p:sp>
      </p:grpSp>
      <p:sp>
        <p:nvSpPr>
          <p:cNvPr id="10" name="ZoneTexte 9"/>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19</a:t>
            </a:fld>
            <a:r>
              <a:rPr lang="fr-FR" sz="2000" b="1" dirty="0" smtClean="0">
                <a:solidFill>
                  <a:schemeClr val="bg1"/>
                </a:solidFill>
                <a:latin typeface="Barlow Condensed SemiBold" panose="00000706000000000000" pitchFamily="2" charset="0"/>
              </a:rPr>
              <a:t>/41</a:t>
            </a:r>
            <a:endParaRPr lang="fr-FR" sz="2000" b="1" dirty="0">
              <a:solidFill>
                <a:schemeClr val="bg1"/>
              </a:solidFill>
              <a:latin typeface="Barlow Condensed SemiBold" panose="00000706000000000000" pitchFamily="2" charset="0"/>
            </a:endParaRPr>
          </a:p>
        </p:txBody>
      </p:sp>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533400"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grpSp>
        <p:nvGrpSpPr>
          <p:cNvPr id="12" name="object 6"/>
          <p:cNvGrpSpPr/>
          <p:nvPr/>
        </p:nvGrpSpPr>
        <p:grpSpPr>
          <a:xfrm>
            <a:off x="4038600" y="3352800"/>
            <a:ext cx="454659" cy="296545"/>
            <a:chOff x="4108513" y="4236529"/>
            <a:chExt cx="454659" cy="296545"/>
          </a:xfrm>
        </p:grpSpPr>
        <p:sp>
          <p:nvSpPr>
            <p:cNvPr id="13" name="object 7"/>
            <p:cNvSpPr/>
            <p:nvPr/>
          </p:nvSpPr>
          <p:spPr>
            <a:xfrm>
              <a:off x="4113276" y="4241291"/>
              <a:ext cx="445134" cy="287020"/>
            </a:xfrm>
            <a:custGeom>
              <a:avLst/>
              <a:gdLst/>
              <a:ahLst/>
              <a:cxnLst/>
              <a:rect l="l" t="t" r="r" b="b"/>
              <a:pathLst>
                <a:path w="445135" h="287020">
                  <a:moveTo>
                    <a:pt x="301751" y="0"/>
                  </a:moveTo>
                  <a:lnTo>
                    <a:pt x="301751" y="71627"/>
                  </a:lnTo>
                  <a:lnTo>
                    <a:pt x="0" y="71627"/>
                  </a:lnTo>
                  <a:lnTo>
                    <a:pt x="0" y="214883"/>
                  </a:lnTo>
                  <a:lnTo>
                    <a:pt x="301751" y="214883"/>
                  </a:lnTo>
                  <a:lnTo>
                    <a:pt x="301751" y="286511"/>
                  </a:lnTo>
                  <a:lnTo>
                    <a:pt x="445008" y="143255"/>
                  </a:lnTo>
                  <a:lnTo>
                    <a:pt x="301751" y="0"/>
                  </a:lnTo>
                  <a:close/>
                </a:path>
              </a:pathLst>
            </a:custGeom>
            <a:solidFill>
              <a:srgbClr val="BE2352"/>
            </a:solidFill>
            <a:ln>
              <a:noFill/>
            </a:ln>
          </p:spPr>
          <p:txBody>
            <a:bodyPr wrap="square" lIns="0" tIns="0" rIns="0" bIns="0" rtlCol="0"/>
            <a:lstStyle/>
            <a:p>
              <a:endParaRPr/>
            </a:p>
          </p:txBody>
        </p:sp>
        <p:sp>
          <p:nvSpPr>
            <p:cNvPr id="14" name="object 8"/>
            <p:cNvSpPr/>
            <p:nvPr/>
          </p:nvSpPr>
          <p:spPr>
            <a:xfrm>
              <a:off x="4113276" y="4241291"/>
              <a:ext cx="445134" cy="287020"/>
            </a:xfrm>
            <a:custGeom>
              <a:avLst/>
              <a:gdLst/>
              <a:ahLst/>
              <a:cxnLst/>
              <a:rect l="l" t="t" r="r" b="b"/>
              <a:pathLst>
                <a:path w="445135" h="287020">
                  <a:moveTo>
                    <a:pt x="0" y="71627"/>
                  </a:moveTo>
                  <a:lnTo>
                    <a:pt x="301751" y="71627"/>
                  </a:lnTo>
                  <a:lnTo>
                    <a:pt x="301751" y="0"/>
                  </a:lnTo>
                  <a:lnTo>
                    <a:pt x="445008" y="143255"/>
                  </a:lnTo>
                  <a:lnTo>
                    <a:pt x="301751" y="286511"/>
                  </a:lnTo>
                  <a:lnTo>
                    <a:pt x="301751" y="214883"/>
                  </a:lnTo>
                  <a:lnTo>
                    <a:pt x="0" y="214883"/>
                  </a:lnTo>
                  <a:lnTo>
                    <a:pt x="0" y="71627"/>
                  </a:lnTo>
                  <a:close/>
                </a:path>
              </a:pathLst>
            </a:custGeom>
            <a:ln w="9525">
              <a:solidFill>
                <a:srgbClr val="EF1E1E"/>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84743" y="291720"/>
            <a:ext cx="8445500" cy="459741"/>
          </a:xfrm>
          <a:prstGeom prst="rect">
            <a:avLst/>
          </a:prstGeom>
        </p:spPr>
        <p:txBody>
          <a:bodyPr vert="horz" wrap="square" lIns="0" tIns="13335" rIns="0" bIns="0" rtlCol="0">
            <a:spAutoFit/>
          </a:bodyPr>
          <a:lstStyle/>
          <a:p>
            <a:pPr marL="12700">
              <a:lnSpc>
                <a:spcPct val="100000"/>
              </a:lnSpc>
              <a:spcBef>
                <a:spcPts val="105"/>
              </a:spcBef>
            </a:pPr>
            <a:r>
              <a:rPr sz="2900" spc="-10" dirty="0">
                <a:solidFill>
                  <a:srgbClr val="BE2352"/>
                </a:solidFill>
              </a:rPr>
              <a:t>Préambule</a:t>
            </a:r>
            <a:endParaRPr sz="2900" dirty="0">
              <a:solidFill>
                <a:srgbClr val="BE2352"/>
              </a:solidFill>
            </a:endParaRPr>
          </a:p>
        </p:txBody>
      </p:sp>
      <p:sp>
        <p:nvSpPr>
          <p:cNvPr id="3" name="object 3"/>
          <p:cNvSpPr/>
          <p:nvPr/>
        </p:nvSpPr>
        <p:spPr>
          <a:xfrm>
            <a:off x="920277" y="2245614"/>
            <a:ext cx="10700385" cy="1074420"/>
          </a:xfrm>
          <a:custGeom>
            <a:avLst/>
            <a:gdLst/>
            <a:ahLst/>
            <a:cxnLst/>
            <a:rect l="l" t="t" r="r" b="b"/>
            <a:pathLst>
              <a:path w="10700385" h="1074420">
                <a:moveTo>
                  <a:pt x="10520934" y="0"/>
                </a:moveTo>
                <a:lnTo>
                  <a:pt x="179070" y="0"/>
                </a:lnTo>
                <a:lnTo>
                  <a:pt x="131467" y="6394"/>
                </a:lnTo>
                <a:lnTo>
                  <a:pt x="88691" y="24440"/>
                </a:lnTo>
                <a:lnTo>
                  <a:pt x="52449" y="52435"/>
                </a:lnTo>
                <a:lnTo>
                  <a:pt x="24448" y="88674"/>
                </a:lnTo>
                <a:lnTo>
                  <a:pt x="6396" y="131453"/>
                </a:lnTo>
                <a:lnTo>
                  <a:pt x="0" y="179070"/>
                </a:lnTo>
                <a:lnTo>
                  <a:pt x="0" y="895350"/>
                </a:lnTo>
                <a:lnTo>
                  <a:pt x="6396" y="942966"/>
                </a:lnTo>
                <a:lnTo>
                  <a:pt x="24448" y="985745"/>
                </a:lnTo>
                <a:lnTo>
                  <a:pt x="52449" y="1021984"/>
                </a:lnTo>
                <a:lnTo>
                  <a:pt x="88691" y="1049979"/>
                </a:lnTo>
                <a:lnTo>
                  <a:pt x="131467" y="1068025"/>
                </a:lnTo>
                <a:lnTo>
                  <a:pt x="179070" y="1074420"/>
                </a:lnTo>
                <a:lnTo>
                  <a:pt x="10520934" y="1074420"/>
                </a:lnTo>
                <a:lnTo>
                  <a:pt x="10568550" y="1068025"/>
                </a:lnTo>
                <a:lnTo>
                  <a:pt x="10611329" y="1049979"/>
                </a:lnTo>
                <a:lnTo>
                  <a:pt x="10647568" y="1021984"/>
                </a:lnTo>
                <a:lnTo>
                  <a:pt x="10675563" y="985745"/>
                </a:lnTo>
                <a:lnTo>
                  <a:pt x="10693609" y="942966"/>
                </a:lnTo>
                <a:lnTo>
                  <a:pt x="10700004" y="895350"/>
                </a:lnTo>
                <a:lnTo>
                  <a:pt x="10700004" y="179070"/>
                </a:lnTo>
                <a:lnTo>
                  <a:pt x="10693609" y="131453"/>
                </a:lnTo>
                <a:lnTo>
                  <a:pt x="10675563" y="88674"/>
                </a:lnTo>
                <a:lnTo>
                  <a:pt x="10647568" y="52435"/>
                </a:lnTo>
                <a:lnTo>
                  <a:pt x="10611329" y="24440"/>
                </a:lnTo>
                <a:lnTo>
                  <a:pt x="10568550" y="6394"/>
                </a:lnTo>
                <a:lnTo>
                  <a:pt x="10520934" y="0"/>
                </a:lnTo>
                <a:close/>
              </a:path>
            </a:pathLst>
          </a:custGeom>
          <a:solidFill>
            <a:srgbClr val="BE2352"/>
          </a:solidFill>
        </p:spPr>
        <p:txBody>
          <a:bodyPr wrap="square" lIns="0" tIns="0" rIns="0" bIns="0" rtlCol="0"/>
          <a:lstStyle/>
          <a:p>
            <a:endParaRPr>
              <a:solidFill>
                <a:srgbClr val="BE2352"/>
              </a:solidFill>
            </a:endParaRPr>
          </a:p>
        </p:txBody>
      </p:sp>
      <p:sp>
        <p:nvSpPr>
          <p:cNvPr id="4" name="object 4"/>
          <p:cNvSpPr txBox="1"/>
          <p:nvPr/>
        </p:nvSpPr>
        <p:spPr>
          <a:xfrm>
            <a:off x="1040079" y="2632964"/>
            <a:ext cx="93319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Barlow Condensed" panose="00000506000000000000" pitchFamily="2" charset="0"/>
                <a:cs typeface="Arial"/>
              </a:rPr>
              <a:t>Modification</a:t>
            </a:r>
            <a:r>
              <a:rPr sz="1800" b="1" spc="-4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des</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règles</a:t>
            </a:r>
            <a:r>
              <a:rPr sz="1800" b="1" spc="-1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pour</a:t>
            </a:r>
            <a:r>
              <a:rPr sz="1800" b="1" spc="-2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les</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pensions</a:t>
            </a:r>
            <a:r>
              <a:rPr sz="1800" b="1" spc="-2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liquidées</a:t>
            </a:r>
            <a:r>
              <a:rPr sz="1800" b="1" spc="-3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à</a:t>
            </a:r>
            <a:r>
              <a:rPr sz="1800" b="1" spc="-1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compter</a:t>
            </a:r>
            <a:r>
              <a:rPr sz="1800" b="1" spc="-1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du</a:t>
            </a:r>
            <a:r>
              <a:rPr sz="1800" b="1" spc="-2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1er</a:t>
            </a:r>
            <a:r>
              <a:rPr sz="1800" b="1" spc="-1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septembre</a:t>
            </a:r>
            <a:r>
              <a:rPr sz="1800" b="1" spc="-5" dirty="0">
                <a:solidFill>
                  <a:srgbClr val="FFFFFF"/>
                </a:solidFill>
                <a:latin typeface="Barlow Condensed" panose="00000506000000000000" pitchFamily="2" charset="0"/>
                <a:cs typeface="Arial"/>
              </a:rPr>
              <a:t> </a:t>
            </a:r>
            <a:r>
              <a:rPr sz="1800" b="1" spc="-20" dirty="0">
                <a:solidFill>
                  <a:srgbClr val="FFFFFF"/>
                </a:solidFill>
                <a:latin typeface="Barlow Condensed" panose="00000506000000000000" pitchFamily="2" charset="0"/>
                <a:cs typeface="Arial"/>
              </a:rPr>
              <a:t>2023</a:t>
            </a:r>
            <a:endParaRPr sz="1800" dirty="0">
              <a:latin typeface="Barlow Condensed" panose="00000506000000000000" pitchFamily="2" charset="0"/>
              <a:cs typeface="Arial"/>
            </a:endParaRPr>
          </a:p>
        </p:txBody>
      </p:sp>
      <p:sp>
        <p:nvSpPr>
          <p:cNvPr id="5" name="object 5"/>
          <p:cNvSpPr/>
          <p:nvPr/>
        </p:nvSpPr>
        <p:spPr>
          <a:xfrm>
            <a:off x="931163" y="3534155"/>
            <a:ext cx="10700385" cy="1671955"/>
          </a:xfrm>
          <a:custGeom>
            <a:avLst/>
            <a:gdLst/>
            <a:ahLst/>
            <a:cxnLst/>
            <a:rect l="l" t="t" r="r" b="b"/>
            <a:pathLst>
              <a:path w="10700385" h="1671954">
                <a:moveTo>
                  <a:pt x="10421366" y="0"/>
                </a:moveTo>
                <a:lnTo>
                  <a:pt x="278638" y="0"/>
                </a:lnTo>
                <a:lnTo>
                  <a:pt x="233441" y="3645"/>
                </a:lnTo>
                <a:lnTo>
                  <a:pt x="190567" y="14201"/>
                </a:lnTo>
                <a:lnTo>
                  <a:pt x="150588" y="31094"/>
                </a:lnTo>
                <a:lnTo>
                  <a:pt x="114078" y="53750"/>
                </a:lnTo>
                <a:lnTo>
                  <a:pt x="81611" y="81597"/>
                </a:lnTo>
                <a:lnTo>
                  <a:pt x="53761" y="114062"/>
                </a:lnTo>
                <a:lnTo>
                  <a:pt x="31101" y="150571"/>
                </a:lnTo>
                <a:lnTo>
                  <a:pt x="14205" y="190552"/>
                </a:lnTo>
                <a:lnTo>
                  <a:pt x="3646" y="233432"/>
                </a:lnTo>
                <a:lnTo>
                  <a:pt x="0" y="278638"/>
                </a:lnTo>
                <a:lnTo>
                  <a:pt x="0" y="1393190"/>
                </a:lnTo>
                <a:lnTo>
                  <a:pt x="3646" y="1438395"/>
                </a:lnTo>
                <a:lnTo>
                  <a:pt x="14205" y="1481275"/>
                </a:lnTo>
                <a:lnTo>
                  <a:pt x="31101" y="1521256"/>
                </a:lnTo>
                <a:lnTo>
                  <a:pt x="53761" y="1557765"/>
                </a:lnTo>
                <a:lnTo>
                  <a:pt x="81611" y="1590230"/>
                </a:lnTo>
                <a:lnTo>
                  <a:pt x="114078" y="1618077"/>
                </a:lnTo>
                <a:lnTo>
                  <a:pt x="150588" y="1640733"/>
                </a:lnTo>
                <a:lnTo>
                  <a:pt x="190567" y="1657626"/>
                </a:lnTo>
                <a:lnTo>
                  <a:pt x="233441" y="1668182"/>
                </a:lnTo>
                <a:lnTo>
                  <a:pt x="278638" y="1671828"/>
                </a:lnTo>
                <a:lnTo>
                  <a:pt x="10421366" y="1671828"/>
                </a:lnTo>
                <a:lnTo>
                  <a:pt x="10466571" y="1668182"/>
                </a:lnTo>
                <a:lnTo>
                  <a:pt x="10509451" y="1657626"/>
                </a:lnTo>
                <a:lnTo>
                  <a:pt x="10549432" y="1640733"/>
                </a:lnTo>
                <a:lnTo>
                  <a:pt x="10585941" y="1618077"/>
                </a:lnTo>
                <a:lnTo>
                  <a:pt x="10618406" y="1590230"/>
                </a:lnTo>
                <a:lnTo>
                  <a:pt x="10646253" y="1557765"/>
                </a:lnTo>
                <a:lnTo>
                  <a:pt x="10668909" y="1521256"/>
                </a:lnTo>
                <a:lnTo>
                  <a:pt x="10685802" y="1481275"/>
                </a:lnTo>
                <a:lnTo>
                  <a:pt x="10696358" y="1438395"/>
                </a:lnTo>
                <a:lnTo>
                  <a:pt x="10700004" y="1393190"/>
                </a:lnTo>
                <a:lnTo>
                  <a:pt x="10700004" y="278638"/>
                </a:lnTo>
                <a:lnTo>
                  <a:pt x="10696358" y="233432"/>
                </a:lnTo>
                <a:lnTo>
                  <a:pt x="10685802" y="190552"/>
                </a:lnTo>
                <a:lnTo>
                  <a:pt x="10668909" y="150571"/>
                </a:lnTo>
                <a:lnTo>
                  <a:pt x="10646253" y="114062"/>
                </a:lnTo>
                <a:lnTo>
                  <a:pt x="10618406" y="81597"/>
                </a:lnTo>
                <a:lnTo>
                  <a:pt x="10585941" y="53750"/>
                </a:lnTo>
                <a:lnTo>
                  <a:pt x="10549432" y="31094"/>
                </a:lnTo>
                <a:lnTo>
                  <a:pt x="10509451" y="14201"/>
                </a:lnTo>
                <a:lnTo>
                  <a:pt x="10466571" y="3645"/>
                </a:lnTo>
                <a:lnTo>
                  <a:pt x="10421366" y="0"/>
                </a:lnTo>
                <a:close/>
              </a:path>
            </a:pathLst>
          </a:custGeom>
          <a:solidFill>
            <a:srgbClr val="EF9121"/>
          </a:solidFill>
        </p:spPr>
        <p:txBody>
          <a:bodyPr wrap="square" lIns="0" tIns="0" rIns="0" bIns="0" rtlCol="0"/>
          <a:lstStyle/>
          <a:p>
            <a:endParaRPr/>
          </a:p>
        </p:txBody>
      </p:sp>
      <p:sp>
        <p:nvSpPr>
          <p:cNvPr id="6" name="object 6"/>
          <p:cNvSpPr txBox="1"/>
          <p:nvPr/>
        </p:nvSpPr>
        <p:spPr>
          <a:xfrm>
            <a:off x="1069339" y="3636975"/>
            <a:ext cx="9904730" cy="1393971"/>
          </a:xfrm>
          <a:prstGeom prst="rect">
            <a:avLst/>
          </a:prstGeom>
        </p:spPr>
        <p:txBody>
          <a:bodyPr vert="horz" wrap="square" lIns="0" tIns="12700" rIns="0" bIns="0" rtlCol="0">
            <a:spAutoFit/>
          </a:bodyPr>
          <a:lstStyle/>
          <a:p>
            <a:pPr marL="12700">
              <a:lnSpc>
                <a:spcPts val="2014"/>
              </a:lnSpc>
              <a:spcBef>
                <a:spcPts val="100"/>
              </a:spcBef>
            </a:pPr>
            <a:endParaRPr lang="fr-FR" sz="1800" b="1" dirty="0" smtClean="0">
              <a:solidFill>
                <a:srgbClr val="FFFFFF"/>
              </a:solidFill>
              <a:latin typeface="Barlow Condensed" panose="00000506000000000000" pitchFamily="2" charset="0"/>
              <a:cs typeface="Arial"/>
            </a:endParaRPr>
          </a:p>
          <a:p>
            <a:pPr marL="12700">
              <a:lnSpc>
                <a:spcPts val="2014"/>
              </a:lnSpc>
              <a:spcBef>
                <a:spcPts val="100"/>
              </a:spcBef>
            </a:pPr>
            <a:r>
              <a:rPr sz="1800" b="1" dirty="0" smtClean="0">
                <a:solidFill>
                  <a:srgbClr val="FFFFFF"/>
                </a:solidFill>
                <a:latin typeface="Barlow Condensed" panose="00000506000000000000" pitchFamily="2" charset="0"/>
                <a:cs typeface="Arial"/>
              </a:rPr>
              <a:t>Modifications</a:t>
            </a:r>
            <a:r>
              <a:rPr sz="1800" b="1" spc="-65" dirty="0" smtClean="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paramétriques pour</a:t>
            </a:r>
            <a:r>
              <a:rPr sz="1800" b="1" spc="-4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les</a:t>
            </a:r>
            <a:r>
              <a:rPr sz="1800" b="1" spc="-4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pensions</a:t>
            </a:r>
            <a:r>
              <a:rPr sz="1800" b="1" spc="-4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liquidées</a:t>
            </a:r>
            <a:r>
              <a:rPr sz="1800" b="1" spc="-4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à</a:t>
            </a:r>
            <a:r>
              <a:rPr sz="1800" b="1" spc="-3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compter</a:t>
            </a:r>
            <a:r>
              <a:rPr sz="1800" b="1" spc="-4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du</a:t>
            </a:r>
            <a:r>
              <a:rPr sz="1800" b="1" spc="-3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1er</a:t>
            </a:r>
            <a:r>
              <a:rPr sz="1800" b="1" spc="-2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septembre</a:t>
            </a:r>
            <a:r>
              <a:rPr sz="1800" b="1" spc="-25" dirty="0">
                <a:solidFill>
                  <a:srgbClr val="FFFFFF"/>
                </a:solidFill>
                <a:latin typeface="Barlow Condensed" panose="00000506000000000000" pitchFamily="2" charset="0"/>
                <a:cs typeface="Arial"/>
              </a:rPr>
              <a:t> </a:t>
            </a:r>
            <a:r>
              <a:rPr sz="1800" b="1" spc="-20" dirty="0">
                <a:solidFill>
                  <a:srgbClr val="FFFFFF"/>
                </a:solidFill>
                <a:latin typeface="Barlow Condensed" panose="00000506000000000000" pitchFamily="2" charset="0"/>
                <a:cs typeface="Arial"/>
              </a:rPr>
              <a:t>2023</a:t>
            </a:r>
            <a:endParaRPr sz="1800" dirty="0">
              <a:latin typeface="Barlow Condensed" panose="00000506000000000000" pitchFamily="2" charset="0"/>
              <a:cs typeface="Arial"/>
            </a:endParaRPr>
          </a:p>
          <a:p>
            <a:pPr marL="12700">
              <a:lnSpc>
                <a:spcPts val="2014"/>
              </a:lnSpc>
            </a:pPr>
            <a:r>
              <a:rPr sz="1800" b="1" dirty="0">
                <a:solidFill>
                  <a:srgbClr val="FFFFFF"/>
                </a:solidFill>
                <a:latin typeface="Barlow Condensed" panose="00000506000000000000" pitchFamily="2" charset="0"/>
                <a:cs typeface="Arial"/>
              </a:rPr>
              <a:t>pour</a:t>
            </a:r>
            <a:r>
              <a:rPr sz="1800" b="1" spc="-2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les</a:t>
            </a:r>
            <a:r>
              <a:rPr sz="1800" b="1" spc="-2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agents</a:t>
            </a:r>
            <a:r>
              <a:rPr sz="1800" b="1" spc="-1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nés</a:t>
            </a:r>
            <a:r>
              <a:rPr sz="1800" b="1" spc="-15" dirty="0">
                <a:solidFill>
                  <a:srgbClr val="FFFFFF"/>
                </a:solidFill>
                <a:latin typeface="Barlow Condensed" panose="00000506000000000000" pitchFamily="2" charset="0"/>
                <a:cs typeface="Arial"/>
              </a:rPr>
              <a:t> </a:t>
            </a:r>
            <a:r>
              <a:rPr sz="1800" b="1" spc="-50" dirty="0">
                <a:solidFill>
                  <a:srgbClr val="FFFFFF"/>
                </a:solidFill>
                <a:latin typeface="Barlow Condensed" panose="00000506000000000000" pitchFamily="2" charset="0"/>
                <a:cs typeface="Arial"/>
              </a:rPr>
              <a:t>:</a:t>
            </a:r>
            <a:endParaRPr sz="1800" dirty="0">
              <a:latin typeface="Barlow Condensed" panose="00000506000000000000" pitchFamily="2" charset="0"/>
              <a:cs typeface="Arial"/>
            </a:endParaRPr>
          </a:p>
          <a:p>
            <a:pPr marL="12700" marR="3923665">
              <a:lnSpc>
                <a:spcPct val="119400"/>
              </a:lnSpc>
              <a:spcBef>
                <a:spcPts val="90"/>
              </a:spcBef>
            </a:pPr>
            <a:r>
              <a:rPr sz="1600" dirty="0">
                <a:solidFill>
                  <a:srgbClr val="FFFFFF"/>
                </a:solidFill>
                <a:latin typeface="Barlow Condensed" panose="00000506000000000000" pitchFamily="2" charset="0"/>
                <a:cs typeface="Arial"/>
              </a:rPr>
              <a:t>À</a:t>
            </a:r>
            <a:r>
              <a:rPr sz="1600" spc="-5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compter</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du</a:t>
            </a:r>
            <a:r>
              <a:rPr sz="1600" spc="-5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1er</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septembre</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1961</a:t>
            </a:r>
            <a:r>
              <a:rPr sz="1600" spc="-35"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pour</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les</a:t>
            </a:r>
            <a:r>
              <a:rPr sz="1600" spc="-55"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catégories</a:t>
            </a:r>
            <a:r>
              <a:rPr sz="1600" spc="-45" dirty="0">
                <a:solidFill>
                  <a:srgbClr val="FFFFFF"/>
                </a:solidFill>
                <a:latin typeface="Barlow Condensed" panose="00000506000000000000" pitchFamily="2" charset="0"/>
                <a:cs typeface="Arial"/>
              </a:rPr>
              <a:t> </a:t>
            </a:r>
            <a:r>
              <a:rPr sz="1600" spc="-10" dirty="0" err="1">
                <a:solidFill>
                  <a:srgbClr val="FFFFFF"/>
                </a:solidFill>
                <a:latin typeface="Barlow Condensed" panose="00000506000000000000" pitchFamily="2" charset="0"/>
                <a:cs typeface="Arial"/>
              </a:rPr>
              <a:t>sédentaires</a:t>
            </a:r>
            <a:r>
              <a:rPr sz="1600" spc="-10" dirty="0">
                <a:solidFill>
                  <a:srgbClr val="FFFFFF"/>
                </a:solidFill>
                <a:latin typeface="Barlow Condensed" panose="00000506000000000000" pitchFamily="2" charset="0"/>
                <a:cs typeface="Arial"/>
              </a:rPr>
              <a:t> </a:t>
            </a:r>
            <a:endParaRPr lang="fr-FR" sz="1600" spc="-10" dirty="0" smtClean="0">
              <a:solidFill>
                <a:srgbClr val="FFFFFF"/>
              </a:solidFill>
              <a:latin typeface="Barlow Condensed" panose="00000506000000000000" pitchFamily="2" charset="0"/>
              <a:cs typeface="Arial"/>
            </a:endParaRPr>
          </a:p>
          <a:p>
            <a:pPr marL="12700" marR="3923665">
              <a:lnSpc>
                <a:spcPct val="119400"/>
              </a:lnSpc>
              <a:spcBef>
                <a:spcPts val="90"/>
              </a:spcBef>
            </a:pPr>
            <a:r>
              <a:rPr sz="1600" dirty="0" smtClean="0">
                <a:solidFill>
                  <a:srgbClr val="FFFFFF"/>
                </a:solidFill>
                <a:latin typeface="Barlow Condensed" panose="00000506000000000000" pitchFamily="2" charset="0"/>
                <a:cs typeface="Arial"/>
              </a:rPr>
              <a:t>À</a:t>
            </a:r>
            <a:r>
              <a:rPr sz="1600" spc="-50" dirty="0" smtClean="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compter</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du</a:t>
            </a:r>
            <a:r>
              <a:rPr sz="1600" spc="-5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1er</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septembre</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1966</a:t>
            </a:r>
            <a:r>
              <a:rPr sz="1600" spc="-35"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pour</a:t>
            </a:r>
            <a:r>
              <a:rPr sz="1600" spc="-40" dirty="0">
                <a:solidFill>
                  <a:srgbClr val="FFFFFF"/>
                </a:solidFill>
                <a:latin typeface="Barlow Condensed" panose="00000506000000000000" pitchFamily="2" charset="0"/>
                <a:cs typeface="Arial"/>
              </a:rPr>
              <a:t> </a:t>
            </a:r>
            <a:r>
              <a:rPr sz="1600" dirty="0">
                <a:solidFill>
                  <a:srgbClr val="FFFFFF"/>
                </a:solidFill>
                <a:latin typeface="Barlow Condensed" panose="00000506000000000000" pitchFamily="2" charset="0"/>
                <a:cs typeface="Arial"/>
              </a:rPr>
              <a:t>les</a:t>
            </a:r>
            <a:r>
              <a:rPr sz="1600" spc="-55" dirty="0">
                <a:solidFill>
                  <a:srgbClr val="FFFFFF"/>
                </a:solidFill>
                <a:latin typeface="Barlow Condensed" panose="00000506000000000000" pitchFamily="2" charset="0"/>
                <a:cs typeface="Arial"/>
              </a:rPr>
              <a:t> </a:t>
            </a:r>
            <a:r>
              <a:rPr sz="1600" dirty="0" err="1">
                <a:solidFill>
                  <a:srgbClr val="FFFFFF"/>
                </a:solidFill>
                <a:latin typeface="Barlow Condensed" panose="00000506000000000000" pitchFamily="2" charset="0"/>
                <a:cs typeface="Arial"/>
              </a:rPr>
              <a:t>catégories</a:t>
            </a:r>
            <a:r>
              <a:rPr sz="1600" spc="-45" dirty="0">
                <a:solidFill>
                  <a:srgbClr val="FFFFFF"/>
                </a:solidFill>
                <a:latin typeface="Barlow Condensed" panose="00000506000000000000" pitchFamily="2" charset="0"/>
                <a:cs typeface="Arial"/>
              </a:rPr>
              <a:t> </a:t>
            </a:r>
            <a:r>
              <a:rPr sz="1600" spc="-10" dirty="0" smtClean="0">
                <a:solidFill>
                  <a:srgbClr val="FFFFFF"/>
                </a:solidFill>
                <a:latin typeface="Barlow Condensed" panose="00000506000000000000" pitchFamily="2" charset="0"/>
                <a:cs typeface="Arial"/>
              </a:rPr>
              <a:t>actives</a:t>
            </a:r>
            <a:endParaRPr sz="1600" dirty="0">
              <a:latin typeface="Barlow Condensed" panose="00000506000000000000" pitchFamily="2" charset="0"/>
              <a:cs typeface="Arial"/>
            </a:endParaRPr>
          </a:p>
        </p:txBody>
      </p:sp>
      <p:sp>
        <p:nvSpPr>
          <p:cNvPr id="7" name="object 7"/>
          <p:cNvSpPr txBox="1"/>
          <p:nvPr/>
        </p:nvSpPr>
        <p:spPr>
          <a:xfrm>
            <a:off x="1010513" y="1132078"/>
            <a:ext cx="62750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arlow Condensed" panose="00000506000000000000" pitchFamily="2" charset="0"/>
                <a:cs typeface="Arial"/>
              </a:rPr>
              <a:t>Loi</a:t>
            </a:r>
            <a:r>
              <a:rPr sz="1800" spc="-15" dirty="0">
                <a:latin typeface="Barlow Condensed" panose="00000506000000000000" pitchFamily="2" charset="0"/>
                <a:cs typeface="Arial"/>
              </a:rPr>
              <a:t> </a:t>
            </a:r>
            <a:r>
              <a:rPr sz="1800" dirty="0">
                <a:latin typeface="Barlow Condensed" panose="00000506000000000000" pitchFamily="2" charset="0"/>
                <a:cs typeface="Arial"/>
              </a:rPr>
              <a:t>n°</a:t>
            </a:r>
            <a:r>
              <a:rPr sz="1800" spc="-25" dirty="0">
                <a:latin typeface="Barlow Condensed" panose="00000506000000000000" pitchFamily="2" charset="0"/>
                <a:cs typeface="Arial"/>
              </a:rPr>
              <a:t> </a:t>
            </a:r>
            <a:r>
              <a:rPr sz="1800" spc="-20" dirty="0">
                <a:latin typeface="Barlow Condensed" panose="00000506000000000000" pitchFamily="2" charset="0"/>
                <a:cs typeface="Arial"/>
              </a:rPr>
              <a:t>2023-</a:t>
            </a:r>
            <a:r>
              <a:rPr sz="1800" dirty="0">
                <a:latin typeface="Barlow Condensed" panose="00000506000000000000" pitchFamily="2" charset="0"/>
                <a:cs typeface="Arial"/>
              </a:rPr>
              <a:t>270</a:t>
            </a:r>
            <a:r>
              <a:rPr sz="1800" spc="-5" dirty="0">
                <a:latin typeface="Barlow Condensed" panose="00000506000000000000" pitchFamily="2" charset="0"/>
                <a:cs typeface="Arial"/>
              </a:rPr>
              <a:t> </a:t>
            </a:r>
            <a:r>
              <a:rPr sz="1800" dirty="0">
                <a:latin typeface="Barlow Condensed" panose="00000506000000000000" pitchFamily="2" charset="0"/>
                <a:cs typeface="Arial"/>
              </a:rPr>
              <a:t>du</a:t>
            </a:r>
            <a:r>
              <a:rPr sz="1800" spc="-30" dirty="0">
                <a:latin typeface="Barlow Condensed" panose="00000506000000000000" pitchFamily="2" charset="0"/>
                <a:cs typeface="Arial"/>
              </a:rPr>
              <a:t> </a:t>
            </a:r>
            <a:r>
              <a:rPr sz="1800" dirty="0">
                <a:latin typeface="Barlow Condensed" panose="00000506000000000000" pitchFamily="2" charset="0"/>
                <a:cs typeface="Arial"/>
              </a:rPr>
              <a:t>14</a:t>
            </a:r>
            <a:r>
              <a:rPr sz="1800" spc="-20" dirty="0">
                <a:latin typeface="Barlow Condensed" panose="00000506000000000000" pitchFamily="2" charset="0"/>
                <a:cs typeface="Arial"/>
              </a:rPr>
              <a:t> </a:t>
            </a:r>
            <a:r>
              <a:rPr sz="1800" dirty="0">
                <a:latin typeface="Barlow Condensed" panose="00000506000000000000" pitchFamily="2" charset="0"/>
                <a:cs typeface="Arial"/>
              </a:rPr>
              <a:t>avril</a:t>
            </a:r>
            <a:r>
              <a:rPr sz="1800" spc="-25" dirty="0">
                <a:latin typeface="Barlow Condensed" panose="00000506000000000000" pitchFamily="2" charset="0"/>
                <a:cs typeface="Arial"/>
              </a:rPr>
              <a:t> </a:t>
            </a:r>
            <a:r>
              <a:rPr sz="1800" dirty="0">
                <a:latin typeface="Barlow Condensed" panose="00000506000000000000" pitchFamily="2" charset="0"/>
                <a:cs typeface="Arial"/>
              </a:rPr>
              <a:t>2023</a:t>
            </a:r>
            <a:r>
              <a:rPr sz="1800" spc="-20" dirty="0">
                <a:latin typeface="Barlow Condensed" panose="00000506000000000000" pitchFamily="2" charset="0"/>
                <a:cs typeface="Arial"/>
              </a:rPr>
              <a:t> </a:t>
            </a:r>
            <a:r>
              <a:rPr sz="1800" dirty="0">
                <a:latin typeface="Barlow Condensed" panose="00000506000000000000" pitchFamily="2" charset="0"/>
                <a:cs typeface="Arial"/>
              </a:rPr>
              <a:t>portant</a:t>
            </a:r>
            <a:r>
              <a:rPr sz="1800" spc="-5" dirty="0">
                <a:latin typeface="Barlow Condensed" panose="00000506000000000000" pitchFamily="2" charset="0"/>
                <a:cs typeface="Arial"/>
              </a:rPr>
              <a:t> </a:t>
            </a:r>
            <a:r>
              <a:rPr sz="1800" dirty="0">
                <a:latin typeface="Barlow Condensed" panose="00000506000000000000" pitchFamily="2" charset="0"/>
                <a:cs typeface="Arial"/>
              </a:rPr>
              <a:t>réforme</a:t>
            </a:r>
            <a:r>
              <a:rPr sz="1800" spc="-25" dirty="0">
                <a:latin typeface="Barlow Condensed" panose="00000506000000000000" pitchFamily="2" charset="0"/>
                <a:cs typeface="Arial"/>
              </a:rPr>
              <a:t> </a:t>
            </a:r>
            <a:r>
              <a:rPr sz="1800" dirty="0">
                <a:latin typeface="Barlow Condensed" panose="00000506000000000000" pitchFamily="2" charset="0"/>
                <a:cs typeface="Arial"/>
              </a:rPr>
              <a:t>des</a:t>
            </a:r>
            <a:r>
              <a:rPr sz="1800" spc="-25" dirty="0">
                <a:latin typeface="Barlow Condensed" panose="00000506000000000000" pitchFamily="2" charset="0"/>
                <a:cs typeface="Arial"/>
              </a:rPr>
              <a:t> </a:t>
            </a:r>
            <a:r>
              <a:rPr sz="1800" spc="-10" dirty="0">
                <a:latin typeface="Barlow Condensed" panose="00000506000000000000" pitchFamily="2" charset="0"/>
                <a:cs typeface="Arial"/>
              </a:rPr>
              <a:t>retraites</a:t>
            </a:r>
            <a:endParaRPr sz="1800" dirty="0">
              <a:latin typeface="Barlow Condensed" panose="00000506000000000000" pitchFamily="2" charset="0"/>
              <a:cs typeface="Arial"/>
            </a:endParaRPr>
          </a:p>
        </p:txBody>
      </p:sp>
      <p:sp>
        <p:nvSpPr>
          <p:cNvPr id="9" name="ZoneTexte 8"/>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a:t>
            </a:fld>
            <a:r>
              <a:rPr lang="fr-FR" sz="2000" b="1" dirty="0" smtClean="0">
                <a:solidFill>
                  <a:schemeClr val="bg1"/>
                </a:solidFill>
                <a:latin typeface="Barlow Condensed SemiBold" panose="00000706000000000000" pitchFamily="2" charset="0"/>
              </a:rPr>
              <a:t>/45</a:t>
            </a:r>
          </a:p>
        </p:txBody>
      </p:sp>
      <p:cxnSp>
        <p:nvCxnSpPr>
          <p:cNvPr id="17" name="Connecteur droit 16"/>
          <p:cNvCxnSpPr/>
          <p:nvPr/>
        </p:nvCxnSpPr>
        <p:spPr>
          <a:xfrm>
            <a:off x="601339" y="838200"/>
            <a:ext cx="936000"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4668011"/>
            <a:ext cx="10979150" cy="1351789"/>
          </a:xfrm>
          <a:custGeom>
            <a:avLst/>
            <a:gdLst/>
            <a:ahLst/>
            <a:cxnLst/>
            <a:rect l="l" t="t" r="r" b="b"/>
            <a:pathLst>
              <a:path w="10979150" h="1504314">
                <a:moveTo>
                  <a:pt x="10728198" y="0"/>
                </a:moveTo>
                <a:lnTo>
                  <a:pt x="250697" y="0"/>
                </a:lnTo>
                <a:lnTo>
                  <a:pt x="205635" y="4039"/>
                </a:lnTo>
                <a:lnTo>
                  <a:pt x="163221" y="15687"/>
                </a:lnTo>
                <a:lnTo>
                  <a:pt x="124166" y="34233"/>
                </a:lnTo>
                <a:lnTo>
                  <a:pt x="89176" y="58969"/>
                </a:lnTo>
                <a:lnTo>
                  <a:pt x="58961" y="89187"/>
                </a:lnTo>
                <a:lnTo>
                  <a:pt x="34227" y="124177"/>
                </a:lnTo>
                <a:lnTo>
                  <a:pt x="15684" y="163232"/>
                </a:lnTo>
                <a:lnTo>
                  <a:pt x="4039" y="205641"/>
                </a:lnTo>
                <a:lnTo>
                  <a:pt x="0" y="250698"/>
                </a:lnTo>
                <a:lnTo>
                  <a:pt x="0" y="1253490"/>
                </a:lnTo>
                <a:lnTo>
                  <a:pt x="4039" y="1298552"/>
                </a:lnTo>
                <a:lnTo>
                  <a:pt x="15684" y="1340966"/>
                </a:lnTo>
                <a:lnTo>
                  <a:pt x="34227" y="1380021"/>
                </a:lnTo>
                <a:lnTo>
                  <a:pt x="58961" y="1415011"/>
                </a:lnTo>
                <a:lnTo>
                  <a:pt x="89176" y="1445226"/>
                </a:lnTo>
                <a:lnTo>
                  <a:pt x="124166" y="1469960"/>
                </a:lnTo>
                <a:lnTo>
                  <a:pt x="163221" y="1488503"/>
                </a:lnTo>
                <a:lnTo>
                  <a:pt x="205635" y="1500148"/>
                </a:lnTo>
                <a:lnTo>
                  <a:pt x="250697" y="1504188"/>
                </a:lnTo>
                <a:lnTo>
                  <a:pt x="10728198" y="1504188"/>
                </a:lnTo>
                <a:lnTo>
                  <a:pt x="10773254" y="1500148"/>
                </a:lnTo>
                <a:lnTo>
                  <a:pt x="10815663" y="1488503"/>
                </a:lnTo>
                <a:lnTo>
                  <a:pt x="10854718" y="1469960"/>
                </a:lnTo>
                <a:lnTo>
                  <a:pt x="10889708" y="1445226"/>
                </a:lnTo>
                <a:lnTo>
                  <a:pt x="10919926" y="1415011"/>
                </a:lnTo>
                <a:lnTo>
                  <a:pt x="10944662" y="1380021"/>
                </a:lnTo>
                <a:lnTo>
                  <a:pt x="10963208" y="1340966"/>
                </a:lnTo>
                <a:lnTo>
                  <a:pt x="10974856" y="1298552"/>
                </a:lnTo>
                <a:lnTo>
                  <a:pt x="10978895" y="1253490"/>
                </a:lnTo>
                <a:lnTo>
                  <a:pt x="10978895" y="250698"/>
                </a:lnTo>
                <a:lnTo>
                  <a:pt x="10974856" y="205641"/>
                </a:lnTo>
                <a:lnTo>
                  <a:pt x="10963208" y="163232"/>
                </a:lnTo>
                <a:lnTo>
                  <a:pt x="10944662" y="124177"/>
                </a:lnTo>
                <a:lnTo>
                  <a:pt x="10919926" y="89187"/>
                </a:lnTo>
                <a:lnTo>
                  <a:pt x="10889708" y="58969"/>
                </a:lnTo>
                <a:lnTo>
                  <a:pt x="10854718" y="34233"/>
                </a:lnTo>
                <a:lnTo>
                  <a:pt x="10815663" y="15687"/>
                </a:lnTo>
                <a:lnTo>
                  <a:pt x="10773254" y="4039"/>
                </a:lnTo>
                <a:lnTo>
                  <a:pt x="10728198" y="0"/>
                </a:lnTo>
                <a:close/>
              </a:path>
            </a:pathLst>
          </a:custGeom>
          <a:noFill/>
          <a:ln w="38100">
            <a:solidFill>
              <a:srgbClr val="BE2352"/>
            </a:solidFill>
          </a:ln>
        </p:spPr>
        <p:txBody>
          <a:bodyPr wrap="square" lIns="0" tIns="0" rIns="0" bIns="0" rtlCol="0"/>
          <a:lstStyle/>
          <a:p>
            <a:endParaRPr/>
          </a:p>
        </p:txBody>
      </p:sp>
      <p:sp>
        <p:nvSpPr>
          <p:cNvPr id="3" name="object 3"/>
          <p:cNvSpPr txBox="1">
            <a:spLocks noGrp="1"/>
          </p:cNvSpPr>
          <p:nvPr>
            <p:ph type="title" idx="4294967295"/>
          </p:nvPr>
        </p:nvSpPr>
        <p:spPr>
          <a:xfrm>
            <a:off x="602160" y="126410"/>
            <a:ext cx="6426200" cy="942975"/>
          </a:xfrm>
          <a:prstGeom prst="rect">
            <a:avLst/>
          </a:prstGeom>
        </p:spPr>
        <p:txBody>
          <a:bodyPr vert="horz" wrap="square" lIns="0" tIns="136525" rIns="0" bIns="0" rtlCol="0">
            <a:spAutoFit/>
          </a:bodyPr>
          <a:lstStyle/>
          <a:p>
            <a:pPr marL="12700">
              <a:lnSpc>
                <a:spcPct val="100000"/>
              </a:lnSpc>
              <a:spcBef>
                <a:spcPts val="105"/>
              </a:spcBef>
            </a:pPr>
            <a:r>
              <a:rPr sz="2900" spc="-10" dirty="0">
                <a:solidFill>
                  <a:srgbClr val="BE2352"/>
                </a:solidFill>
              </a:rPr>
              <a:t>Départ au titre des carrières longues</a:t>
            </a:r>
          </a:p>
          <a:p>
            <a:pPr marL="12700">
              <a:lnSpc>
                <a:spcPct val="100000"/>
              </a:lnSpc>
              <a:spcBef>
                <a:spcPts val="600"/>
              </a:spcBef>
            </a:pPr>
            <a:r>
              <a:rPr sz="1800" dirty="0">
                <a:solidFill>
                  <a:schemeClr val="bg1">
                    <a:lumMod val="50000"/>
                  </a:schemeClr>
                </a:solidFill>
              </a:rPr>
              <a:t>Clause</a:t>
            </a:r>
            <a:r>
              <a:rPr sz="1800" spc="-65" dirty="0">
                <a:solidFill>
                  <a:schemeClr val="bg1">
                    <a:lumMod val="50000"/>
                  </a:schemeClr>
                </a:solidFill>
              </a:rPr>
              <a:t> </a:t>
            </a:r>
            <a:r>
              <a:rPr sz="1800" dirty="0">
                <a:solidFill>
                  <a:schemeClr val="bg1">
                    <a:lumMod val="50000"/>
                  </a:schemeClr>
                </a:solidFill>
              </a:rPr>
              <a:t>de</a:t>
            </a:r>
            <a:r>
              <a:rPr sz="1800" spc="-65" dirty="0">
                <a:solidFill>
                  <a:schemeClr val="bg1">
                    <a:lumMod val="50000"/>
                  </a:schemeClr>
                </a:solidFill>
              </a:rPr>
              <a:t> </a:t>
            </a:r>
            <a:r>
              <a:rPr sz="1800" spc="-10" dirty="0">
                <a:solidFill>
                  <a:schemeClr val="bg1">
                    <a:lumMod val="50000"/>
                  </a:schemeClr>
                </a:solidFill>
              </a:rPr>
              <a:t>sauvegarde</a:t>
            </a:r>
            <a:r>
              <a:rPr sz="1800" spc="-25" dirty="0">
                <a:solidFill>
                  <a:schemeClr val="bg1">
                    <a:lumMod val="50000"/>
                  </a:schemeClr>
                </a:solidFill>
              </a:rPr>
              <a:t> </a:t>
            </a:r>
            <a:r>
              <a:rPr sz="1800" dirty="0">
                <a:solidFill>
                  <a:schemeClr val="bg1">
                    <a:lumMod val="50000"/>
                  </a:schemeClr>
                </a:solidFill>
              </a:rPr>
              <a:t>sur</a:t>
            </a:r>
            <a:r>
              <a:rPr sz="1800" spc="-65" dirty="0">
                <a:solidFill>
                  <a:schemeClr val="bg1">
                    <a:lumMod val="50000"/>
                  </a:schemeClr>
                </a:solidFill>
              </a:rPr>
              <a:t> </a:t>
            </a:r>
            <a:r>
              <a:rPr sz="1800" spc="-10" dirty="0">
                <a:solidFill>
                  <a:schemeClr val="bg1">
                    <a:lumMod val="50000"/>
                  </a:schemeClr>
                </a:solidFill>
              </a:rPr>
              <a:t>demande</a:t>
            </a:r>
            <a:endParaRPr sz="1800" dirty="0">
              <a:solidFill>
                <a:schemeClr val="bg1">
                  <a:lumMod val="50000"/>
                </a:schemeClr>
              </a:solidFill>
            </a:endParaRPr>
          </a:p>
        </p:txBody>
      </p:sp>
      <p:grpSp>
        <p:nvGrpSpPr>
          <p:cNvPr id="4" name="object 4"/>
          <p:cNvGrpSpPr/>
          <p:nvPr/>
        </p:nvGrpSpPr>
        <p:grpSpPr>
          <a:xfrm>
            <a:off x="520791" y="1439103"/>
            <a:ext cx="10988675" cy="1539431"/>
            <a:chOff x="543877" y="1456753"/>
            <a:chExt cx="10988675" cy="1859914"/>
          </a:xfrm>
          <a:noFill/>
        </p:grpSpPr>
        <p:sp>
          <p:nvSpPr>
            <p:cNvPr id="5" name="object 5"/>
            <p:cNvSpPr/>
            <p:nvPr/>
          </p:nvSpPr>
          <p:spPr>
            <a:xfrm>
              <a:off x="548640" y="1461516"/>
              <a:ext cx="10979150" cy="1850389"/>
            </a:xfrm>
            <a:custGeom>
              <a:avLst/>
              <a:gdLst/>
              <a:ahLst/>
              <a:cxnLst/>
              <a:rect l="l" t="t" r="r" b="b"/>
              <a:pathLst>
                <a:path w="10979150" h="1850389">
                  <a:moveTo>
                    <a:pt x="10670540" y="0"/>
                  </a:moveTo>
                  <a:lnTo>
                    <a:pt x="308368" y="0"/>
                  </a:lnTo>
                  <a:lnTo>
                    <a:pt x="262800" y="3343"/>
                  </a:lnTo>
                  <a:lnTo>
                    <a:pt x="219307" y="13054"/>
                  </a:lnTo>
                  <a:lnTo>
                    <a:pt x="178368" y="28658"/>
                  </a:lnTo>
                  <a:lnTo>
                    <a:pt x="140458" y="49676"/>
                  </a:lnTo>
                  <a:lnTo>
                    <a:pt x="106056" y="75632"/>
                  </a:lnTo>
                  <a:lnTo>
                    <a:pt x="75637" y="106049"/>
                  </a:lnTo>
                  <a:lnTo>
                    <a:pt x="49680" y="140449"/>
                  </a:lnTo>
                  <a:lnTo>
                    <a:pt x="28660" y="178357"/>
                  </a:lnTo>
                  <a:lnTo>
                    <a:pt x="13056" y="219296"/>
                  </a:lnTo>
                  <a:lnTo>
                    <a:pt x="3343" y="262787"/>
                  </a:lnTo>
                  <a:lnTo>
                    <a:pt x="0" y="308356"/>
                  </a:lnTo>
                  <a:lnTo>
                    <a:pt x="0" y="1541780"/>
                  </a:lnTo>
                  <a:lnTo>
                    <a:pt x="3343" y="1587348"/>
                  </a:lnTo>
                  <a:lnTo>
                    <a:pt x="13056" y="1630839"/>
                  </a:lnTo>
                  <a:lnTo>
                    <a:pt x="28660" y="1671778"/>
                  </a:lnTo>
                  <a:lnTo>
                    <a:pt x="49680" y="1709686"/>
                  </a:lnTo>
                  <a:lnTo>
                    <a:pt x="75637" y="1744086"/>
                  </a:lnTo>
                  <a:lnTo>
                    <a:pt x="106056" y="1774503"/>
                  </a:lnTo>
                  <a:lnTo>
                    <a:pt x="140458" y="1800459"/>
                  </a:lnTo>
                  <a:lnTo>
                    <a:pt x="178368" y="1821477"/>
                  </a:lnTo>
                  <a:lnTo>
                    <a:pt x="219307" y="1837081"/>
                  </a:lnTo>
                  <a:lnTo>
                    <a:pt x="262800" y="1846792"/>
                  </a:lnTo>
                  <a:lnTo>
                    <a:pt x="308368" y="1850136"/>
                  </a:lnTo>
                  <a:lnTo>
                    <a:pt x="10670540" y="1850136"/>
                  </a:lnTo>
                  <a:lnTo>
                    <a:pt x="10716108" y="1846792"/>
                  </a:lnTo>
                  <a:lnTo>
                    <a:pt x="10759599" y="1837081"/>
                  </a:lnTo>
                  <a:lnTo>
                    <a:pt x="10800538" y="1821477"/>
                  </a:lnTo>
                  <a:lnTo>
                    <a:pt x="10838446" y="1800459"/>
                  </a:lnTo>
                  <a:lnTo>
                    <a:pt x="10872846" y="1774503"/>
                  </a:lnTo>
                  <a:lnTo>
                    <a:pt x="10903263" y="1744086"/>
                  </a:lnTo>
                  <a:lnTo>
                    <a:pt x="10929219" y="1709686"/>
                  </a:lnTo>
                  <a:lnTo>
                    <a:pt x="10950237" y="1671778"/>
                  </a:lnTo>
                  <a:lnTo>
                    <a:pt x="10965841" y="1630839"/>
                  </a:lnTo>
                  <a:lnTo>
                    <a:pt x="10975552" y="1587348"/>
                  </a:lnTo>
                  <a:lnTo>
                    <a:pt x="10978895" y="1541780"/>
                  </a:lnTo>
                  <a:lnTo>
                    <a:pt x="10978895" y="308356"/>
                  </a:lnTo>
                  <a:lnTo>
                    <a:pt x="10975552" y="262787"/>
                  </a:lnTo>
                  <a:lnTo>
                    <a:pt x="10965841" y="219296"/>
                  </a:lnTo>
                  <a:lnTo>
                    <a:pt x="10950237" y="178357"/>
                  </a:lnTo>
                  <a:lnTo>
                    <a:pt x="10929219" y="140449"/>
                  </a:lnTo>
                  <a:lnTo>
                    <a:pt x="10903263" y="106049"/>
                  </a:lnTo>
                  <a:lnTo>
                    <a:pt x="10872846" y="75632"/>
                  </a:lnTo>
                  <a:lnTo>
                    <a:pt x="10838446" y="49676"/>
                  </a:lnTo>
                  <a:lnTo>
                    <a:pt x="10800538" y="28658"/>
                  </a:lnTo>
                  <a:lnTo>
                    <a:pt x="10759599" y="13054"/>
                  </a:lnTo>
                  <a:lnTo>
                    <a:pt x="10716108" y="3343"/>
                  </a:lnTo>
                  <a:lnTo>
                    <a:pt x="10670540" y="0"/>
                  </a:lnTo>
                  <a:close/>
                </a:path>
              </a:pathLst>
            </a:custGeom>
            <a:grpFill/>
            <a:ln w="38100">
              <a:solidFill>
                <a:srgbClr val="BE2352"/>
              </a:solidFill>
            </a:ln>
          </p:spPr>
          <p:txBody>
            <a:bodyPr wrap="square" lIns="0" tIns="0" rIns="0" bIns="0" rtlCol="0"/>
            <a:lstStyle/>
            <a:p>
              <a:endParaRPr/>
            </a:p>
          </p:txBody>
        </p:sp>
        <p:sp>
          <p:nvSpPr>
            <p:cNvPr id="6" name="object 6"/>
            <p:cNvSpPr/>
            <p:nvPr/>
          </p:nvSpPr>
          <p:spPr>
            <a:xfrm>
              <a:off x="548640" y="1461516"/>
              <a:ext cx="10979150" cy="1850389"/>
            </a:xfrm>
            <a:custGeom>
              <a:avLst/>
              <a:gdLst/>
              <a:ahLst/>
              <a:cxnLst/>
              <a:rect l="l" t="t" r="r" b="b"/>
              <a:pathLst>
                <a:path w="10979150" h="1850389">
                  <a:moveTo>
                    <a:pt x="0" y="308356"/>
                  </a:moveTo>
                  <a:lnTo>
                    <a:pt x="3343" y="262787"/>
                  </a:lnTo>
                  <a:lnTo>
                    <a:pt x="13056" y="219296"/>
                  </a:lnTo>
                  <a:lnTo>
                    <a:pt x="28660" y="178357"/>
                  </a:lnTo>
                  <a:lnTo>
                    <a:pt x="49680" y="140449"/>
                  </a:lnTo>
                  <a:lnTo>
                    <a:pt x="75637" y="106049"/>
                  </a:lnTo>
                  <a:lnTo>
                    <a:pt x="106056" y="75632"/>
                  </a:lnTo>
                  <a:lnTo>
                    <a:pt x="140458" y="49676"/>
                  </a:lnTo>
                  <a:lnTo>
                    <a:pt x="178368" y="28658"/>
                  </a:lnTo>
                  <a:lnTo>
                    <a:pt x="219307" y="13054"/>
                  </a:lnTo>
                  <a:lnTo>
                    <a:pt x="262800" y="3343"/>
                  </a:lnTo>
                  <a:lnTo>
                    <a:pt x="308368" y="0"/>
                  </a:lnTo>
                  <a:lnTo>
                    <a:pt x="10670540" y="0"/>
                  </a:lnTo>
                  <a:lnTo>
                    <a:pt x="10716108" y="3343"/>
                  </a:lnTo>
                  <a:lnTo>
                    <a:pt x="10759599" y="13054"/>
                  </a:lnTo>
                  <a:lnTo>
                    <a:pt x="10800538" y="28658"/>
                  </a:lnTo>
                  <a:lnTo>
                    <a:pt x="10838446" y="49676"/>
                  </a:lnTo>
                  <a:lnTo>
                    <a:pt x="10872846" y="75632"/>
                  </a:lnTo>
                  <a:lnTo>
                    <a:pt x="10903263" y="106049"/>
                  </a:lnTo>
                  <a:lnTo>
                    <a:pt x="10929219" y="140449"/>
                  </a:lnTo>
                  <a:lnTo>
                    <a:pt x="10950237" y="178357"/>
                  </a:lnTo>
                  <a:lnTo>
                    <a:pt x="10965841" y="219296"/>
                  </a:lnTo>
                  <a:lnTo>
                    <a:pt x="10975552" y="262787"/>
                  </a:lnTo>
                  <a:lnTo>
                    <a:pt x="10978895" y="308356"/>
                  </a:lnTo>
                  <a:lnTo>
                    <a:pt x="10978895" y="1541780"/>
                  </a:lnTo>
                  <a:lnTo>
                    <a:pt x="10975552" y="1587348"/>
                  </a:lnTo>
                  <a:lnTo>
                    <a:pt x="10965841" y="1630839"/>
                  </a:lnTo>
                  <a:lnTo>
                    <a:pt x="10950237" y="1671778"/>
                  </a:lnTo>
                  <a:lnTo>
                    <a:pt x="10929219" y="1709686"/>
                  </a:lnTo>
                  <a:lnTo>
                    <a:pt x="10903263" y="1744086"/>
                  </a:lnTo>
                  <a:lnTo>
                    <a:pt x="10872846" y="1774503"/>
                  </a:lnTo>
                  <a:lnTo>
                    <a:pt x="10838446" y="1800459"/>
                  </a:lnTo>
                  <a:lnTo>
                    <a:pt x="10800538" y="1821477"/>
                  </a:lnTo>
                  <a:lnTo>
                    <a:pt x="10759599" y="1837081"/>
                  </a:lnTo>
                  <a:lnTo>
                    <a:pt x="10716108" y="1846792"/>
                  </a:lnTo>
                  <a:lnTo>
                    <a:pt x="10670540" y="1850136"/>
                  </a:lnTo>
                  <a:lnTo>
                    <a:pt x="308368" y="1850136"/>
                  </a:lnTo>
                  <a:lnTo>
                    <a:pt x="262800" y="1846792"/>
                  </a:lnTo>
                  <a:lnTo>
                    <a:pt x="219307" y="1837081"/>
                  </a:lnTo>
                  <a:lnTo>
                    <a:pt x="178368" y="1821477"/>
                  </a:lnTo>
                  <a:lnTo>
                    <a:pt x="140458" y="1800459"/>
                  </a:lnTo>
                  <a:lnTo>
                    <a:pt x="106056" y="1774503"/>
                  </a:lnTo>
                  <a:lnTo>
                    <a:pt x="75637" y="1744086"/>
                  </a:lnTo>
                  <a:lnTo>
                    <a:pt x="49680" y="1709686"/>
                  </a:lnTo>
                  <a:lnTo>
                    <a:pt x="28660" y="1671778"/>
                  </a:lnTo>
                  <a:lnTo>
                    <a:pt x="13056" y="1630839"/>
                  </a:lnTo>
                  <a:lnTo>
                    <a:pt x="3343" y="1587348"/>
                  </a:lnTo>
                  <a:lnTo>
                    <a:pt x="0" y="1541780"/>
                  </a:lnTo>
                  <a:lnTo>
                    <a:pt x="0" y="308356"/>
                  </a:lnTo>
                  <a:close/>
                </a:path>
              </a:pathLst>
            </a:custGeom>
            <a:grpFill/>
            <a:ln w="38100">
              <a:solidFill>
                <a:srgbClr val="BE2352"/>
              </a:solidFill>
            </a:ln>
          </p:spPr>
          <p:txBody>
            <a:bodyPr wrap="square" lIns="0" tIns="0" rIns="0" bIns="0" rtlCol="0"/>
            <a:lstStyle/>
            <a:p>
              <a:endParaRPr/>
            </a:p>
          </p:txBody>
        </p:sp>
      </p:grpSp>
      <p:sp>
        <p:nvSpPr>
          <p:cNvPr id="7" name="object 7"/>
          <p:cNvSpPr txBox="1"/>
          <p:nvPr/>
        </p:nvSpPr>
        <p:spPr>
          <a:xfrm>
            <a:off x="718210" y="1553362"/>
            <a:ext cx="10017760" cy="1200969"/>
          </a:xfrm>
          <a:prstGeom prst="rect">
            <a:avLst/>
          </a:prstGeom>
        </p:spPr>
        <p:txBody>
          <a:bodyPr vert="horz" wrap="square" lIns="0" tIns="61594" rIns="0" bIns="0" rtlCol="0">
            <a:spAutoFit/>
          </a:bodyPr>
          <a:lstStyle/>
          <a:p>
            <a:pPr marL="12700">
              <a:lnSpc>
                <a:spcPct val="100000"/>
              </a:lnSpc>
              <a:spcBef>
                <a:spcPts val="484"/>
              </a:spcBef>
            </a:pPr>
            <a:r>
              <a:rPr sz="1600" b="1" dirty="0">
                <a:solidFill>
                  <a:srgbClr val="BE2352"/>
                </a:solidFill>
                <a:latin typeface="Barlow Condensed" panose="00000506000000000000" pitchFamily="2" charset="0"/>
                <a:cs typeface="Arial"/>
              </a:rPr>
              <a:t>POUR</a:t>
            </a:r>
            <a:r>
              <a:rPr sz="1600" b="1" spc="-40" dirty="0">
                <a:solidFill>
                  <a:srgbClr val="BE2352"/>
                </a:solidFill>
                <a:latin typeface="Barlow Condensed" panose="00000506000000000000" pitchFamily="2" charset="0"/>
                <a:cs typeface="Arial"/>
              </a:rPr>
              <a:t> </a:t>
            </a:r>
            <a:r>
              <a:rPr sz="1600" b="1" dirty="0">
                <a:solidFill>
                  <a:srgbClr val="BE2352"/>
                </a:solidFill>
                <a:latin typeface="Barlow Condensed" panose="00000506000000000000" pitchFamily="2" charset="0"/>
                <a:cs typeface="Arial"/>
              </a:rPr>
              <a:t>QUI</a:t>
            </a:r>
            <a:r>
              <a:rPr sz="1600" b="1" spc="-20" dirty="0">
                <a:solidFill>
                  <a:srgbClr val="BE2352"/>
                </a:solidFill>
                <a:latin typeface="Barlow Condensed" panose="00000506000000000000" pitchFamily="2" charset="0"/>
                <a:cs typeface="Arial"/>
              </a:rPr>
              <a:t> </a:t>
            </a:r>
            <a:r>
              <a:rPr sz="1600" b="1" spc="-50" dirty="0">
                <a:solidFill>
                  <a:srgbClr val="BE2352"/>
                </a:solidFill>
                <a:latin typeface="Barlow Condensed" panose="00000506000000000000" pitchFamily="2" charset="0"/>
                <a:cs typeface="Arial"/>
              </a:rPr>
              <a:t>?</a:t>
            </a:r>
            <a:endParaRPr sz="1600" dirty="0">
              <a:solidFill>
                <a:srgbClr val="BE2352"/>
              </a:solidFill>
              <a:latin typeface="Barlow Condensed" panose="00000506000000000000" pitchFamily="2" charset="0"/>
              <a:cs typeface="Arial"/>
            </a:endParaRPr>
          </a:p>
          <a:p>
            <a:pPr marL="12700">
              <a:lnSpc>
                <a:spcPct val="100000"/>
              </a:lnSpc>
              <a:spcBef>
                <a:spcPts val="380"/>
              </a:spcBef>
            </a:pPr>
            <a:r>
              <a:rPr sz="1600" spc="-10" dirty="0">
                <a:solidFill>
                  <a:srgbClr val="BE2352"/>
                </a:solidFill>
                <a:latin typeface="Barlow Condensed" panose="00000506000000000000" pitchFamily="2" charset="0"/>
                <a:cs typeface="Arial"/>
              </a:rPr>
              <a:t>Fonctionnaires</a:t>
            </a:r>
            <a:r>
              <a:rPr sz="1600" spc="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nés</a:t>
            </a:r>
            <a:r>
              <a:rPr sz="1600" spc="-3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entre</a:t>
            </a:r>
            <a:r>
              <a:rPr sz="1600" spc="-1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le</a:t>
            </a:r>
            <a:r>
              <a:rPr sz="1600" spc="-2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01/09/1961</a:t>
            </a:r>
            <a:r>
              <a:rPr sz="1600" spc="-2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et</a:t>
            </a:r>
            <a:r>
              <a:rPr sz="1600" spc="-3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le</a:t>
            </a:r>
            <a:r>
              <a:rPr sz="1600" spc="-25" dirty="0">
                <a:solidFill>
                  <a:srgbClr val="BE2352"/>
                </a:solidFill>
                <a:latin typeface="Barlow Condensed" panose="00000506000000000000" pitchFamily="2" charset="0"/>
                <a:cs typeface="Arial"/>
              </a:rPr>
              <a:t> </a:t>
            </a:r>
            <a:r>
              <a:rPr sz="1600" spc="-10" dirty="0">
                <a:solidFill>
                  <a:srgbClr val="BE2352"/>
                </a:solidFill>
                <a:latin typeface="Barlow Condensed" panose="00000506000000000000" pitchFamily="2" charset="0"/>
                <a:cs typeface="Arial"/>
              </a:rPr>
              <a:t>31/12/1963</a:t>
            </a:r>
            <a:endParaRPr sz="1600" dirty="0">
              <a:solidFill>
                <a:srgbClr val="BE2352"/>
              </a:solidFill>
              <a:latin typeface="Barlow Condensed" panose="00000506000000000000" pitchFamily="2" charset="0"/>
              <a:cs typeface="Arial"/>
            </a:endParaRPr>
          </a:p>
          <a:p>
            <a:pPr marL="298450" lvl="1" indent="-285750">
              <a:spcBef>
                <a:spcPts val="385"/>
              </a:spcBef>
              <a:buFont typeface="Arial" panose="020B0604020202020204" pitchFamily="34" charset="0"/>
              <a:buChar char="•"/>
              <a:tabLst>
                <a:tab pos="299085" algn="l"/>
              </a:tabLst>
            </a:pPr>
            <a:r>
              <a:rPr sz="1600" dirty="0">
                <a:solidFill>
                  <a:srgbClr val="BE2352"/>
                </a:solidFill>
                <a:latin typeface="Barlow Condensed" panose="00000506000000000000" pitchFamily="2" charset="0"/>
                <a:cs typeface="Arial"/>
              </a:rPr>
              <a:t>remplissant</a:t>
            </a:r>
            <a:r>
              <a:rPr sz="1600" spc="-4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la</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condition</a:t>
            </a:r>
            <a:r>
              <a:rPr sz="1600" spc="-3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de</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durée</a:t>
            </a:r>
            <a:r>
              <a:rPr sz="1600" spc="-40" dirty="0">
                <a:solidFill>
                  <a:srgbClr val="BE2352"/>
                </a:solidFill>
                <a:latin typeface="Barlow Condensed" panose="00000506000000000000" pitchFamily="2" charset="0"/>
                <a:cs typeface="Arial"/>
              </a:rPr>
              <a:t> </a:t>
            </a:r>
            <a:r>
              <a:rPr sz="1600" spc="-10" dirty="0" err="1">
                <a:solidFill>
                  <a:srgbClr val="BE2352"/>
                </a:solidFill>
                <a:latin typeface="Barlow Condensed" panose="00000506000000000000" pitchFamily="2" charset="0"/>
                <a:cs typeface="Arial"/>
              </a:rPr>
              <a:t>d'assurance</a:t>
            </a:r>
            <a:r>
              <a:rPr sz="1600" spc="-65" dirty="0">
                <a:solidFill>
                  <a:srgbClr val="BE2352"/>
                </a:solidFill>
                <a:latin typeface="Barlow Condensed" panose="00000506000000000000" pitchFamily="2" charset="0"/>
                <a:cs typeface="Arial"/>
              </a:rPr>
              <a:t> </a:t>
            </a:r>
            <a:r>
              <a:rPr sz="1600" dirty="0" err="1" smtClean="0">
                <a:solidFill>
                  <a:srgbClr val="BE2352"/>
                </a:solidFill>
                <a:latin typeface="Barlow Condensed" panose="00000506000000000000" pitchFamily="2" charset="0"/>
                <a:cs typeface="Arial"/>
              </a:rPr>
              <a:t>cotisée</a:t>
            </a:r>
            <a:r>
              <a:rPr lang="fr-FR" sz="1600" dirty="0" smtClean="0">
                <a:solidFill>
                  <a:srgbClr val="BE2352"/>
                </a:solidFill>
                <a:latin typeface="Barlow Condensed" panose="00000506000000000000" pitchFamily="2" charset="0"/>
                <a:cs typeface="Arial"/>
              </a:rPr>
              <a:t> plafonnée</a:t>
            </a:r>
            <a:r>
              <a:rPr sz="1600" spc="-50" dirty="0" smtClean="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(ancienne</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règlementation)</a:t>
            </a:r>
            <a:r>
              <a:rPr sz="1600" spc="-1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avant</a:t>
            </a:r>
            <a:r>
              <a:rPr sz="1600" spc="-3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le</a:t>
            </a:r>
            <a:r>
              <a:rPr sz="1600" spc="-60" dirty="0">
                <a:solidFill>
                  <a:srgbClr val="BE2352"/>
                </a:solidFill>
                <a:latin typeface="Barlow Condensed" panose="00000506000000000000" pitchFamily="2" charset="0"/>
                <a:cs typeface="Arial"/>
              </a:rPr>
              <a:t> </a:t>
            </a:r>
            <a:r>
              <a:rPr sz="1600" spc="-10" dirty="0">
                <a:solidFill>
                  <a:srgbClr val="BE2352"/>
                </a:solidFill>
                <a:latin typeface="Barlow Condensed" panose="00000506000000000000" pitchFamily="2" charset="0"/>
                <a:cs typeface="Arial"/>
              </a:rPr>
              <a:t>01/09/2023</a:t>
            </a:r>
            <a:endParaRPr sz="1600" dirty="0">
              <a:solidFill>
                <a:srgbClr val="BE2352"/>
              </a:solidFill>
              <a:latin typeface="Barlow Condensed" panose="00000506000000000000" pitchFamily="2" charset="0"/>
              <a:cs typeface="Arial"/>
            </a:endParaRPr>
          </a:p>
          <a:p>
            <a:pPr marL="298450" lvl="1" indent="-285750">
              <a:spcBef>
                <a:spcPts val="385"/>
              </a:spcBef>
              <a:buFont typeface="Arial" panose="020B0604020202020204" pitchFamily="34" charset="0"/>
              <a:buChar char="•"/>
              <a:tabLst>
                <a:tab pos="299085" algn="l"/>
              </a:tabLst>
            </a:pPr>
            <a:r>
              <a:rPr sz="1600" dirty="0">
                <a:solidFill>
                  <a:srgbClr val="BE2352"/>
                </a:solidFill>
                <a:latin typeface="Barlow Condensed" panose="00000506000000000000" pitchFamily="2" charset="0"/>
                <a:cs typeface="Arial"/>
              </a:rPr>
              <a:t>et</a:t>
            </a:r>
            <a:r>
              <a:rPr sz="1600" spc="-4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partant</a:t>
            </a:r>
            <a:r>
              <a:rPr sz="1600" spc="-1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à</a:t>
            </a:r>
            <a:r>
              <a:rPr sz="1600" spc="-4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la</a:t>
            </a:r>
            <a:r>
              <a:rPr sz="1600" spc="-3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retraite</a:t>
            </a:r>
            <a:r>
              <a:rPr sz="1600" spc="-1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à</a:t>
            </a:r>
            <a:r>
              <a:rPr sz="1600" spc="-4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compter du</a:t>
            </a:r>
            <a:r>
              <a:rPr sz="1600" spc="-40" dirty="0">
                <a:solidFill>
                  <a:srgbClr val="BE2352"/>
                </a:solidFill>
                <a:latin typeface="Barlow Condensed" panose="00000506000000000000" pitchFamily="2" charset="0"/>
                <a:cs typeface="Arial"/>
              </a:rPr>
              <a:t> </a:t>
            </a:r>
            <a:r>
              <a:rPr sz="1600" spc="-10" dirty="0">
                <a:solidFill>
                  <a:srgbClr val="BE2352"/>
                </a:solidFill>
                <a:latin typeface="Barlow Condensed" panose="00000506000000000000" pitchFamily="2" charset="0"/>
                <a:cs typeface="Arial"/>
              </a:rPr>
              <a:t>01/09/2023</a:t>
            </a:r>
            <a:endParaRPr sz="1600" dirty="0">
              <a:solidFill>
                <a:srgbClr val="BE2352"/>
              </a:solidFill>
              <a:latin typeface="Barlow Condensed" panose="00000506000000000000" pitchFamily="2" charset="0"/>
              <a:cs typeface="Arial"/>
            </a:endParaRPr>
          </a:p>
        </p:txBody>
      </p:sp>
      <p:grpSp>
        <p:nvGrpSpPr>
          <p:cNvPr id="8" name="object 8"/>
          <p:cNvGrpSpPr/>
          <p:nvPr/>
        </p:nvGrpSpPr>
        <p:grpSpPr>
          <a:xfrm>
            <a:off x="505960" y="3325144"/>
            <a:ext cx="10974705" cy="992315"/>
            <a:chOff x="543877" y="3427285"/>
            <a:chExt cx="10974705" cy="1139190"/>
          </a:xfrm>
          <a:noFill/>
        </p:grpSpPr>
        <p:sp>
          <p:nvSpPr>
            <p:cNvPr id="9" name="object 9"/>
            <p:cNvSpPr/>
            <p:nvPr/>
          </p:nvSpPr>
          <p:spPr>
            <a:xfrm>
              <a:off x="548640" y="3432047"/>
              <a:ext cx="10965180" cy="1129665"/>
            </a:xfrm>
            <a:custGeom>
              <a:avLst/>
              <a:gdLst/>
              <a:ahLst/>
              <a:cxnLst/>
              <a:rect l="l" t="t" r="r" b="b"/>
              <a:pathLst>
                <a:path w="10965180" h="1129664">
                  <a:moveTo>
                    <a:pt x="10776966" y="0"/>
                  </a:moveTo>
                  <a:lnTo>
                    <a:pt x="188226" y="0"/>
                  </a:lnTo>
                  <a:lnTo>
                    <a:pt x="138185" y="6727"/>
                  </a:lnTo>
                  <a:lnTo>
                    <a:pt x="93221" y="25710"/>
                  </a:lnTo>
                  <a:lnTo>
                    <a:pt x="55127" y="55149"/>
                  </a:lnTo>
                  <a:lnTo>
                    <a:pt x="25696" y="93246"/>
                  </a:lnTo>
                  <a:lnTo>
                    <a:pt x="6723" y="138200"/>
                  </a:lnTo>
                  <a:lnTo>
                    <a:pt x="0" y="188213"/>
                  </a:lnTo>
                  <a:lnTo>
                    <a:pt x="0" y="941069"/>
                  </a:lnTo>
                  <a:lnTo>
                    <a:pt x="6723" y="991083"/>
                  </a:lnTo>
                  <a:lnTo>
                    <a:pt x="25696" y="1036037"/>
                  </a:lnTo>
                  <a:lnTo>
                    <a:pt x="55127" y="1074134"/>
                  </a:lnTo>
                  <a:lnTo>
                    <a:pt x="93221" y="1103573"/>
                  </a:lnTo>
                  <a:lnTo>
                    <a:pt x="138185" y="1122556"/>
                  </a:lnTo>
                  <a:lnTo>
                    <a:pt x="188226" y="1129283"/>
                  </a:lnTo>
                  <a:lnTo>
                    <a:pt x="10776966" y="1129283"/>
                  </a:lnTo>
                  <a:lnTo>
                    <a:pt x="10826979" y="1122556"/>
                  </a:lnTo>
                  <a:lnTo>
                    <a:pt x="10871933" y="1103573"/>
                  </a:lnTo>
                  <a:lnTo>
                    <a:pt x="10910030" y="1074134"/>
                  </a:lnTo>
                  <a:lnTo>
                    <a:pt x="10939469" y="1036037"/>
                  </a:lnTo>
                  <a:lnTo>
                    <a:pt x="10958452" y="991083"/>
                  </a:lnTo>
                  <a:lnTo>
                    <a:pt x="10965180" y="941069"/>
                  </a:lnTo>
                  <a:lnTo>
                    <a:pt x="10965180" y="188213"/>
                  </a:lnTo>
                  <a:lnTo>
                    <a:pt x="10958452" y="138200"/>
                  </a:lnTo>
                  <a:lnTo>
                    <a:pt x="10939469" y="93246"/>
                  </a:lnTo>
                  <a:lnTo>
                    <a:pt x="10910030" y="55149"/>
                  </a:lnTo>
                  <a:lnTo>
                    <a:pt x="10871933" y="25710"/>
                  </a:lnTo>
                  <a:lnTo>
                    <a:pt x="10826979" y="6727"/>
                  </a:lnTo>
                  <a:lnTo>
                    <a:pt x="10776966" y="0"/>
                  </a:lnTo>
                  <a:close/>
                </a:path>
              </a:pathLst>
            </a:custGeom>
            <a:grpFill/>
            <a:ln w="38100">
              <a:solidFill>
                <a:srgbClr val="EF9121"/>
              </a:solidFill>
            </a:ln>
          </p:spPr>
          <p:txBody>
            <a:bodyPr wrap="square" lIns="0" tIns="0" rIns="0" bIns="0" rtlCol="0"/>
            <a:lstStyle/>
            <a:p>
              <a:endParaRPr/>
            </a:p>
          </p:txBody>
        </p:sp>
        <p:sp>
          <p:nvSpPr>
            <p:cNvPr id="10" name="object 10"/>
            <p:cNvSpPr/>
            <p:nvPr/>
          </p:nvSpPr>
          <p:spPr>
            <a:xfrm>
              <a:off x="548640" y="3432047"/>
              <a:ext cx="10965180" cy="1129665"/>
            </a:xfrm>
            <a:custGeom>
              <a:avLst/>
              <a:gdLst/>
              <a:ahLst/>
              <a:cxnLst/>
              <a:rect l="l" t="t" r="r" b="b"/>
              <a:pathLst>
                <a:path w="10965180" h="1129664">
                  <a:moveTo>
                    <a:pt x="0" y="188213"/>
                  </a:moveTo>
                  <a:lnTo>
                    <a:pt x="6723" y="138200"/>
                  </a:lnTo>
                  <a:lnTo>
                    <a:pt x="25696" y="93246"/>
                  </a:lnTo>
                  <a:lnTo>
                    <a:pt x="55127" y="55149"/>
                  </a:lnTo>
                  <a:lnTo>
                    <a:pt x="93221" y="25710"/>
                  </a:lnTo>
                  <a:lnTo>
                    <a:pt x="138185" y="6727"/>
                  </a:lnTo>
                  <a:lnTo>
                    <a:pt x="188226" y="0"/>
                  </a:lnTo>
                  <a:lnTo>
                    <a:pt x="10776966" y="0"/>
                  </a:lnTo>
                  <a:lnTo>
                    <a:pt x="10826979" y="6727"/>
                  </a:lnTo>
                  <a:lnTo>
                    <a:pt x="10871933" y="25710"/>
                  </a:lnTo>
                  <a:lnTo>
                    <a:pt x="10910030" y="55149"/>
                  </a:lnTo>
                  <a:lnTo>
                    <a:pt x="10939469" y="93246"/>
                  </a:lnTo>
                  <a:lnTo>
                    <a:pt x="10958452" y="138200"/>
                  </a:lnTo>
                  <a:lnTo>
                    <a:pt x="10965180" y="188213"/>
                  </a:lnTo>
                  <a:lnTo>
                    <a:pt x="10965180" y="941069"/>
                  </a:lnTo>
                  <a:lnTo>
                    <a:pt x="10958452" y="991083"/>
                  </a:lnTo>
                  <a:lnTo>
                    <a:pt x="10939469" y="1036037"/>
                  </a:lnTo>
                  <a:lnTo>
                    <a:pt x="10910030" y="1074134"/>
                  </a:lnTo>
                  <a:lnTo>
                    <a:pt x="10871933" y="1103573"/>
                  </a:lnTo>
                  <a:lnTo>
                    <a:pt x="10826979" y="1122556"/>
                  </a:lnTo>
                  <a:lnTo>
                    <a:pt x="10776966" y="1129283"/>
                  </a:lnTo>
                  <a:lnTo>
                    <a:pt x="188226" y="1129283"/>
                  </a:lnTo>
                  <a:lnTo>
                    <a:pt x="138185" y="1122556"/>
                  </a:lnTo>
                  <a:lnTo>
                    <a:pt x="93221" y="1103573"/>
                  </a:lnTo>
                  <a:lnTo>
                    <a:pt x="55127" y="1074134"/>
                  </a:lnTo>
                  <a:lnTo>
                    <a:pt x="25696" y="1036037"/>
                  </a:lnTo>
                  <a:lnTo>
                    <a:pt x="6723" y="991083"/>
                  </a:lnTo>
                  <a:lnTo>
                    <a:pt x="0" y="941069"/>
                  </a:lnTo>
                  <a:lnTo>
                    <a:pt x="0" y="188213"/>
                  </a:lnTo>
                  <a:close/>
                </a:path>
              </a:pathLst>
            </a:custGeom>
            <a:grpFill/>
            <a:ln w="38100">
              <a:solidFill>
                <a:srgbClr val="EF9121"/>
              </a:solidFill>
            </a:ln>
          </p:spPr>
          <p:txBody>
            <a:bodyPr wrap="square" lIns="0" tIns="0" rIns="0" bIns="0" rtlCol="0"/>
            <a:lstStyle/>
            <a:p>
              <a:endParaRPr/>
            </a:p>
          </p:txBody>
        </p:sp>
      </p:grpSp>
      <p:sp>
        <p:nvSpPr>
          <p:cNvPr id="11" name="object 11"/>
          <p:cNvSpPr txBox="1"/>
          <p:nvPr/>
        </p:nvSpPr>
        <p:spPr>
          <a:xfrm>
            <a:off x="701446" y="3608360"/>
            <a:ext cx="10408285" cy="571567"/>
          </a:xfrm>
          <a:prstGeom prst="rect">
            <a:avLst/>
          </a:prstGeom>
        </p:spPr>
        <p:txBody>
          <a:bodyPr vert="horz" wrap="square" lIns="0" tIns="13335" rIns="0" bIns="0" rtlCol="0">
            <a:spAutoFit/>
          </a:bodyPr>
          <a:lstStyle/>
          <a:p>
            <a:pPr marL="12700" marR="5080" algn="just">
              <a:lnSpc>
                <a:spcPct val="120100"/>
              </a:lnSpc>
              <a:spcBef>
                <a:spcPts val="105"/>
              </a:spcBef>
            </a:pPr>
            <a:r>
              <a:rPr sz="1600" dirty="0">
                <a:solidFill>
                  <a:srgbClr val="EF9121"/>
                </a:solidFill>
                <a:latin typeface="Barlow Condensed" panose="00000506000000000000" pitchFamily="2" charset="0"/>
                <a:cs typeface="Arial"/>
              </a:rPr>
              <a:t>Possibilité</a:t>
            </a:r>
            <a:r>
              <a:rPr sz="1600" spc="-5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de</a:t>
            </a:r>
            <a:r>
              <a:rPr sz="1600" spc="-7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conserver</a:t>
            </a:r>
            <a:r>
              <a:rPr sz="1600" spc="-30" dirty="0">
                <a:solidFill>
                  <a:srgbClr val="EF9121"/>
                </a:solidFill>
                <a:latin typeface="Barlow Condensed" panose="00000506000000000000" pitchFamily="2" charset="0"/>
                <a:cs typeface="Arial"/>
              </a:rPr>
              <a:t> </a:t>
            </a:r>
            <a:r>
              <a:rPr sz="1600" b="1" dirty="0">
                <a:solidFill>
                  <a:srgbClr val="EF9121"/>
                </a:solidFill>
                <a:uFill>
                  <a:solidFill>
                    <a:srgbClr val="000000"/>
                  </a:solidFill>
                </a:uFill>
                <a:latin typeface="Barlow Condensed" panose="00000506000000000000" pitchFamily="2" charset="0"/>
                <a:cs typeface="Arial"/>
              </a:rPr>
              <a:t>sur</a:t>
            </a:r>
            <a:r>
              <a:rPr sz="1600" b="1" spc="-60" dirty="0">
                <a:solidFill>
                  <a:srgbClr val="EF9121"/>
                </a:solidFill>
                <a:uFill>
                  <a:solidFill>
                    <a:srgbClr val="000000"/>
                  </a:solidFill>
                </a:uFill>
                <a:latin typeface="Barlow Condensed" panose="00000506000000000000" pitchFamily="2" charset="0"/>
                <a:cs typeface="Arial"/>
              </a:rPr>
              <a:t> </a:t>
            </a:r>
            <a:r>
              <a:rPr sz="1600" b="1" dirty="0">
                <a:solidFill>
                  <a:srgbClr val="EF9121"/>
                </a:solidFill>
                <a:uFill>
                  <a:solidFill>
                    <a:srgbClr val="000000"/>
                  </a:solidFill>
                </a:uFill>
                <a:latin typeface="Barlow Condensed" panose="00000506000000000000" pitchFamily="2" charset="0"/>
                <a:cs typeface="Arial"/>
              </a:rPr>
              <a:t>demande</a:t>
            </a:r>
            <a:r>
              <a:rPr sz="1600" b="1" spc="-6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les</a:t>
            </a:r>
            <a:r>
              <a:rPr sz="1600" spc="-7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conditions</a:t>
            </a:r>
            <a:r>
              <a:rPr sz="1600" spc="-4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d'ouverture</a:t>
            </a:r>
            <a:r>
              <a:rPr sz="1600" spc="-2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du</a:t>
            </a:r>
            <a:r>
              <a:rPr sz="1600" spc="-7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droit</a:t>
            </a:r>
            <a:r>
              <a:rPr sz="1600" spc="-6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au</a:t>
            </a:r>
            <a:r>
              <a:rPr sz="1600" spc="-7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départ</a:t>
            </a:r>
            <a:r>
              <a:rPr sz="1600" spc="-6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anticipé</a:t>
            </a:r>
            <a:r>
              <a:rPr sz="1600" spc="-4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carrière</a:t>
            </a:r>
            <a:r>
              <a:rPr sz="1600" spc="-65" dirty="0">
                <a:solidFill>
                  <a:srgbClr val="EF9121"/>
                </a:solidFill>
                <a:latin typeface="Barlow Condensed" panose="00000506000000000000" pitchFamily="2" charset="0"/>
                <a:cs typeface="Arial"/>
              </a:rPr>
              <a:t> </a:t>
            </a:r>
            <a:r>
              <a:rPr sz="1600" spc="-10" dirty="0">
                <a:solidFill>
                  <a:srgbClr val="EF9121"/>
                </a:solidFill>
                <a:latin typeface="Barlow Condensed" panose="00000506000000000000" pitchFamily="2" charset="0"/>
                <a:cs typeface="Arial"/>
              </a:rPr>
              <a:t>longue </a:t>
            </a:r>
            <a:r>
              <a:rPr sz="1600" dirty="0">
                <a:solidFill>
                  <a:srgbClr val="EF9121"/>
                </a:solidFill>
                <a:latin typeface="Barlow Condensed" panose="00000506000000000000" pitchFamily="2" charset="0"/>
                <a:cs typeface="Arial"/>
              </a:rPr>
              <a:t>applicable</a:t>
            </a:r>
            <a:r>
              <a:rPr sz="1600" spc="-5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avant</a:t>
            </a:r>
            <a:r>
              <a:rPr sz="1600" spc="-3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le</a:t>
            </a:r>
            <a:r>
              <a:rPr sz="1600" spc="-5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01/09/2023</a:t>
            </a:r>
            <a:r>
              <a:rPr sz="1600" spc="-5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(ancienne</a:t>
            </a:r>
            <a:r>
              <a:rPr sz="1600" spc="-4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règlementation)</a:t>
            </a:r>
            <a:r>
              <a:rPr sz="1600" spc="-20" dirty="0">
                <a:solidFill>
                  <a:srgbClr val="EF9121"/>
                </a:solidFill>
                <a:latin typeface="Barlow Condensed" panose="00000506000000000000" pitchFamily="2" charset="0"/>
                <a:cs typeface="Arial"/>
              </a:rPr>
              <a:t> </a:t>
            </a:r>
            <a:r>
              <a:rPr sz="1600" spc="-10" dirty="0">
                <a:solidFill>
                  <a:srgbClr val="EF9121"/>
                </a:solidFill>
                <a:latin typeface="Barlow Condensed" panose="00000506000000000000" pitchFamily="2" charset="0"/>
                <a:cs typeface="Arial"/>
              </a:rPr>
              <a:t>c’est-à-</a:t>
            </a:r>
            <a:r>
              <a:rPr sz="1600" dirty="0">
                <a:solidFill>
                  <a:srgbClr val="EF9121"/>
                </a:solidFill>
                <a:latin typeface="Barlow Condensed" panose="00000506000000000000" pitchFamily="2" charset="0"/>
                <a:cs typeface="Arial"/>
              </a:rPr>
              <a:t>dire</a:t>
            </a:r>
            <a:r>
              <a:rPr sz="1600" spc="-2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le</a:t>
            </a:r>
            <a:r>
              <a:rPr sz="1600" spc="-5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nombre</a:t>
            </a:r>
            <a:r>
              <a:rPr sz="1600" spc="-4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de</a:t>
            </a:r>
            <a:r>
              <a:rPr sz="1600" spc="-6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trimestres</a:t>
            </a:r>
            <a:r>
              <a:rPr sz="1600" spc="-3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de</a:t>
            </a:r>
            <a:r>
              <a:rPr sz="1600" spc="-6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DA</a:t>
            </a:r>
            <a:r>
              <a:rPr sz="1600" spc="-110" dirty="0">
                <a:solidFill>
                  <a:srgbClr val="EF9121"/>
                </a:solidFill>
                <a:latin typeface="Barlow Condensed" panose="00000506000000000000" pitchFamily="2" charset="0"/>
                <a:cs typeface="Arial"/>
              </a:rPr>
              <a:t> </a:t>
            </a:r>
            <a:r>
              <a:rPr sz="1600" spc="-10" dirty="0">
                <a:solidFill>
                  <a:srgbClr val="EF9121"/>
                </a:solidFill>
                <a:latin typeface="Barlow Condensed" panose="00000506000000000000" pitchFamily="2" charset="0"/>
                <a:cs typeface="Arial"/>
              </a:rPr>
              <a:t>cotisée </a:t>
            </a:r>
            <a:r>
              <a:rPr sz="1600" dirty="0">
                <a:solidFill>
                  <a:srgbClr val="EF9121"/>
                </a:solidFill>
                <a:latin typeface="Barlow Condensed" panose="00000506000000000000" pitchFamily="2" charset="0"/>
                <a:cs typeface="Arial"/>
              </a:rPr>
              <a:t>exigé</a:t>
            </a:r>
            <a:r>
              <a:rPr sz="1600" spc="-3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pour</a:t>
            </a:r>
            <a:r>
              <a:rPr sz="1600" spc="-30" dirty="0">
                <a:solidFill>
                  <a:srgbClr val="EF9121"/>
                </a:solidFill>
                <a:latin typeface="Barlow Condensed" panose="00000506000000000000" pitchFamily="2" charset="0"/>
                <a:cs typeface="Arial"/>
              </a:rPr>
              <a:t> </a:t>
            </a:r>
            <a:r>
              <a:rPr sz="1600" spc="-10" dirty="0">
                <a:solidFill>
                  <a:srgbClr val="EF9121"/>
                </a:solidFill>
                <a:latin typeface="Barlow Condensed" panose="00000506000000000000" pitchFamily="2" charset="0"/>
                <a:cs typeface="Arial"/>
              </a:rPr>
              <a:t>l'ouverture</a:t>
            </a:r>
            <a:r>
              <a:rPr sz="1600" spc="1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du</a:t>
            </a:r>
            <a:r>
              <a:rPr sz="1600" spc="-4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droit</a:t>
            </a:r>
            <a:r>
              <a:rPr sz="1600" spc="-1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et</a:t>
            </a:r>
            <a:r>
              <a:rPr sz="1600" spc="-3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le</a:t>
            </a:r>
            <a:r>
              <a:rPr sz="1600" spc="-2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cas</a:t>
            </a:r>
            <a:r>
              <a:rPr sz="1600" spc="-4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échéant</a:t>
            </a:r>
            <a:r>
              <a:rPr sz="1600" spc="-25"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l'âge</a:t>
            </a:r>
            <a:r>
              <a:rPr sz="1600" spc="-40" dirty="0">
                <a:solidFill>
                  <a:srgbClr val="EF9121"/>
                </a:solidFill>
                <a:latin typeface="Barlow Condensed" panose="00000506000000000000" pitchFamily="2" charset="0"/>
                <a:cs typeface="Arial"/>
              </a:rPr>
              <a:t> </a:t>
            </a:r>
            <a:r>
              <a:rPr sz="1600" dirty="0">
                <a:solidFill>
                  <a:srgbClr val="EF9121"/>
                </a:solidFill>
                <a:latin typeface="Barlow Condensed" panose="00000506000000000000" pitchFamily="2" charset="0"/>
                <a:cs typeface="Arial"/>
              </a:rPr>
              <a:t>de</a:t>
            </a:r>
            <a:r>
              <a:rPr sz="1600" spc="-30" dirty="0">
                <a:solidFill>
                  <a:srgbClr val="EF9121"/>
                </a:solidFill>
                <a:latin typeface="Barlow Condensed" panose="00000506000000000000" pitchFamily="2" charset="0"/>
                <a:cs typeface="Arial"/>
              </a:rPr>
              <a:t> </a:t>
            </a:r>
            <a:r>
              <a:rPr sz="1600" spc="-10" dirty="0">
                <a:solidFill>
                  <a:srgbClr val="EF9121"/>
                </a:solidFill>
                <a:latin typeface="Barlow Condensed" panose="00000506000000000000" pitchFamily="2" charset="0"/>
                <a:cs typeface="Arial"/>
              </a:rPr>
              <a:t>départ</a:t>
            </a:r>
            <a:r>
              <a:rPr sz="1600" b="1" spc="-10" dirty="0">
                <a:solidFill>
                  <a:srgbClr val="EF9121"/>
                </a:solidFill>
                <a:latin typeface="Barlow Condensed" panose="00000506000000000000" pitchFamily="2" charset="0"/>
                <a:cs typeface="Arial"/>
              </a:rPr>
              <a:t>.</a:t>
            </a:r>
            <a:endParaRPr sz="1600" dirty="0">
              <a:solidFill>
                <a:srgbClr val="EF9121"/>
              </a:solidFill>
              <a:latin typeface="Barlow Condensed" panose="00000506000000000000" pitchFamily="2" charset="0"/>
              <a:cs typeface="Arial"/>
            </a:endParaRPr>
          </a:p>
        </p:txBody>
      </p:sp>
      <p:sp>
        <p:nvSpPr>
          <p:cNvPr id="12" name="object 12"/>
          <p:cNvSpPr txBox="1"/>
          <p:nvPr/>
        </p:nvSpPr>
        <p:spPr>
          <a:xfrm>
            <a:off x="701445" y="4743348"/>
            <a:ext cx="10774457" cy="1149673"/>
          </a:xfrm>
          <a:prstGeom prst="rect">
            <a:avLst/>
          </a:prstGeom>
        </p:spPr>
        <p:txBody>
          <a:bodyPr vert="horz" wrap="square" lIns="0" tIns="61594" rIns="0" bIns="0" rtlCol="0">
            <a:spAutoFit/>
          </a:bodyPr>
          <a:lstStyle/>
          <a:p>
            <a:pPr marL="12700">
              <a:lnSpc>
                <a:spcPct val="100000"/>
              </a:lnSpc>
              <a:spcBef>
                <a:spcPts val="484"/>
              </a:spcBef>
            </a:pPr>
            <a:r>
              <a:rPr sz="1600" b="1" spc="-20" dirty="0">
                <a:solidFill>
                  <a:srgbClr val="BE2352"/>
                </a:solidFill>
                <a:latin typeface="Barlow Condensed" panose="00000506000000000000" pitchFamily="2" charset="0"/>
                <a:cs typeface="Arial"/>
              </a:rPr>
              <a:t>ATTENTION</a:t>
            </a:r>
            <a:r>
              <a:rPr sz="1600" b="1" spc="-40" dirty="0">
                <a:solidFill>
                  <a:srgbClr val="BE2352"/>
                </a:solidFill>
                <a:latin typeface="Barlow Condensed" panose="00000506000000000000" pitchFamily="2" charset="0"/>
                <a:cs typeface="Arial"/>
              </a:rPr>
              <a:t> </a:t>
            </a:r>
            <a:r>
              <a:rPr sz="1600" b="1" spc="-50" dirty="0">
                <a:solidFill>
                  <a:srgbClr val="BE2352"/>
                </a:solidFill>
                <a:latin typeface="Barlow Condensed" panose="00000506000000000000" pitchFamily="2" charset="0"/>
                <a:cs typeface="Arial"/>
              </a:rPr>
              <a:t>:</a:t>
            </a:r>
            <a:endParaRPr sz="1600" dirty="0">
              <a:solidFill>
                <a:srgbClr val="BE2352"/>
              </a:solidFill>
              <a:latin typeface="Barlow Condensed" panose="00000506000000000000" pitchFamily="2" charset="0"/>
              <a:cs typeface="Arial"/>
            </a:endParaRPr>
          </a:p>
          <a:p>
            <a:pPr marL="12700">
              <a:lnSpc>
                <a:spcPct val="100000"/>
              </a:lnSpc>
              <a:spcBef>
                <a:spcPts val="380"/>
              </a:spcBef>
            </a:pPr>
            <a:r>
              <a:rPr sz="1600" dirty="0">
                <a:solidFill>
                  <a:srgbClr val="BE2352"/>
                </a:solidFill>
                <a:latin typeface="Barlow Condensed" panose="00000506000000000000" pitchFamily="2" charset="0"/>
                <a:cs typeface="Arial"/>
              </a:rPr>
              <a:t>La</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clause</a:t>
            </a:r>
            <a:r>
              <a:rPr sz="1600" spc="-4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de</a:t>
            </a:r>
            <a:r>
              <a:rPr sz="1600" spc="-50" dirty="0">
                <a:solidFill>
                  <a:srgbClr val="BE2352"/>
                </a:solidFill>
                <a:latin typeface="Barlow Condensed" panose="00000506000000000000" pitchFamily="2" charset="0"/>
                <a:cs typeface="Arial"/>
              </a:rPr>
              <a:t> </a:t>
            </a:r>
            <a:r>
              <a:rPr sz="1600" spc="-10" dirty="0">
                <a:solidFill>
                  <a:srgbClr val="BE2352"/>
                </a:solidFill>
                <a:latin typeface="Barlow Condensed" panose="00000506000000000000" pitchFamily="2" charset="0"/>
                <a:cs typeface="Arial"/>
              </a:rPr>
              <a:t>sauvegarde</a:t>
            </a:r>
            <a:r>
              <a:rPr sz="1600" spc="-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ne</a:t>
            </a:r>
            <a:r>
              <a:rPr sz="1600" spc="-5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concerne</a:t>
            </a:r>
            <a:r>
              <a:rPr sz="1600" spc="-25" dirty="0">
                <a:solidFill>
                  <a:srgbClr val="BE2352"/>
                </a:solidFill>
                <a:latin typeface="Barlow Condensed" panose="00000506000000000000" pitchFamily="2" charset="0"/>
                <a:cs typeface="Arial"/>
              </a:rPr>
              <a:t> </a:t>
            </a:r>
            <a:r>
              <a:rPr sz="1600" u="sng" dirty="0">
                <a:solidFill>
                  <a:srgbClr val="BE2352"/>
                </a:solidFill>
                <a:uFill>
                  <a:solidFill>
                    <a:srgbClr val="FFFFFF"/>
                  </a:solidFill>
                </a:uFill>
                <a:latin typeface="Barlow Condensed" panose="00000506000000000000" pitchFamily="2" charset="0"/>
                <a:cs typeface="Arial"/>
              </a:rPr>
              <a:t>que</a:t>
            </a:r>
            <a:r>
              <a:rPr sz="1600" u="sng" spc="-40" dirty="0">
                <a:solidFill>
                  <a:srgbClr val="BE2352"/>
                </a:solidFill>
                <a:uFill>
                  <a:solidFill>
                    <a:srgbClr val="FFFFFF"/>
                  </a:solidFill>
                </a:uFill>
                <a:latin typeface="Barlow Condensed" panose="00000506000000000000" pitchFamily="2" charset="0"/>
                <a:cs typeface="Arial"/>
              </a:rPr>
              <a:t> </a:t>
            </a:r>
            <a:r>
              <a:rPr sz="1600" u="sng" dirty="0">
                <a:solidFill>
                  <a:srgbClr val="BE2352"/>
                </a:solidFill>
                <a:uFill>
                  <a:solidFill>
                    <a:srgbClr val="FFFFFF"/>
                  </a:solidFill>
                </a:uFill>
                <a:latin typeface="Barlow Condensed" panose="00000506000000000000" pitchFamily="2" charset="0"/>
                <a:cs typeface="Arial"/>
              </a:rPr>
              <a:t>les</a:t>
            </a:r>
            <a:r>
              <a:rPr sz="1600" u="sng" spc="-40" dirty="0">
                <a:solidFill>
                  <a:srgbClr val="BE2352"/>
                </a:solidFill>
                <a:uFill>
                  <a:solidFill>
                    <a:srgbClr val="FFFFFF"/>
                  </a:solidFill>
                </a:uFill>
                <a:latin typeface="Barlow Condensed" panose="00000506000000000000" pitchFamily="2" charset="0"/>
                <a:cs typeface="Arial"/>
              </a:rPr>
              <a:t> </a:t>
            </a:r>
            <a:r>
              <a:rPr sz="1600" u="sng" dirty="0">
                <a:solidFill>
                  <a:srgbClr val="BE2352"/>
                </a:solidFill>
                <a:uFill>
                  <a:solidFill>
                    <a:srgbClr val="FFFFFF"/>
                  </a:solidFill>
                </a:uFill>
                <a:latin typeface="Barlow Condensed" panose="00000506000000000000" pitchFamily="2" charset="0"/>
                <a:cs typeface="Arial"/>
              </a:rPr>
              <a:t>conditions</a:t>
            </a:r>
            <a:r>
              <a:rPr sz="1600" u="sng" spc="-10" dirty="0">
                <a:solidFill>
                  <a:srgbClr val="BE2352"/>
                </a:solidFill>
                <a:uFill>
                  <a:solidFill>
                    <a:srgbClr val="FFFFFF"/>
                  </a:solidFill>
                </a:uFill>
                <a:latin typeface="Barlow Condensed" panose="00000506000000000000" pitchFamily="2" charset="0"/>
                <a:cs typeface="Arial"/>
              </a:rPr>
              <a:t> d'ouverture </a:t>
            </a:r>
            <a:r>
              <a:rPr sz="1600" u="sng" dirty="0">
                <a:solidFill>
                  <a:srgbClr val="BE2352"/>
                </a:solidFill>
                <a:uFill>
                  <a:solidFill>
                    <a:srgbClr val="FFFFFF"/>
                  </a:solidFill>
                </a:uFill>
                <a:latin typeface="Barlow Condensed" panose="00000506000000000000" pitchFamily="2" charset="0"/>
                <a:cs typeface="Arial"/>
              </a:rPr>
              <a:t>du</a:t>
            </a:r>
            <a:r>
              <a:rPr sz="1600" u="sng" spc="-50" dirty="0">
                <a:solidFill>
                  <a:srgbClr val="BE2352"/>
                </a:solidFill>
                <a:uFill>
                  <a:solidFill>
                    <a:srgbClr val="FFFFFF"/>
                  </a:solidFill>
                </a:uFill>
                <a:latin typeface="Barlow Condensed" panose="00000506000000000000" pitchFamily="2" charset="0"/>
                <a:cs typeface="Arial"/>
              </a:rPr>
              <a:t> </a:t>
            </a:r>
            <a:r>
              <a:rPr sz="1600" u="sng" spc="-10" dirty="0">
                <a:solidFill>
                  <a:srgbClr val="BE2352"/>
                </a:solidFill>
                <a:uFill>
                  <a:solidFill>
                    <a:srgbClr val="FFFFFF"/>
                  </a:solidFill>
                </a:uFill>
                <a:latin typeface="Barlow Condensed" panose="00000506000000000000" pitchFamily="2" charset="0"/>
                <a:cs typeface="Arial"/>
              </a:rPr>
              <a:t>droit</a:t>
            </a:r>
            <a:r>
              <a:rPr sz="1600" spc="-10" dirty="0">
                <a:solidFill>
                  <a:srgbClr val="BE2352"/>
                </a:solidFill>
                <a:latin typeface="Barlow Condensed" panose="00000506000000000000" pitchFamily="2" charset="0"/>
                <a:cs typeface="Arial"/>
              </a:rPr>
              <a:t>.</a:t>
            </a:r>
            <a:endParaRPr sz="1600" dirty="0">
              <a:solidFill>
                <a:srgbClr val="BE2352"/>
              </a:solidFill>
              <a:latin typeface="Barlow Condensed" panose="00000506000000000000" pitchFamily="2" charset="0"/>
              <a:cs typeface="Arial"/>
            </a:endParaRPr>
          </a:p>
          <a:p>
            <a:pPr marL="12700">
              <a:lnSpc>
                <a:spcPct val="100000"/>
              </a:lnSpc>
              <a:spcBef>
                <a:spcPts val="385"/>
              </a:spcBef>
            </a:pPr>
            <a:r>
              <a:rPr sz="1600" dirty="0">
                <a:solidFill>
                  <a:srgbClr val="BE2352"/>
                </a:solidFill>
                <a:latin typeface="Barlow Condensed" panose="00000506000000000000" pitchFamily="2" charset="0"/>
                <a:cs typeface="Arial"/>
              </a:rPr>
              <a:t>La</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pension</a:t>
            </a:r>
            <a:r>
              <a:rPr sz="1600" spc="-4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sera</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calculée</a:t>
            </a:r>
            <a:r>
              <a:rPr sz="1600" spc="-4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au</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regard</a:t>
            </a:r>
            <a:r>
              <a:rPr sz="1600" spc="-5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du</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nombre</a:t>
            </a:r>
            <a:r>
              <a:rPr sz="1600" spc="-4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de</a:t>
            </a:r>
            <a:r>
              <a:rPr sz="1600" spc="-6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trimestres</a:t>
            </a:r>
            <a:r>
              <a:rPr sz="1600" spc="-1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pour</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avoir</a:t>
            </a:r>
            <a:r>
              <a:rPr sz="1600" spc="-2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le</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taux</a:t>
            </a:r>
            <a:r>
              <a:rPr sz="1600" spc="-4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maximal</a:t>
            </a:r>
            <a:r>
              <a:rPr sz="1600" spc="-3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de</a:t>
            </a:r>
            <a:r>
              <a:rPr sz="1600" spc="-5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pension</a:t>
            </a:r>
            <a:r>
              <a:rPr sz="1600" spc="-45" dirty="0">
                <a:solidFill>
                  <a:srgbClr val="BE2352"/>
                </a:solidFill>
                <a:latin typeface="Barlow Condensed" panose="00000506000000000000" pitchFamily="2" charset="0"/>
                <a:cs typeface="Arial"/>
              </a:rPr>
              <a:t> </a:t>
            </a:r>
            <a:r>
              <a:rPr sz="1600" spc="-10" dirty="0" smtClean="0">
                <a:solidFill>
                  <a:srgbClr val="BE2352"/>
                </a:solidFill>
                <a:latin typeface="Barlow Condensed" panose="00000506000000000000" pitchFamily="2" charset="0"/>
                <a:cs typeface="Arial"/>
              </a:rPr>
              <a:t>applicable</a:t>
            </a:r>
            <a:r>
              <a:rPr lang="fr-FR" sz="1600" dirty="0">
                <a:solidFill>
                  <a:srgbClr val="BE2352"/>
                </a:solidFill>
                <a:latin typeface="Barlow Condensed" panose="00000506000000000000" pitchFamily="2" charset="0"/>
                <a:cs typeface="Arial"/>
              </a:rPr>
              <a:t> </a:t>
            </a:r>
            <a:r>
              <a:rPr sz="1600" dirty="0" err="1" smtClean="0">
                <a:solidFill>
                  <a:srgbClr val="BE2352"/>
                </a:solidFill>
                <a:latin typeface="Barlow Condensed" panose="00000506000000000000" pitchFamily="2" charset="0"/>
                <a:cs typeface="Arial"/>
              </a:rPr>
              <a:t>conformément</a:t>
            </a:r>
            <a:r>
              <a:rPr sz="1600" spc="-20" dirty="0" smtClean="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à</a:t>
            </a:r>
            <a:r>
              <a:rPr sz="1600" spc="-6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la</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nouvelle</a:t>
            </a:r>
            <a:r>
              <a:rPr sz="1600" spc="-1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règlementation</a:t>
            </a:r>
            <a:r>
              <a:rPr sz="1600" spc="-1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mais</a:t>
            </a:r>
            <a:r>
              <a:rPr sz="1600" spc="-4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ne</a:t>
            </a:r>
            <a:r>
              <a:rPr sz="1600" spc="-6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sera</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pas</a:t>
            </a:r>
            <a:r>
              <a:rPr sz="1600" spc="-65"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soumise</a:t>
            </a:r>
            <a:r>
              <a:rPr sz="1600" spc="-50" dirty="0">
                <a:solidFill>
                  <a:srgbClr val="BE2352"/>
                </a:solidFill>
                <a:latin typeface="Barlow Condensed" panose="00000506000000000000" pitchFamily="2" charset="0"/>
                <a:cs typeface="Arial"/>
              </a:rPr>
              <a:t> </a:t>
            </a:r>
            <a:r>
              <a:rPr sz="1600" dirty="0">
                <a:solidFill>
                  <a:srgbClr val="BE2352"/>
                </a:solidFill>
                <a:latin typeface="Barlow Condensed" panose="00000506000000000000" pitchFamily="2" charset="0"/>
                <a:cs typeface="Arial"/>
              </a:rPr>
              <a:t>à</a:t>
            </a:r>
            <a:r>
              <a:rPr sz="1600" spc="-50" dirty="0">
                <a:solidFill>
                  <a:srgbClr val="BE2352"/>
                </a:solidFill>
                <a:latin typeface="Barlow Condensed" panose="00000506000000000000" pitchFamily="2" charset="0"/>
                <a:cs typeface="Arial"/>
              </a:rPr>
              <a:t> </a:t>
            </a:r>
            <a:r>
              <a:rPr sz="1600" spc="-10" dirty="0" err="1">
                <a:solidFill>
                  <a:srgbClr val="BE2352"/>
                </a:solidFill>
                <a:latin typeface="Barlow Condensed" panose="00000506000000000000" pitchFamily="2" charset="0"/>
                <a:cs typeface="Arial"/>
              </a:rPr>
              <a:t>décote</a:t>
            </a:r>
            <a:r>
              <a:rPr sz="1600" spc="-10" dirty="0" smtClean="0">
                <a:solidFill>
                  <a:srgbClr val="BE2352"/>
                </a:solidFill>
                <a:latin typeface="Barlow Condensed" panose="00000506000000000000" pitchFamily="2" charset="0"/>
                <a:cs typeface="Arial"/>
              </a:rPr>
              <a:t>.</a:t>
            </a:r>
            <a:r>
              <a:rPr lang="fr-FR" sz="1600" spc="-10" dirty="0" smtClean="0">
                <a:solidFill>
                  <a:srgbClr val="BE2352"/>
                </a:solidFill>
                <a:latin typeface="Barlow Condensed" panose="00000506000000000000" pitchFamily="2" charset="0"/>
                <a:cs typeface="Arial"/>
              </a:rPr>
              <a:t> Pas de bénéfice du minimum garanti si le nombre de trimestres requis selon la nouvelle réglementation n’est pas atteint.</a:t>
            </a:r>
            <a:endParaRPr sz="1600" dirty="0">
              <a:solidFill>
                <a:srgbClr val="BE2352"/>
              </a:solidFill>
              <a:latin typeface="Barlow Condensed" panose="00000506000000000000" pitchFamily="2" charset="0"/>
              <a:cs typeface="Arial"/>
            </a:endParaRPr>
          </a:p>
        </p:txBody>
      </p:sp>
      <p:sp>
        <p:nvSpPr>
          <p:cNvPr id="14" name="ZoneTexte 13"/>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20</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5" name="Connecteur droit 14">
            <a:extLst>
              <a:ext uri="{FF2B5EF4-FFF2-40B4-BE49-F238E27FC236}">
                <a16:creationId xmlns:a16="http://schemas.microsoft.com/office/drawing/2014/main" id="{E26515BD-4EF6-5243-8E3E-8E186C145951}"/>
              </a:ext>
            </a:extLst>
          </p:cNvPr>
          <p:cNvCxnSpPr>
            <a:cxnSpLocks/>
          </p:cNvCxnSpPr>
          <p:nvPr/>
        </p:nvCxnSpPr>
        <p:spPr>
          <a:xfrm>
            <a:off x="602160"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400" y="152400"/>
            <a:ext cx="9356725" cy="459100"/>
          </a:xfrm>
          <a:prstGeom prst="rect">
            <a:avLst/>
          </a:prstGeom>
        </p:spPr>
        <p:txBody>
          <a:bodyPr vert="horz" wrap="square" lIns="0" tIns="12700" rIns="0" bIns="0" rtlCol="0">
            <a:spAutoFit/>
          </a:bodyPr>
          <a:lstStyle/>
          <a:p>
            <a:pPr marL="12700">
              <a:lnSpc>
                <a:spcPct val="100000"/>
              </a:lnSpc>
              <a:spcBef>
                <a:spcPts val="105"/>
              </a:spcBef>
            </a:pPr>
            <a:r>
              <a:rPr sz="2900" spc="-10" dirty="0">
                <a:solidFill>
                  <a:srgbClr val="BE2352"/>
                </a:solidFill>
              </a:rPr>
              <a:t>Départ au titre de la carrière longue – Durée d’assurance cotisée</a:t>
            </a:r>
          </a:p>
        </p:txBody>
      </p:sp>
      <p:graphicFrame>
        <p:nvGraphicFramePr>
          <p:cNvPr id="3" name="object 3"/>
          <p:cNvGraphicFramePr>
            <a:graphicFrameLocks noGrp="1"/>
          </p:cNvGraphicFramePr>
          <p:nvPr>
            <p:extLst>
              <p:ext uri="{D42A27DB-BD31-4B8C-83A1-F6EECF244321}">
                <p14:modId xmlns:p14="http://schemas.microsoft.com/office/powerpoint/2010/main" val="2503613997"/>
              </p:ext>
            </p:extLst>
          </p:nvPr>
        </p:nvGraphicFramePr>
        <p:xfrm>
          <a:off x="4635246" y="905636"/>
          <a:ext cx="6202679" cy="5003800"/>
        </p:xfrm>
        <a:graphic>
          <a:graphicData uri="http://schemas.openxmlformats.org/drawingml/2006/table">
            <a:tbl>
              <a:tblPr firstRow="1" bandRow="1">
                <a:tableStyleId>{2D5ABB26-0587-4C30-8999-92F81FD0307C}</a:tableStyleId>
              </a:tblPr>
              <a:tblGrid>
                <a:gridCol w="1550670">
                  <a:extLst>
                    <a:ext uri="{9D8B030D-6E8A-4147-A177-3AD203B41FA5}">
                      <a16:colId xmlns:a16="http://schemas.microsoft.com/office/drawing/2014/main" val="20000"/>
                    </a:ext>
                  </a:extLst>
                </a:gridCol>
                <a:gridCol w="1550670">
                  <a:extLst>
                    <a:ext uri="{9D8B030D-6E8A-4147-A177-3AD203B41FA5}">
                      <a16:colId xmlns:a16="http://schemas.microsoft.com/office/drawing/2014/main" val="20001"/>
                    </a:ext>
                  </a:extLst>
                </a:gridCol>
                <a:gridCol w="1550669">
                  <a:extLst>
                    <a:ext uri="{9D8B030D-6E8A-4147-A177-3AD203B41FA5}">
                      <a16:colId xmlns:a16="http://schemas.microsoft.com/office/drawing/2014/main" val="20002"/>
                    </a:ext>
                  </a:extLst>
                </a:gridCol>
                <a:gridCol w="1550670">
                  <a:extLst>
                    <a:ext uri="{9D8B030D-6E8A-4147-A177-3AD203B41FA5}">
                      <a16:colId xmlns:a16="http://schemas.microsoft.com/office/drawing/2014/main" val="20003"/>
                    </a:ext>
                  </a:extLst>
                </a:gridCol>
              </a:tblGrid>
              <a:tr h="523240">
                <a:tc>
                  <a:txBody>
                    <a:bodyPr/>
                    <a:lstStyle/>
                    <a:p>
                      <a:pPr marL="353695" marR="388620" indent="100330">
                        <a:lnSpc>
                          <a:spcPct val="100000"/>
                        </a:lnSpc>
                        <a:spcBef>
                          <a:spcPts val="40"/>
                        </a:spcBef>
                      </a:pPr>
                      <a:r>
                        <a:rPr sz="1600" dirty="0">
                          <a:solidFill>
                            <a:srgbClr val="FFFFFF"/>
                          </a:solidFill>
                          <a:latin typeface="Barlow Condensed" panose="00000506000000000000" pitchFamily="2" charset="0"/>
                          <a:cs typeface="Calibri"/>
                        </a:rPr>
                        <a:t>Date</a:t>
                      </a:r>
                      <a:r>
                        <a:rPr sz="1600" spc="-60" dirty="0">
                          <a:solidFill>
                            <a:srgbClr val="FFFFFF"/>
                          </a:solidFill>
                          <a:latin typeface="Barlow Condensed" panose="00000506000000000000" pitchFamily="2" charset="0"/>
                          <a:cs typeface="Calibri"/>
                        </a:rPr>
                        <a:t> </a:t>
                      </a:r>
                      <a:r>
                        <a:rPr sz="1600" spc="-25" dirty="0">
                          <a:solidFill>
                            <a:srgbClr val="FFFFFF"/>
                          </a:solidFill>
                          <a:latin typeface="Barlow Condensed" panose="00000506000000000000" pitchFamily="2" charset="0"/>
                          <a:cs typeface="Calibri"/>
                        </a:rPr>
                        <a:t>de </a:t>
                      </a:r>
                      <a:r>
                        <a:rPr sz="1600" spc="-10" dirty="0">
                          <a:solidFill>
                            <a:srgbClr val="FFFFFF"/>
                          </a:solidFill>
                          <a:latin typeface="Barlow Condensed" panose="00000506000000000000" pitchFamily="2" charset="0"/>
                          <a:cs typeface="Calibri"/>
                        </a:rPr>
                        <a:t>naissance</a:t>
                      </a:r>
                      <a:endParaRPr sz="1600">
                        <a:latin typeface="Barlow Condensed" panose="00000506000000000000" pitchFamily="2" charset="0"/>
                        <a:cs typeface="Calibri"/>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tc>
                  <a:txBody>
                    <a:bodyPr/>
                    <a:lstStyle/>
                    <a:p>
                      <a:pPr marR="38100" algn="ctr">
                        <a:lnSpc>
                          <a:spcPct val="100000"/>
                        </a:lnSpc>
                        <a:spcBef>
                          <a:spcPts val="1040"/>
                        </a:spcBef>
                      </a:pPr>
                      <a:r>
                        <a:rPr sz="1600" dirty="0">
                          <a:solidFill>
                            <a:srgbClr val="FFFFFF"/>
                          </a:solidFill>
                          <a:latin typeface="Barlow Condensed" panose="00000506000000000000" pitchFamily="2" charset="0"/>
                          <a:cs typeface="Calibri"/>
                        </a:rPr>
                        <a:t>Age</a:t>
                      </a:r>
                      <a:r>
                        <a:rPr sz="1600" spc="-35" dirty="0">
                          <a:solidFill>
                            <a:srgbClr val="FFFFFF"/>
                          </a:solidFill>
                          <a:latin typeface="Barlow Condensed" panose="00000506000000000000" pitchFamily="2" charset="0"/>
                          <a:cs typeface="Calibri"/>
                        </a:rPr>
                        <a:t> </a:t>
                      </a:r>
                      <a:r>
                        <a:rPr sz="1600" dirty="0">
                          <a:solidFill>
                            <a:srgbClr val="FFFFFF"/>
                          </a:solidFill>
                          <a:latin typeface="Barlow Condensed" panose="00000506000000000000" pitchFamily="2" charset="0"/>
                          <a:cs typeface="Calibri"/>
                        </a:rPr>
                        <a:t>de</a:t>
                      </a:r>
                      <a:r>
                        <a:rPr sz="1600" spc="-25" dirty="0">
                          <a:solidFill>
                            <a:srgbClr val="FFFFFF"/>
                          </a:solidFill>
                          <a:latin typeface="Barlow Condensed" panose="00000506000000000000" pitchFamily="2" charset="0"/>
                          <a:cs typeface="Calibri"/>
                        </a:rPr>
                        <a:t> </a:t>
                      </a:r>
                      <a:r>
                        <a:rPr sz="1600" spc="-10" dirty="0">
                          <a:solidFill>
                            <a:srgbClr val="FFFFFF"/>
                          </a:solidFill>
                          <a:latin typeface="Barlow Condensed" panose="00000506000000000000" pitchFamily="2" charset="0"/>
                          <a:cs typeface="Calibri"/>
                        </a:rPr>
                        <a:t>départ</a:t>
                      </a:r>
                      <a:endParaRPr sz="1600">
                        <a:latin typeface="Barlow Condensed" panose="00000506000000000000" pitchFamily="2" charset="0"/>
                        <a:cs typeface="Calibri"/>
                      </a:endParaRPr>
                    </a:p>
                  </a:txBody>
                  <a:tcPr marL="0" marR="0" marT="132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tc>
                  <a:txBody>
                    <a:bodyPr/>
                    <a:lstStyle/>
                    <a:p>
                      <a:pPr marR="34925" algn="ctr">
                        <a:lnSpc>
                          <a:spcPct val="100000"/>
                        </a:lnSpc>
                        <a:spcBef>
                          <a:spcPts val="1040"/>
                        </a:spcBef>
                      </a:pPr>
                      <a:r>
                        <a:rPr sz="1600" dirty="0">
                          <a:solidFill>
                            <a:srgbClr val="FFFFFF"/>
                          </a:solidFill>
                          <a:latin typeface="Barlow Condensed" panose="00000506000000000000" pitchFamily="2" charset="0"/>
                          <a:cs typeface="Calibri"/>
                        </a:rPr>
                        <a:t>Début</a:t>
                      </a:r>
                      <a:r>
                        <a:rPr sz="1600" spc="-25" dirty="0">
                          <a:solidFill>
                            <a:srgbClr val="FFFFFF"/>
                          </a:solidFill>
                          <a:latin typeface="Barlow Condensed" panose="00000506000000000000" pitchFamily="2" charset="0"/>
                          <a:cs typeface="Calibri"/>
                        </a:rPr>
                        <a:t> </a:t>
                      </a:r>
                      <a:r>
                        <a:rPr sz="1600" spc="-10" dirty="0">
                          <a:solidFill>
                            <a:srgbClr val="FFFFFF"/>
                          </a:solidFill>
                          <a:latin typeface="Barlow Condensed" panose="00000506000000000000" pitchFamily="2" charset="0"/>
                          <a:cs typeface="Calibri"/>
                        </a:rPr>
                        <a:t>d’activité</a:t>
                      </a:r>
                      <a:endParaRPr sz="1600">
                        <a:latin typeface="Barlow Condensed" panose="00000506000000000000" pitchFamily="2" charset="0"/>
                        <a:cs typeface="Calibri"/>
                      </a:endParaRPr>
                    </a:p>
                  </a:txBody>
                  <a:tcPr marL="0" marR="0" marT="132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tc>
                  <a:txBody>
                    <a:bodyPr/>
                    <a:lstStyle/>
                    <a:p>
                      <a:pPr marL="579755">
                        <a:lnSpc>
                          <a:spcPct val="100000"/>
                        </a:lnSpc>
                        <a:spcBef>
                          <a:spcPts val="1040"/>
                        </a:spcBef>
                      </a:pPr>
                      <a:r>
                        <a:rPr sz="1600" spc="-25" dirty="0">
                          <a:solidFill>
                            <a:srgbClr val="FFFFFF"/>
                          </a:solidFill>
                          <a:latin typeface="Barlow Condensed" panose="00000506000000000000" pitchFamily="2" charset="0"/>
                          <a:cs typeface="Calibri"/>
                        </a:rPr>
                        <a:t>DAC</a:t>
                      </a:r>
                      <a:endParaRPr sz="1600">
                        <a:latin typeface="Barlow Condensed" panose="00000506000000000000" pitchFamily="2" charset="0"/>
                        <a:cs typeface="Calibri"/>
                      </a:endParaRPr>
                    </a:p>
                  </a:txBody>
                  <a:tcPr marL="0" marR="0" marT="132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extLst>
                  <a:ext uri="{0D108BD9-81ED-4DB2-BD59-A6C34878D82A}">
                    <a16:rowId xmlns:a16="http://schemas.microsoft.com/office/drawing/2014/main" val="10000"/>
                  </a:ext>
                </a:extLst>
              </a:tr>
              <a:tr h="248920">
                <a:tc rowSpan="2">
                  <a:txBody>
                    <a:bodyPr/>
                    <a:lstStyle/>
                    <a:p>
                      <a:pPr marL="111125">
                        <a:lnSpc>
                          <a:spcPct val="100000"/>
                        </a:lnSpc>
                        <a:spcBef>
                          <a:spcPts val="1080"/>
                        </a:spcBef>
                      </a:pPr>
                      <a:r>
                        <a:rPr sz="1400" dirty="0">
                          <a:latin typeface="Barlow Condensed" panose="00000506000000000000" pitchFamily="2" charset="0"/>
                          <a:cs typeface="Arial"/>
                        </a:rPr>
                        <a:t>Avant</a:t>
                      </a:r>
                      <a:r>
                        <a:rPr sz="1400" spc="-30" dirty="0">
                          <a:latin typeface="Barlow Condensed" panose="00000506000000000000" pitchFamily="2" charset="0"/>
                          <a:cs typeface="Arial"/>
                        </a:rPr>
                        <a:t> </a:t>
                      </a:r>
                      <a:r>
                        <a:rPr sz="1400" dirty="0">
                          <a:latin typeface="Barlow Condensed" panose="00000506000000000000" pitchFamily="2" charset="0"/>
                          <a:cs typeface="Arial"/>
                        </a:rPr>
                        <a:t>sept</a:t>
                      </a:r>
                      <a:r>
                        <a:rPr sz="1400" spc="-50" dirty="0">
                          <a:latin typeface="Barlow Condensed" panose="00000506000000000000" pitchFamily="2" charset="0"/>
                          <a:cs typeface="Arial"/>
                        </a:rPr>
                        <a:t> </a:t>
                      </a:r>
                      <a:r>
                        <a:rPr sz="1400" spc="-20" dirty="0">
                          <a:latin typeface="Barlow Condensed" panose="00000506000000000000" pitchFamily="2" charset="0"/>
                          <a:cs typeface="Arial"/>
                        </a:rPr>
                        <a:t>1961</a:t>
                      </a:r>
                      <a:endParaRPr sz="1400">
                        <a:latin typeface="Barlow Condensed" panose="00000506000000000000" pitchFamily="2" charset="0"/>
                        <a:cs typeface="Arial"/>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95"/>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95"/>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95"/>
                        </a:spcBef>
                      </a:pPr>
                      <a:r>
                        <a:rPr sz="1400" spc="-25" dirty="0">
                          <a:latin typeface="Barlow Condensed" panose="00000506000000000000" pitchFamily="2" charset="0"/>
                          <a:cs typeface="Arial"/>
                        </a:rPr>
                        <a:t>176</a:t>
                      </a:r>
                      <a:endParaRPr sz="1400">
                        <a:latin typeface="Barlow Condensed" panose="00000506000000000000" pitchFamily="2" charset="0"/>
                        <a:cs typeface="Arial"/>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48920">
                <a:tc vMerge="1">
                  <a:txBody>
                    <a:bodyPr/>
                    <a:lstStyle/>
                    <a:p>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0"/>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0"/>
                        </a:spcBef>
                      </a:pPr>
                      <a:r>
                        <a:rPr sz="1400" dirty="0">
                          <a:latin typeface="Barlow Condensed" panose="00000506000000000000" pitchFamily="2" charset="0"/>
                          <a:cs typeface="Arial"/>
                        </a:rPr>
                        <a:t>20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0"/>
                        </a:spcBef>
                      </a:pPr>
                      <a:r>
                        <a:rPr sz="1400" spc="-25" dirty="0">
                          <a:latin typeface="Barlow Condensed" panose="00000506000000000000" pitchFamily="2" charset="0"/>
                          <a:cs typeface="Arial"/>
                        </a:rPr>
                        <a:t>168</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48920">
                <a:tc rowSpan="2">
                  <a:txBody>
                    <a:bodyPr/>
                    <a:lstStyle/>
                    <a:p>
                      <a:pPr marL="114300">
                        <a:lnSpc>
                          <a:spcPct val="100000"/>
                        </a:lnSpc>
                        <a:spcBef>
                          <a:spcPts val="1080"/>
                        </a:spcBef>
                      </a:pPr>
                      <a:r>
                        <a:rPr sz="1400" dirty="0">
                          <a:latin typeface="Barlow Condensed" panose="00000506000000000000" pitchFamily="2" charset="0"/>
                          <a:cs typeface="Arial"/>
                        </a:rPr>
                        <a:t>Sept</a:t>
                      </a:r>
                      <a:r>
                        <a:rPr sz="1400" spc="-20" dirty="0">
                          <a:latin typeface="Barlow Condensed" panose="00000506000000000000" pitchFamily="2" charset="0"/>
                          <a:cs typeface="Arial"/>
                        </a:rPr>
                        <a:t> </a:t>
                      </a:r>
                      <a:r>
                        <a:rPr sz="1400" dirty="0">
                          <a:latin typeface="Barlow Condensed" panose="00000506000000000000" pitchFamily="2" charset="0"/>
                          <a:cs typeface="Arial"/>
                        </a:rPr>
                        <a:t>/</a:t>
                      </a:r>
                      <a:r>
                        <a:rPr sz="1400" spc="-20" dirty="0">
                          <a:latin typeface="Barlow Condensed" panose="00000506000000000000" pitchFamily="2" charset="0"/>
                          <a:cs typeface="Arial"/>
                        </a:rPr>
                        <a:t> </a:t>
                      </a:r>
                      <a:r>
                        <a:rPr sz="1400" dirty="0">
                          <a:latin typeface="Barlow Condensed" panose="00000506000000000000" pitchFamily="2" charset="0"/>
                          <a:cs typeface="Arial"/>
                        </a:rPr>
                        <a:t>Déc</a:t>
                      </a:r>
                      <a:r>
                        <a:rPr sz="1400" spc="-5" dirty="0">
                          <a:latin typeface="Barlow Condensed" panose="00000506000000000000" pitchFamily="2" charset="0"/>
                          <a:cs typeface="Arial"/>
                        </a:rPr>
                        <a:t> </a:t>
                      </a:r>
                      <a:r>
                        <a:rPr sz="1400" spc="-20" dirty="0">
                          <a:latin typeface="Barlow Condensed" panose="00000506000000000000" pitchFamily="2" charset="0"/>
                          <a:cs typeface="Arial"/>
                        </a:rPr>
                        <a:t>1961</a:t>
                      </a:r>
                      <a:endParaRPr sz="1400">
                        <a:latin typeface="Barlow Condensed" panose="00000506000000000000" pitchFamily="2" charset="0"/>
                        <a:cs typeface="Arial"/>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9370" algn="ctr">
                        <a:lnSpc>
                          <a:spcPct val="100000"/>
                        </a:lnSpc>
                        <a:spcBef>
                          <a:spcPts val="100"/>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0"/>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0"/>
                        </a:spcBef>
                      </a:pPr>
                      <a:r>
                        <a:rPr sz="1400" spc="-25" dirty="0">
                          <a:latin typeface="Barlow Condensed" panose="00000506000000000000" pitchFamily="2" charset="0"/>
                          <a:cs typeface="Arial"/>
                        </a:rPr>
                        <a:t>169</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3"/>
                  </a:ext>
                </a:extLst>
              </a:tr>
              <a:tr h="248920">
                <a:tc vMerge="1">
                  <a:txBody>
                    <a:bodyPr/>
                    <a:lstStyle/>
                    <a:p>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9370" algn="ctr">
                        <a:lnSpc>
                          <a:spcPct val="100000"/>
                        </a:lnSpc>
                        <a:spcBef>
                          <a:spcPts val="100"/>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0"/>
                        </a:spcBef>
                      </a:pPr>
                      <a:r>
                        <a:rPr sz="1400" dirty="0">
                          <a:latin typeface="Barlow Condensed" panose="00000506000000000000" pitchFamily="2" charset="0"/>
                          <a:cs typeface="Arial"/>
                        </a:rPr>
                        <a:t>20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0"/>
                        </a:spcBef>
                      </a:pPr>
                      <a:r>
                        <a:rPr sz="1400" spc="-25" dirty="0">
                          <a:latin typeface="Barlow Condensed" panose="00000506000000000000" pitchFamily="2" charset="0"/>
                          <a:cs typeface="Arial"/>
                        </a:rPr>
                        <a:t>169</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4"/>
                  </a:ext>
                </a:extLst>
              </a:tr>
              <a:tr h="248920">
                <a:tc rowSpan="2">
                  <a:txBody>
                    <a:bodyPr/>
                    <a:lstStyle/>
                    <a:p>
                      <a:pPr marR="40005" algn="ctr">
                        <a:lnSpc>
                          <a:spcPct val="100000"/>
                        </a:lnSpc>
                        <a:spcBef>
                          <a:spcPts val="1080"/>
                        </a:spcBef>
                      </a:pPr>
                      <a:r>
                        <a:rPr sz="1400" spc="-20" dirty="0">
                          <a:latin typeface="Barlow Condensed" panose="00000506000000000000" pitchFamily="2" charset="0"/>
                          <a:cs typeface="Arial"/>
                        </a:rPr>
                        <a:t>1962</a:t>
                      </a:r>
                      <a:endParaRPr sz="1400">
                        <a:latin typeface="Barlow Condensed" panose="00000506000000000000" pitchFamily="2" charset="0"/>
                        <a:cs typeface="Arial"/>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0"/>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0"/>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0"/>
                        </a:spcBef>
                      </a:pPr>
                      <a:r>
                        <a:rPr sz="1400" spc="-25" dirty="0">
                          <a:latin typeface="Barlow Condensed" panose="00000506000000000000" pitchFamily="2" charset="0"/>
                          <a:cs typeface="Arial"/>
                        </a:rPr>
                        <a:t>169</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48920">
                <a:tc vMerge="1">
                  <a:txBody>
                    <a:bodyPr/>
                    <a:lstStyle/>
                    <a:p>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0"/>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0"/>
                        </a:spcBef>
                      </a:pPr>
                      <a:r>
                        <a:rPr sz="1400" dirty="0">
                          <a:latin typeface="Barlow Condensed" panose="00000506000000000000" pitchFamily="2" charset="0"/>
                          <a:cs typeface="Arial"/>
                        </a:rPr>
                        <a:t>20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0"/>
                        </a:spcBef>
                      </a:pPr>
                      <a:r>
                        <a:rPr sz="1400" spc="-25" dirty="0">
                          <a:latin typeface="Barlow Condensed" panose="00000506000000000000" pitchFamily="2" charset="0"/>
                          <a:cs typeface="Arial"/>
                        </a:rPr>
                        <a:t>169</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48920">
                <a:tc rowSpan="2">
                  <a:txBody>
                    <a:bodyPr/>
                    <a:lstStyle/>
                    <a:p>
                      <a:pPr marL="135890">
                        <a:lnSpc>
                          <a:spcPct val="100000"/>
                        </a:lnSpc>
                        <a:spcBef>
                          <a:spcPts val="1080"/>
                        </a:spcBef>
                      </a:pPr>
                      <a:r>
                        <a:rPr sz="1400" dirty="0">
                          <a:latin typeface="Barlow Condensed" panose="00000506000000000000" pitchFamily="2" charset="0"/>
                          <a:cs typeface="Arial"/>
                        </a:rPr>
                        <a:t>Jan</a:t>
                      </a:r>
                      <a:r>
                        <a:rPr sz="1400" spc="-25" dirty="0">
                          <a:latin typeface="Barlow Condensed" panose="00000506000000000000" pitchFamily="2" charset="0"/>
                          <a:cs typeface="Arial"/>
                        </a:rPr>
                        <a:t> </a:t>
                      </a:r>
                      <a:r>
                        <a:rPr sz="1400" dirty="0">
                          <a:latin typeface="Barlow Condensed" panose="00000506000000000000" pitchFamily="2" charset="0"/>
                          <a:cs typeface="Arial"/>
                        </a:rPr>
                        <a:t>/</a:t>
                      </a:r>
                      <a:r>
                        <a:rPr sz="1400" spc="-85" dirty="0">
                          <a:latin typeface="Barlow Condensed" panose="00000506000000000000" pitchFamily="2" charset="0"/>
                          <a:cs typeface="Arial"/>
                        </a:rPr>
                        <a:t> </a:t>
                      </a:r>
                      <a:r>
                        <a:rPr sz="1400" dirty="0">
                          <a:latin typeface="Barlow Condensed" panose="00000506000000000000" pitchFamily="2" charset="0"/>
                          <a:cs typeface="Arial"/>
                        </a:rPr>
                        <a:t>Août</a:t>
                      </a:r>
                      <a:r>
                        <a:rPr sz="1400" spc="-15" dirty="0">
                          <a:latin typeface="Barlow Condensed" panose="00000506000000000000" pitchFamily="2" charset="0"/>
                          <a:cs typeface="Arial"/>
                        </a:rPr>
                        <a:t> </a:t>
                      </a:r>
                      <a:r>
                        <a:rPr sz="1400" spc="-20" dirty="0">
                          <a:latin typeface="Barlow Condensed" panose="00000506000000000000" pitchFamily="2" charset="0"/>
                          <a:cs typeface="Arial"/>
                        </a:rPr>
                        <a:t>1963</a:t>
                      </a:r>
                      <a:endParaRPr sz="1400">
                        <a:latin typeface="Barlow Condensed" panose="00000506000000000000" pitchFamily="2" charset="0"/>
                        <a:cs typeface="Arial"/>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9370" algn="ctr">
                        <a:lnSpc>
                          <a:spcPct val="100000"/>
                        </a:lnSpc>
                        <a:spcBef>
                          <a:spcPts val="100"/>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0"/>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0"/>
                        </a:spcBef>
                      </a:pPr>
                      <a:r>
                        <a:rPr sz="1400" spc="-25" dirty="0">
                          <a:latin typeface="Barlow Condensed" panose="00000506000000000000" pitchFamily="2" charset="0"/>
                          <a:cs typeface="Arial"/>
                        </a:rPr>
                        <a:t>170</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7"/>
                  </a:ext>
                </a:extLst>
              </a:tr>
              <a:tr h="248920">
                <a:tc vMerge="1">
                  <a:txBody>
                    <a:bodyPr/>
                    <a:lstStyle/>
                    <a:p>
                      <a:endParaRPr/>
                    </a:p>
                  </a:txBody>
                  <a:tcPr marL="0" marR="0" marT="137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0"/>
                        </a:spcBef>
                      </a:pPr>
                      <a:r>
                        <a:rPr sz="1400" dirty="0">
                          <a:latin typeface="Barlow Condensed" panose="00000506000000000000" pitchFamily="2" charset="0"/>
                          <a:cs typeface="Arial"/>
                        </a:rPr>
                        <a:t>60</a:t>
                      </a:r>
                      <a:r>
                        <a:rPr sz="1400" spc="-25" dirty="0">
                          <a:latin typeface="Barlow Condensed" panose="00000506000000000000" pitchFamily="2" charset="0"/>
                          <a:cs typeface="Arial"/>
                        </a:rPr>
                        <a:t> 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100" algn="ctr">
                        <a:lnSpc>
                          <a:spcPct val="100000"/>
                        </a:lnSpc>
                        <a:spcBef>
                          <a:spcPts val="100"/>
                        </a:spcBef>
                      </a:pPr>
                      <a:r>
                        <a:rPr sz="1400" dirty="0">
                          <a:latin typeface="Barlow Condensed" panose="00000506000000000000" pitchFamily="2" charset="0"/>
                          <a:cs typeface="Arial"/>
                        </a:rPr>
                        <a:t>20</a:t>
                      </a:r>
                      <a:r>
                        <a:rPr sz="1400" spc="-25" dirty="0">
                          <a:latin typeface="Barlow Condensed" panose="00000506000000000000" pitchFamily="2" charset="0"/>
                          <a:cs typeface="Arial"/>
                        </a:rPr>
                        <a:t> 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0"/>
                        </a:spcBef>
                      </a:pPr>
                      <a:r>
                        <a:rPr sz="1400" spc="-25" dirty="0">
                          <a:latin typeface="Barlow Condensed" panose="00000506000000000000" pitchFamily="2" charset="0"/>
                          <a:cs typeface="Arial"/>
                        </a:rPr>
                        <a:t>170</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8"/>
                  </a:ext>
                </a:extLst>
              </a:tr>
              <a:tr h="248920">
                <a:tc rowSpan="3">
                  <a:txBody>
                    <a:bodyPr/>
                    <a:lstStyle/>
                    <a:p>
                      <a:pPr>
                        <a:lnSpc>
                          <a:spcPct val="100000"/>
                        </a:lnSpc>
                        <a:spcBef>
                          <a:spcPts val="50"/>
                        </a:spcBef>
                      </a:pPr>
                      <a:endParaRPr sz="1750">
                        <a:latin typeface="Barlow Condensed" panose="00000506000000000000" pitchFamily="2" charset="0"/>
                        <a:cs typeface="Times New Roman"/>
                      </a:endParaRPr>
                    </a:p>
                    <a:p>
                      <a:pPr marL="114300">
                        <a:lnSpc>
                          <a:spcPct val="100000"/>
                        </a:lnSpc>
                      </a:pPr>
                      <a:r>
                        <a:rPr sz="1400" dirty="0">
                          <a:latin typeface="Barlow Condensed" panose="00000506000000000000" pitchFamily="2" charset="0"/>
                          <a:cs typeface="Arial"/>
                        </a:rPr>
                        <a:t>Sept</a:t>
                      </a:r>
                      <a:r>
                        <a:rPr sz="1400" spc="-35" dirty="0">
                          <a:latin typeface="Barlow Condensed" panose="00000506000000000000" pitchFamily="2" charset="0"/>
                          <a:cs typeface="Arial"/>
                        </a:rPr>
                        <a:t> </a:t>
                      </a:r>
                      <a:r>
                        <a:rPr sz="1400" dirty="0">
                          <a:latin typeface="Barlow Condensed" panose="00000506000000000000" pitchFamily="2" charset="0"/>
                          <a:cs typeface="Arial"/>
                        </a:rPr>
                        <a:t>/</a:t>
                      </a:r>
                      <a:r>
                        <a:rPr sz="1400" spc="-25" dirty="0">
                          <a:latin typeface="Barlow Condensed" panose="00000506000000000000" pitchFamily="2" charset="0"/>
                          <a:cs typeface="Arial"/>
                        </a:rPr>
                        <a:t> </a:t>
                      </a:r>
                      <a:r>
                        <a:rPr sz="1400" dirty="0">
                          <a:latin typeface="Barlow Condensed" panose="00000506000000000000" pitchFamily="2" charset="0"/>
                          <a:cs typeface="Arial"/>
                        </a:rPr>
                        <a:t>Déc</a:t>
                      </a:r>
                      <a:r>
                        <a:rPr sz="1400" spc="-10" dirty="0">
                          <a:latin typeface="Barlow Condensed" panose="00000506000000000000" pitchFamily="2" charset="0"/>
                          <a:cs typeface="Arial"/>
                        </a:rPr>
                        <a:t> </a:t>
                      </a:r>
                      <a:r>
                        <a:rPr sz="1400" spc="-20" dirty="0">
                          <a:latin typeface="Barlow Condensed" panose="00000506000000000000" pitchFamily="2" charset="0"/>
                          <a:cs typeface="Arial"/>
                        </a:rPr>
                        <a:t>1963</a:t>
                      </a:r>
                      <a:endParaRPr sz="1400">
                        <a:latin typeface="Barlow Condensed" panose="00000506000000000000" pitchFamily="2" charset="0"/>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0"/>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0"/>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0"/>
                        </a:spcBef>
                      </a:pPr>
                      <a:r>
                        <a:rPr sz="1400" spc="-25" dirty="0">
                          <a:latin typeface="Barlow Condensed" panose="00000506000000000000" pitchFamily="2" charset="0"/>
                          <a:cs typeface="Arial"/>
                        </a:rPr>
                        <a:t>170</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48920">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0"/>
                        </a:spcBef>
                      </a:pPr>
                      <a:r>
                        <a:rPr sz="1400" dirty="0">
                          <a:latin typeface="Barlow Condensed" panose="00000506000000000000" pitchFamily="2" charset="0"/>
                          <a:cs typeface="Arial"/>
                        </a:rPr>
                        <a:t>60</a:t>
                      </a:r>
                      <a:r>
                        <a:rPr sz="1400" spc="-25" dirty="0">
                          <a:latin typeface="Barlow Condensed" panose="00000506000000000000" pitchFamily="2" charset="0"/>
                          <a:cs typeface="Arial"/>
                        </a:rPr>
                        <a:t> 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100" algn="ctr">
                        <a:lnSpc>
                          <a:spcPct val="100000"/>
                        </a:lnSpc>
                        <a:spcBef>
                          <a:spcPts val="100"/>
                        </a:spcBef>
                      </a:pPr>
                      <a:r>
                        <a:rPr sz="1400" dirty="0">
                          <a:latin typeface="Barlow Condensed" panose="00000506000000000000" pitchFamily="2" charset="0"/>
                          <a:cs typeface="Arial"/>
                        </a:rPr>
                        <a:t>18</a:t>
                      </a:r>
                      <a:r>
                        <a:rPr sz="1400" spc="-25" dirty="0">
                          <a:latin typeface="Barlow Condensed" panose="00000506000000000000" pitchFamily="2" charset="0"/>
                          <a:cs typeface="Arial"/>
                        </a:rPr>
                        <a:t> ans</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0"/>
                        </a:spcBef>
                      </a:pPr>
                      <a:r>
                        <a:rPr sz="1400" spc="-25" dirty="0">
                          <a:latin typeface="Barlow Condensed" panose="00000506000000000000" pitchFamily="2" charset="0"/>
                          <a:cs typeface="Arial"/>
                        </a:rPr>
                        <a:t>170</a:t>
                      </a:r>
                      <a:endParaRPr sz="1400">
                        <a:latin typeface="Barlow Condensed" panose="00000506000000000000" pitchFamily="2" charset="0"/>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48920">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100" algn="ctr">
                        <a:lnSpc>
                          <a:spcPct val="100000"/>
                        </a:lnSpc>
                        <a:spcBef>
                          <a:spcPts val="105"/>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dirty="0">
                          <a:latin typeface="Barlow Condensed" panose="00000506000000000000" pitchFamily="2" charset="0"/>
                          <a:cs typeface="Arial"/>
                        </a:rPr>
                        <a:t>ans</a:t>
                      </a:r>
                      <a:r>
                        <a:rPr sz="1400" spc="-15" dirty="0">
                          <a:latin typeface="Barlow Condensed" panose="00000506000000000000" pitchFamily="2" charset="0"/>
                          <a:cs typeface="Arial"/>
                        </a:rPr>
                        <a:t> </a:t>
                      </a:r>
                      <a:r>
                        <a:rPr sz="1400" dirty="0">
                          <a:latin typeface="Barlow Condensed" panose="00000506000000000000" pitchFamily="2" charset="0"/>
                          <a:cs typeface="Arial"/>
                        </a:rPr>
                        <a:t>3</a:t>
                      </a:r>
                      <a:r>
                        <a:rPr sz="1400" spc="-10" dirty="0">
                          <a:latin typeface="Barlow Condensed" panose="00000506000000000000" pitchFamily="2" charset="0"/>
                          <a:cs typeface="Arial"/>
                        </a:rPr>
                        <a:t> </a:t>
                      </a:r>
                      <a:r>
                        <a:rPr sz="1400" spc="-20" dirty="0">
                          <a:latin typeface="Barlow Condensed" panose="00000506000000000000" pitchFamily="2" charset="0"/>
                          <a:cs typeface="Arial"/>
                        </a:rPr>
                        <a:t>mois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5"/>
                        </a:spcBef>
                      </a:pPr>
                      <a:r>
                        <a:rPr sz="1400" dirty="0">
                          <a:latin typeface="Barlow Condensed" panose="00000506000000000000" pitchFamily="2" charset="0"/>
                          <a:cs typeface="Arial"/>
                        </a:rPr>
                        <a:t>20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5"/>
                        </a:spcBef>
                      </a:pPr>
                      <a:r>
                        <a:rPr sz="1400" spc="-25" dirty="0">
                          <a:latin typeface="Barlow Condensed" panose="00000506000000000000" pitchFamily="2" charset="0"/>
                          <a:cs typeface="Arial"/>
                        </a:rPr>
                        <a:t>170</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48920">
                <a:tc rowSpan="3">
                  <a:txBody>
                    <a:bodyPr/>
                    <a:lstStyle/>
                    <a:p>
                      <a:pPr>
                        <a:lnSpc>
                          <a:spcPct val="100000"/>
                        </a:lnSpc>
                        <a:spcBef>
                          <a:spcPts val="55"/>
                        </a:spcBef>
                      </a:pPr>
                      <a:endParaRPr sz="1750">
                        <a:latin typeface="Barlow Condensed" panose="00000506000000000000" pitchFamily="2" charset="0"/>
                        <a:cs typeface="Times New Roman"/>
                      </a:endParaRPr>
                    </a:p>
                    <a:p>
                      <a:pPr marR="40005" algn="ctr">
                        <a:lnSpc>
                          <a:spcPct val="100000"/>
                        </a:lnSpc>
                      </a:pPr>
                      <a:r>
                        <a:rPr sz="1400" spc="-20" dirty="0">
                          <a:latin typeface="Barlow Condensed" panose="00000506000000000000" pitchFamily="2" charset="0"/>
                          <a:cs typeface="Arial"/>
                        </a:rPr>
                        <a:t>1964</a:t>
                      </a:r>
                      <a:endParaRPr sz="1400">
                        <a:latin typeface="Barlow Condensed" panose="00000506000000000000" pitchFamily="2" charset="0"/>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9370" algn="ctr">
                        <a:lnSpc>
                          <a:spcPct val="100000"/>
                        </a:lnSpc>
                        <a:spcBef>
                          <a:spcPts val="105"/>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5"/>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dirty="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5"/>
                        </a:spcBef>
                      </a:pPr>
                      <a:r>
                        <a:rPr sz="1400" spc="-25" dirty="0">
                          <a:latin typeface="Barlow Condensed" panose="00000506000000000000" pitchFamily="2" charset="0"/>
                          <a:cs typeface="Arial"/>
                        </a:rPr>
                        <a:t>171</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2"/>
                  </a:ext>
                </a:extLst>
              </a:tr>
              <a:tr h="248920">
                <a:tc vMerge="1">
                  <a:txBody>
                    <a:bodyPr/>
                    <a:lstStyle/>
                    <a:p>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9370" algn="ctr">
                        <a:lnSpc>
                          <a:spcPct val="100000"/>
                        </a:lnSpc>
                        <a:spcBef>
                          <a:spcPts val="105"/>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5"/>
                        </a:spcBef>
                      </a:pPr>
                      <a:r>
                        <a:rPr sz="1400" dirty="0">
                          <a:latin typeface="Barlow Condensed" panose="00000506000000000000" pitchFamily="2" charset="0"/>
                          <a:cs typeface="Arial"/>
                        </a:rPr>
                        <a:t>18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5"/>
                        </a:spcBef>
                      </a:pPr>
                      <a:r>
                        <a:rPr sz="1400" spc="-25" dirty="0">
                          <a:latin typeface="Barlow Condensed" panose="00000506000000000000" pitchFamily="2" charset="0"/>
                          <a:cs typeface="Arial"/>
                        </a:rPr>
                        <a:t>171</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3"/>
                  </a:ext>
                </a:extLst>
              </a:tr>
              <a:tr h="248920">
                <a:tc vMerge="1">
                  <a:txBody>
                    <a:bodyPr/>
                    <a:lstStyle/>
                    <a:p>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100" algn="ctr">
                        <a:lnSpc>
                          <a:spcPct val="100000"/>
                        </a:lnSpc>
                        <a:spcBef>
                          <a:spcPts val="105"/>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dirty="0">
                          <a:latin typeface="Barlow Condensed" panose="00000506000000000000" pitchFamily="2" charset="0"/>
                          <a:cs typeface="Arial"/>
                        </a:rPr>
                        <a:t>ans</a:t>
                      </a:r>
                      <a:r>
                        <a:rPr sz="1400" spc="-15" dirty="0">
                          <a:latin typeface="Barlow Condensed" panose="00000506000000000000" pitchFamily="2" charset="0"/>
                          <a:cs typeface="Arial"/>
                        </a:rPr>
                        <a:t> </a:t>
                      </a:r>
                      <a:r>
                        <a:rPr sz="1400" dirty="0">
                          <a:latin typeface="Barlow Condensed" panose="00000506000000000000" pitchFamily="2" charset="0"/>
                          <a:cs typeface="Arial"/>
                        </a:rPr>
                        <a:t>6</a:t>
                      </a:r>
                      <a:r>
                        <a:rPr sz="1400" spc="-10" dirty="0">
                          <a:latin typeface="Barlow Condensed" panose="00000506000000000000" pitchFamily="2" charset="0"/>
                          <a:cs typeface="Arial"/>
                        </a:rPr>
                        <a:t> </a:t>
                      </a:r>
                      <a:r>
                        <a:rPr sz="1400" spc="-20" dirty="0">
                          <a:latin typeface="Barlow Condensed" panose="00000506000000000000" pitchFamily="2" charset="0"/>
                          <a:cs typeface="Arial"/>
                        </a:rPr>
                        <a:t>mois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8735" algn="ctr">
                        <a:lnSpc>
                          <a:spcPct val="100000"/>
                        </a:lnSpc>
                        <a:spcBef>
                          <a:spcPts val="105"/>
                        </a:spcBef>
                      </a:pPr>
                      <a:r>
                        <a:rPr sz="1400" dirty="0">
                          <a:latin typeface="Barlow Condensed" panose="00000506000000000000" pitchFamily="2" charset="0"/>
                          <a:cs typeface="Arial"/>
                        </a:rPr>
                        <a:t>20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604520">
                        <a:lnSpc>
                          <a:spcPct val="100000"/>
                        </a:lnSpc>
                        <a:spcBef>
                          <a:spcPts val="105"/>
                        </a:spcBef>
                      </a:pPr>
                      <a:r>
                        <a:rPr sz="1400" spc="-25" dirty="0">
                          <a:latin typeface="Barlow Condensed" panose="00000506000000000000" pitchFamily="2" charset="0"/>
                          <a:cs typeface="Arial"/>
                        </a:rPr>
                        <a:t>171</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4"/>
                  </a:ext>
                </a:extLst>
              </a:tr>
              <a:tr h="248920">
                <a:tc rowSpan="4">
                  <a:txBody>
                    <a:bodyPr/>
                    <a:lstStyle/>
                    <a:p>
                      <a:pPr>
                        <a:lnSpc>
                          <a:spcPct val="100000"/>
                        </a:lnSpc>
                      </a:pPr>
                      <a:endParaRPr sz="1500">
                        <a:latin typeface="Barlow Condensed" panose="00000506000000000000" pitchFamily="2" charset="0"/>
                        <a:cs typeface="Times New Roman"/>
                      </a:endParaRPr>
                    </a:p>
                    <a:p>
                      <a:pPr marR="40005" algn="ctr">
                        <a:lnSpc>
                          <a:spcPct val="100000"/>
                        </a:lnSpc>
                        <a:spcBef>
                          <a:spcPts val="1325"/>
                        </a:spcBef>
                      </a:pPr>
                      <a:r>
                        <a:rPr sz="1400" spc="-20" dirty="0">
                          <a:latin typeface="Barlow Condensed" panose="00000506000000000000" pitchFamily="2" charset="0"/>
                          <a:cs typeface="Arial"/>
                        </a:rPr>
                        <a:t>1965</a:t>
                      </a:r>
                      <a:endParaRPr sz="1400">
                        <a:latin typeface="Barlow Condensed" panose="00000506000000000000" pitchFamily="2"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5"/>
                        </a:spcBef>
                      </a:pPr>
                      <a:r>
                        <a:rPr sz="1400" dirty="0">
                          <a:latin typeface="Barlow Condensed" panose="00000506000000000000" pitchFamily="2" charset="0"/>
                          <a:cs typeface="Arial"/>
                        </a:rPr>
                        <a:t>58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5"/>
                        </a:spcBef>
                      </a:pPr>
                      <a:r>
                        <a:rPr sz="1400" dirty="0">
                          <a:latin typeface="Barlow Condensed" panose="00000506000000000000" pitchFamily="2" charset="0"/>
                          <a:cs typeface="Arial"/>
                        </a:rPr>
                        <a:t>16</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5"/>
                        </a:spcBef>
                      </a:pPr>
                      <a:r>
                        <a:rPr sz="1400" spc="-25" dirty="0">
                          <a:latin typeface="Barlow Condensed" panose="00000506000000000000" pitchFamily="2" charset="0"/>
                          <a:cs typeface="Arial"/>
                        </a:rPr>
                        <a:t>172</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24892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5"/>
                        </a:spcBef>
                      </a:pPr>
                      <a:r>
                        <a:rPr sz="1400" dirty="0">
                          <a:latin typeface="Barlow Condensed" panose="00000506000000000000" pitchFamily="2" charset="0"/>
                          <a:cs typeface="Arial"/>
                        </a:rPr>
                        <a:t>60</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735" algn="ctr">
                        <a:lnSpc>
                          <a:spcPct val="100000"/>
                        </a:lnSpc>
                        <a:spcBef>
                          <a:spcPts val="105"/>
                        </a:spcBef>
                      </a:pPr>
                      <a:r>
                        <a:rPr sz="1400" dirty="0">
                          <a:latin typeface="Barlow Condensed" panose="00000506000000000000" pitchFamily="2" charset="0"/>
                          <a:cs typeface="Arial"/>
                        </a:rPr>
                        <a:t>18</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5"/>
                        </a:spcBef>
                      </a:pPr>
                      <a:r>
                        <a:rPr sz="1400" spc="-25" dirty="0">
                          <a:latin typeface="Barlow Condensed" panose="00000506000000000000" pitchFamily="2" charset="0"/>
                          <a:cs typeface="Arial"/>
                        </a:rPr>
                        <a:t>172</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4892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7465" algn="ctr">
                        <a:lnSpc>
                          <a:spcPct val="100000"/>
                        </a:lnSpc>
                        <a:spcBef>
                          <a:spcPts val="105"/>
                        </a:spcBef>
                      </a:pPr>
                      <a:r>
                        <a:rPr sz="1400" dirty="0">
                          <a:latin typeface="Barlow Condensed" panose="00000506000000000000" pitchFamily="2" charset="0"/>
                          <a:cs typeface="Arial"/>
                        </a:rPr>
                        <a:t>60</a:t>
                      </a:r>
                      <a:r>
                        <a:rPr sz="1400" spc="-25" dirty="0">
                          <a:latin typeface="Barlow Condensed" panose="00000506000000000000" pitchFamily="2" charset="0"/>
                          <a:cs typeface="Arial"/>
                        </a:rPr>
                        <a:t> </a:t>
                      </a:r>
                      <a:r>
                        <a:rPr sz="1400" dirty="0">
                          <a:latin typeface="Barlow Condensed" panose="00000506000000000000" pitchFamily="2" charset="0"/>
                          <a:cs typeface="Arial"/>
                        </a:rPr>
                        <a:t>ans</a:t>
                      </a:r>
                      <a:r>
                        <a:rPr sz="1400" spc="-20" dirty="0">
                          <a:latin typeface="Barlow Condensed" panose="00000506000000000000" pitchFamily="2" charset="0"/>
                          <a:cs typeface="Arial"/>
                        </a:rPr>
                        <a:t> </a:t>
                      </a:r>
                      <a:r>
                        <a:rPr sz="1400" dirty="0">
                          <a:latin typeface="Barlow Condensed" panose="00000506000000000000" pitchFamily="2" charset="0"/>
                          <a:cs typeface="Arial"/>
                        </a:rPr>
                        <a:t>9</a:t>
                      </a:r>
                      <a:r>
                        <a:rPr sz="1400" spc="-10" dirty="0">
                          <a:latin typeface="Barlow Condensed" panose="00000506000000000000" pitchFamily="2" charset="0"/>
                          <a:cs typeface="Arial"/>
                        </a:rPr>
                        <a:t> </a:t>
                      </a:r>
                      <a:r>
                        <a:rPr sz="1400" spc="-20" dirty="0">
                          <a:latin typeface="Barlow Condensed" panose="00000506000000000000" pitchFamily="2" charset="0"/>
                          <a:cs typeface="Arial"/>
                        </a:rPr>
                        <a:t>mois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8100" algn="ctr">
                        <a:lnSpc>
                          <a:spcPct val="100000"/>
                        </a:lnSpc>
                        <a:spcBef>
                          <a:spcPts val="105"/>
                        </a:spcBef>
                      </a:pPr>
                      <a:r>
                        <a:rPr sz="1400" dirty="0">
                          <a:latin typeface="Barlow Condensed" panose="00000506000000000000" pitchFamily="2" charset="0"/>
                          <a:cs typeface="Arial"/>
                        </a:rPr>
                        <a:t>20</a:t>
                      </a:r>
                      <a:r>
                        <a:rPr sz="1400" spc="-25" dirty="0">
                          <a:latin typeface="Barlow Condensed" panose="00000506000000000000" pitchFamily="2" charset="0"/>
                          <a:cs typeface="Arial"/>
                        </a:rPr>
                        <a:t> 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5"/>
                        </a:spcBef>
                      </a:pPr>
                      <a:r>
                        <a:rPr sz="1400" spc="-25" dirty="0">
                          <a:latin typeface="Barlow Condensed" panose="00000506000000000000" pitchFamily="2" charset="0"/>
                          <a:cs typeface="Arial"/>
                        </a:rPr>
                        <a:t>172</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4892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9370" algn="ctr">
                        <a:lnSpc>
                          <a:spcPct val="100000"/>
                        </a:lnSpc>
                        <a:spcBef>
                          <a:spcPts val="105"/>
                        </a:spcBef>
                      </a:pPr>
                      <a:r>
                        <a:rPr sz="1400" dirty="0">
                          <a:latin typeface="Barlow Condensed" panose="00000506000000000000" pitchFamily="2" charset="0"/>
                          <a:cs typeface="Arial"/>
                        </a:rPr>
                        <a:t>63</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7630" algn="ctr">
                        <a:lnSpc>
                          <a:spcPct val="100000"/>
                        </a:lnSpc>
                        <a:spcBef>
                          <a:spcPts val="105"/>
                        </a:spcBef>
                      </a:pPr>
                      <a:r>
                        <a:rPr sz="1400" dirty="0">
                          <a:latin typeface="Barlow Condensed" panose="00000506000000000000" pitchFamily="2" charset="0"/>
                          <a:cs typeface="Arial"/>
                        </a:rPr>
                        <a:t>21</a:t>
                      </a:r>
                      <a:r>
                        <a:rPr sz="1400" spc="-20" dirty="0">
                          <a:latin typeface="Barlow Condensed" panose="00000506000000000000" pitchFamily="2" charset="0"/>
                          <a:cs typeface="Arial"/>
                        </a:rPr>
                        <a:t> </a:t>
                      </a:r>
                      <a:r>
                        <a:rPr sz="1400" spc="-25" dirty="0">
                          <a:latin typeface="Barlow Condensed" panose="00000506000000000000" pitchFamily="2" charset="0"/>
                          <a:cs typeface="Arial"/>
                        </a:rPr>
                        <a:t>ans</a:t>
                      </a:r>
                      <a:endParaRPr sz="140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nSpc>
                          <a:spcPct val="100000"/>
                        </a:lnSpc>
                        <a:spcBef>
                          <a:spcPts val="105"/>
                        </a:spcBef>
                      </a:pPr>
                      <a:r>
                        <a:rPr sz="1400" spc="-25" dirty="0">
                          <a:latin typeface="Barlow Condensed" panose="00000506000000000000" pitchFamily="2" charset="0"/>
                          <a:cs typeface="Arial"/>
                        </a:rPr>
                        <a:t>172</a:t>
                      </a:r>
                      <a:endParaRPr sz="1400" dirty="0">
                        <a:latin typeface="Barlow Condensed" panose="00000506000000000000" pitchFamily="2" charset="0"/>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bl>
          </a:graphicData>
        </a:graphic>
      </p:graphicFrame>
      <p:sp>
        <p:nvSpPr>
          <p:cNvPr id="4" name="object 4"/>
          <p:cNvSpPr txBox="1"/>
          <p:nvPr/>
        </p:nvSpPr>
        <p:spPr>
          <a:xfrm>
            <a:off x="533400" y="1752600"/>
            <a:ext cx="3394710" cy="1120820"/>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chemeClr val="bg1">
                    <a:lumMod val="50000"/>
                  </a:schemeClr>
                </a:solidFill>
                <a:latin typeface="Barlow Condensed" panose="00000506000000000000" pitchFamily="2" charset="0"/>
                <a:cs typeface="Arial"/>
              </a:rPr>
              <a:t>Tableau</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âge</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début</a:t>
            </a:r>
            <a:r>
              <a:rPr sz="1800" b="1" spc="-30" dirty="0">
                <a:solidFill>
                  <a:schemeClr val="bg1">
                    <a:lumMod val="50000"/>
                  </a:schemeClr>
                </a:solidFill>
                <a:latin typeface="Barlow Condensed" panose="00000506000000000000" pitchFamily="2" charset="0"/>
                <a:cs typeface="Arial"/>
              </a:rPr>
              <a:t> </a:t>
            </a:r>
            <a:r>
              <a:rPr sz="1800" b="1" spc="-10" dirty="0">
                <a:solidFill>
                  <a:schemeClr val="bg1">
                    <a:lumMod val="50000"/>
                  </a:schemeClr>
                </a:solidFill>
                <a:latin typeface="Barlow Condensed" panose="00000506000000000000" pitchFamily="2" charset="0"/>
                <a:cs typeface="Arial"/>
              </a:rPr>
              <a:t>d’activité </a:t>
            </a:r>
            <a:r>
              <a:rPr sz="1800" b="1" dirty="0">
                <a:solidFill>
                  <a:schemeClr val="bg1">
                    <a:lumMod val="50000"/>
                  </a:schemeClr>
                </a:solidFill>
                <a:latin typeface="Barlow Condensed" panose="00000506000000000000" pitchFamily="2" charset="0"/>
                <a:cs typeface="Arial"/>
              </a:rPr>
              <a:t>et</a:t>
            </a:r>
            <a:r>
              <a:rPr sz="1800" b="1" spc="-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nombre</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15" dirty="0">
                <a:solidFill>
                  <a:schemeClr val="bg1">
                    <a:lumMod val="50000"/>
                  </a:schemeClr>
                </a:solidFill>
                <a:latin typeface="Barlow Condensed" panose="00000506000000000000" pitchFamily="2" charset="0"/>
                <a:cs typeface="Arial"/>
              </a:rPr>
              <a:t> </a:t>
            </a:r>
            <a:r>
              <a:rPr sz="1800" b="1" spc="-10" dirty="0">
                <a:solidFill>
                  <a:schemeClr val="bg1">
                    <a:lumMod val="50000"/>
                  </a:schemeClr>
                </a:solidFill>
                <a:latin typeface="Barlow Condensed" panose="00000506000000000000" pitchFamily="2" charset="0"/>
                <a:cs typeface="Arial"/>
              </a:rPr>
              <a:t>trimestres </a:t>
            </a:r>
            <a:r>
              <a:rPr sz="1800" b="1" dirty="0">
                <a:solidFill>
                  <a:schemeClr val="bg1">
                    <a:lumMod val="50000"/>
                  </a:schemeClr>
                </a:solidFill>
                <a:latin typeface="Barlow Condensed" panose="00000506000000000000" pitchFamily="2" charset="0"/>
                <a:cs typeface="Arial"/>
              </a:rPr>
              <a:t>nécessaires</a:t>
            </a:r>
            <a:r>
              <a:rPr sz="1800" b="1" spc="-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pour</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un</a:t>
            </a:r>
            <a:r>
              <a:rPr sz="1800" b="1" spc="-25" dirty="0">
                <a:solidFill>
                  <a:schemeClr val="bg1">
                    <a:lumMod val="50000"/>
                  </a:schemeClr>
                </a:solidFill>
                <a:latin typeface="Barlow Condensed" panose="00000506000000000000" pitchFamily="2" charset="0"/>
                <a:cs typeface="Arial"/>
              </a:rPr>
              <a:t> </a:t>
            </a:r>
            <a:r>
              <a:rPr sz="1800" b="1" spc="-10" dirty="0">
                <a:solidFill>
                  <a:schemeClr val="bg1">
                    <a:lumMod val="50000"/>
                  </a:schemeClr>
                </a:solidFill>
                <a:latin typeface="Barlow Condensed" panose="00000506000000000000" pitchFamily="2" charset="0"/>
                <a:cs typeface="Arial"/>
              </a:rPr>
              <a:t>départ </a:t>
            </a:r>
            <a:r>
              <a:rPr sz="1800" b="1" dirty="0">
                <a:solidFill>
                  <a:schemeClr val="bg1">
                    <a:lumMod val="50000"/>
                  </a:schemeClr>
                </a:solidFill>
                <a:latin typeface="Barlow Condensed" panose="00000506000000000000" pitchFamily="2" charset="0"/>
                <a:cs typeface="Arial"/>
              </a:rPr>
              <a:t>carrière</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longue</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en</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fonction</a:t>
            </a:r>
            <a:r>
              <a:rPr sz="1800" b="1" spc="-25" dirty="0">
                <a:solidFill>
                  <a:schemeClr val="bg1">
                    <a:lumMod val="50000"/>
                  </a:schemeClr>
                </a:solidFill>
                <a:latin typeface="Barlow Condensed" panose="00000506000000000000" pitchFamily="2" charset="0"/>
                <a:cs typeface="Arial"/>
              </a:rPr>
              <a:t> de </a:t>
            </a:r>
            <a:r>
              <a:rPr sz="1800" b="1" dirty="0">
                <a:solidFill>
                  <a:schemeClr val="bg1">
                    <a:lumMod val="50000"/>
                  </a:schemeClr>
                </a:solidFill>
                <a:latin typeface="Barlow Condensed" panose="00000506000000000000" pitchFamily="2" charset="0"/>
                <a:cs typeface="Arial"/>
              </a:rPr>
              <a:t>l’année</a:t>
            </a:r>
            <a:r>
              <a:rPr sz="1800" b="1" spc="-2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10" dirty="0">
                <a:solidFill>
                  <a:schemeClr val="bg1">
                    <a:lumMod val="50000"/>
                  </a:schemeClr>
                </a:solidFill>
                <a:latin typeface="Barlow Condensed" panose="00000506000000000000" pitchFamily="2" charset="0"/>
                <a:cs typeface="Arial"/>
              </a:rPr>
              <a:t> naissance</a:t>
            </a:r>
            <a:endParaRPr sz="1800" dirty="0">
              <a:solidFill>
                <a:schemeClr val="bg1">
                  <a:lumMod val="50000"/>
                </a:schemeClr>
              </a:solidFill>
              <a:latin typeface="Barlow Condensed" panose="00000506000000000000" pitchFamily="2" charset="0"/>
              <a:cs typeface="Arial"/>
            </a:endParaRPr>
          </a:p>
        </p:txBody>
      </p:sp>
      <p:sp>
        <p:nvSpPr>
          <p:cNvPr id="6" name="ZoneTexte 5"/>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21</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152400"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3232662735"/>
              </p:ext>
            </p:extLst>
          </p:nvPr>
        </p:nvGraphicFramePr>
        <p:xfrm>
          <a:off x="4795139" y="154812"/>
          <a:ext cx="6042659" cy="5850255"/>
        </p:xfrm>
        <a:graphic>
          <a:graphicData uri="http://schemas.openxmlformats.org/drawingml/2006/table">
            <a:tbl>
              <a:tblPr firstRow="1" bandRow="1">
                <a:tableStyleId>{2D5ABB26-0587-4C30-8999-92F81FD0307C}</a:tableStyleId>
              </a:tblPr>
              <a:tblGrid>
                <a:gridCol w="1510665">
                  <a:extLst>
                    <a:ext uri="{9D8B030D-6E8A-4147-A177-3AD203B41FA5}">
                      <a16:colId xmlns:a16="http://schemas.microsoft.com/office/drawing/2014/main" val="20000"/>
                    </a:ext>
                  </a:extLst>
                </a:gridCol>
                <a:gridCol w="1510665">
                  <a:extLst>
                    <a:ext uri="{9D8B030D-6E8A-4147-A177-3AD203B41FA5}">
                      <a16:colId xmlns:a16="http://schemas.microsoft.com/office/drawing/2014/main" val="20001"/>
                    </a:ext>
                  </a:extLst>
                </a:gridCol>
                <a:gridCol w="1510665">
                  <a:extLst>
                    <a:ext uri="{9D8B030D-6E8A-4147-A177-3AD203B41FA5}">
                      <a16:colId xmlns:a16="http://schemas.microsoft.com/office/drawing/2014/main" val="20002"/>
                    </a:ext>
                  </a:extLst>
                </a:gridCol>
                <a:gridCol w="1510664">
                  <a:extLst>
                    <a:ext uri="{9D8B030D-6E8A-4147-A177-3AD203B41FA5}">
                      <a16:colId xmlns:a16="http://schemas.microsoft.com/office/drawing/2014/main" val="20003"/>
                    </a:ext>
                  </a:extLst>
                </a:gridCol>
              </a:tblGrid>
              <a:tr h="248920">
                <a:tc>
                  <a:txBody>
                    <a:bodyPr/>
                    <a:lstStyle/>
                    <a:p>
                      <a:pPr marL="82550">
                        <a:lnSpc>
                          <a:spcPct val="100000"/>
                        </a:lnSpc>
                        <a:spcBef>
                          <a:spcPts val="60"/>
                        </a:spcBef>
                      </a:pPr>
                      <a:r>
                        <a:rPr sz="1400" dirty="0">
                          <a:solidFill>
                            <a:srgbClr val="FFFFFF"/>
                          </a:solidFill>
                          <a:latin typeface="Barlow Condensed" panose="00000506000000000000" pitchFamily="2" charset="0"/>
                          <a:cs typeface="Calibri"/>
                        </a:rPr>
                        <a:t>Date</a:t>
                      </a:r>
                      <a:r>
                        <a:rPr sz="1400" spc="-15" dirty="0">
                          <a:solidFill>
                            <a:srgbClr val="FFFFFF"/>
                          </a:solidFill>
                          <a:latin typeface="Barlow Condensed" panose="00000506000000000000" pitchFamily="2" charset="0"/>
                          <a:cs typeface="Calibri"/>
                        </a:rPr>
                        <a:t> </a:t>
                      </a:r>
                      <a:r>
                        <a:rPr sz="1400" dirty="0">
                          <a:solidFill>
                            <a:srgbClr val="FFFFFF"/>
                          </a:solidFill>
                          <a:latin typeface="Barlow Condensed" panose="00000506000000000000" pitchFamily="2" charset="0"/>
                          <a:cs typeface="Calibri"/>
                        </a:rPr>
                        <a:t>de</a:t>
                      </a:r>
                      <a:r>
                        <a:rPr sz="1400" spc="-15" dirty="0">
                          <a:solidFill>
                            <a:srgbClr val="FFFFFF"/>
                          </a:solidFill>
                          <a:latin typeface="Barlow Condensed" panose="00000506000000000000" pitchFamily="2" charset="0"/>
                          <a:cs typeface="Calibri"/>
                        </a:rPr>
                        <a:t> </a:t>
                      </a:r>
                      <a:r>
                        <a:rPr sz="1400" spc="-10" dirty="0">
                          <a:solidFill>
                            <a:srgbClr val="FFFFFF"/>
                          </a:solidFill>
                          <a:latin typeface="Barlow Condensed" panose="00000506000000000000" pitchFamily="2" charset="0"/>
                          <a:cs typeface="Calibri"/>
                        </a:rPr>
                        <a:t>naissance</a:t>
                      </a:r>
                      <a:endParaRPr sz="1400" dirty="0">
                        <a:latin typeface="Barlow Condensed" panose="00000506000000000000" pitchFamily="2" charset="0"/>
                        <a:cs typeface="Calibri"/>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tc>
                  <a:txBody>
                    <a:bodyPr/>
                    <a:lstStyle/>
                    <a:p>
                      <a:pPr marR="33020" algn="ctr">
                        <a:lnSpc>
                          <a:spcPct val="100000"/>
                        </a:lnSpc>
                        <a:spcBef>
                          <a:spcPts val="60"/>
                        </a:spcBef>
                      </a:pPr>
                      <a:r>
                        <a:rPr sz="1400" dirty="0">
                          <a:solidFill>
                            <a:srgbClr val="FFFFFF"/>
                          </a:solidFill>
                          <a:latin typeface="Barlow Condensed" panose="00000506000000000000" pitchFamily="2" charset="0"/>
                          <a:cs typeface="Calibri"/>
                        </a:rPr>
                        <a:t>Age</a:t>
                      </a:r>
                      <a:r>
                        <a:rPr sz="1400" spc="-20" dirty="0">
                          <a:solidFill>
                            <a:srgbClr val="FFFFFF"/>
                          </a:solidFill>
                          <a:latin typeface="Barlow Condensed" panose="00000506000000000000" pitchFamily="2" charset="0"/>
                          <a:cs typeface="Calibri"/>
                        </a:rPr>
                        <a:t> </a:t>
                      </a:r>
                      <a:r>
                        <a:rPr sz="1400" dirty="0">
                          <a:solidFill>
                            <a:srgbClr val="FFFFFF"/>
                          </a:solidFill>
                          <a:latin typeface="Barlow Condensed" panose="00000506000000000000" pitchFamily="2" charset="0"/>
                          <a:cs typeface="Calibri"/>
                        </a:rPr>
                        <a:t>de</a:t>
                      </a:r>
                      <a:r>
                        <a:rPr sz="1400" spc="-10" dirty="0">
                          <a:solidFill>
                            <a:srgbClr val="FFFFFF"/>
                          </a:solidFill>
                          <a:latin typeface="Barlow Condensed" panose="00000506000000000000" pitchFamily="2" charset="0"/>
                          <a:cs typeface="Calibri"/>
                        </a:rPr>
                        <a:t> départ</a:t>
                      </a:r>
                      <a:endParaRPr sz="1400">
                        <a:latin typeface="Barlow Condensed" panose="00000506000000000000" pitchFamily="2" charset="0"/>
                        <a:cs typeface="Calibri"/>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tc>
                  <a:txBody>
                    <a:bodyPr/>
                    <a:lstStyle/>
                    <a:p>
                      <a:pPr marR="32384" algn="ctr">
                        <a:lnSpc>
                          <a:spcPct val="100000"/>
                        </a:lnSpc>
                        <a:spcBef>
                          <a:spcPts val="60"/>
                        </a:spcBef>
                      </a:pPr>
                      <a:r>
                        <a:rPr sz="1400" dirty="0">
                          <a:solidFill>
                            <a:srgbClr val="FFFFFF"/>
                          </a:solidFill>
                          <a:latin typeface="Barlow Condensed" panose="00000506000000000000" pitchFamily="2" charset="0"/>
                          <a:cs typeface="Calibri"/>
                        </a:rPr>
                        <a:t>Début</a:t>
                      </a:r>
                      <a:r>
                        <a:rPr sz="1400" spc="-15" dirty="0">
                          <a:solidFill>
                            <a:srgbClr val="FFFFFF"/>
                          </a:solidFill>
                          <a:latin typeface="Barlow Condensed" panose="00000506000000000000" pitchFamily="2" charset="0"/>
                          <a:cs typeface="Calibri"/>
                        </a:rPr>
                        <a:t> </a:t>
                      </a:r>
                      <a:r>
                        <a:rPr sz="1400" spc="-10" dirty="0">
                          <a:solidFill>
                            <a:srgbClr val="FFFFFF"/>
                          </a:solidFill>
                          <a:latin typeface="Barlow Condensed" panose="00000506000000000000" pitchFamily="2" charset="0"/>
                          <a:cs typeface="Calibri"/>
                        </a:rPr>
                        <a:t>d’activité</a:t>
                      </a:r>
                      <a:endParaRPr sz="1400">
                        <a:latin typeface="Barlow Condensed" panose="00000506000000000000" pitchFamily="2" charset="0"/>
                        <a:cs typeface="Calibri"/>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tc>
                  <a:txBody>
                    <a:bodyPr/>
                    <a:lstStyle/>
                    <a:p>
                      <a:pPr marR="614045" algn="r">
                        <a:lnSpc>
                          <a:spcPct val="100000"/>
                        </a:lnSpc>
                        <a:spcBef>
                          <a:spcPts val="60"/>
                        </a:spcBef>
                      </a:pPr>
                      <a:r>
                        <a:rPr sz="1400" spc="-25" dirty="0">
                          <a:solidFill>
                            <a:srgbClr val="FFFFFF"/>
                          </a:solidFill>
                          <a:latin typeface="Barlow Condensed" panose="00000506000000000000" pitchFamily="2" charset="0"/>
                          <a:cs typeface="Calibri"/>
                        </a:rPr>
                        <a:t>DAC</a:t>
                      </a:r>
                      <a:endParaRPr sz="1400">
                        <a:latin typeface="Barlow Condensed" panose="00000506000000000000" pitchFamily="2" charset="0"/>
                        <a:cs typeface="Calibri"/>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3C7AA"/>
                    </a:solidFill>
                  </a:tcPr>
                </a:tc>
                <a:extLst>
                  <a:ext uri="{0D108BD9-81ED-4DB2-BD59-A6C34878D82A}">
                    <a16:rowId xmlns:a16="http://schemas.microsoft.com/office/drawing/2014/main" val="10000"/>
                  </a:ext>
                </a:extLst>
              </a:tr>
              <a:tr h="280035">
                <a:tc rowSpan="4">
                  <a:txBody>
                    <a:bodyPr/>
                    <a:lstStyle/>
                    <a:p>
                      <a:pPr>
                        <a:lnSpc>
                          <a:spcPct val="100000"/>
                        </a:lnSpc>
                      </a:pPr>
                      <a:endParaRPr sz="1300" dirty="0">
                        <a:latin typeface="Barlow Condensed" panose="00000506000000000000" pitchFamily="2" charset="0"/>
                        <a:cs typeface="Times New Roman"/>
                      </a:endParaRPr>
                    </a:p>
                    <a:p>
                      <a:pPr>
                        <a:lnSpc>
                          <a:spcPct val="100000"/>
                        </a:lnSpc>
                        <a:spcBef>
                          <a:spcPts val="40"/>
                        </a:spcBef>
                      </a:pPr>
                      <a:endParaRPr sz="1850" dirty="0">
                        <a:latin typeface="Barlow Condensed" panose="00000506000000000000" pitchFamily="2" charset="0"/>
                        <a:cs typeface="Times New Roman"/>
                      </a:endParaRPr>
                    </a:p>
                    <a:p>
                      <a:pPr marR="27940" algn="ctr">
                        <a:lnSpc>
                          <a:spcPct val="100000"/>
                        </a:lnSpc>
                      </a:pPr>
                      <a:r>
                        <a:rPr sz="1200" spc="-20" dirty="0">
                          <a:latin typeface="Barlow Condensed" panose="00000506000000000000" pitchFamily="2" charset="0"/>
                          <a:cs typeface="Arial"/>
                        </a:rPr>
                        <a:t>1966</a:t>
                      </a:r>
                      <a:endParaRPr sz="1200" dirty="0">
                        <a:latin typeface="Barlow Condensed" panose="00000506000000000000" pitchFamily="2"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58</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16</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1"/>
                  </a:ext>
                </a:extLst>
              </a:tr>
              <a:tr h="28067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60</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18</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2"/>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61</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20</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3"/>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0"/>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72390" algn="ctr">
                        <a:lnSpc>
                          <a:spcPct val="100000"/>
                        </a:lnSpc>
                        <a:spcBef>
                          <a:spcPts val="350"/>
                        </a:spcBef>
                      </a:pPr>
                      <a:r>
                        <a:rPr sz="1200" dirty="0">
                          <a:latin typeface="Barlow Condensed" panose="00000506000000000000" pitchFamily="2" charset="0"/>
                          <a:cs typeface="Arial"/>
                        </a:rPr>
                        <a:t>21</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4"/>
                  </a:ext>
                </a:extLst>
              </a:tr>
              <a:tr h="280035">
                <a:tc rowSpan="4">
                  <a:txBody>
                    <a:bodyPr/>
                    <a:lstStyle/>
                    <a:p>
                      <a:pPr>
                        <a:lnSpc>
                          <a:spcPct val="100000"/>
                        </a:lnSpc>
                      </a:pPr>
                      <a:endParaRPr sz="1300">
                        <a:latin typeface="Barlow Condensed" panose="00000506000000000000" pitchFamily="2" charset="0"/>
                        <a:cs typeface="Times New Roman"/>
                      </a:endParaRPr>
                    </a:p>
                    <a:p>
                      <a:pPr>
                        <a:lnSpc>
                          <a:spcPct val="100000"/>
                        </a:lnSpc>
                        <a:spcBef>
                          <a:spcPts val="40"/>
                        </a:spcBef>
                      </a:pPr>
                      <a:endParaRPr sz="1850">
                        <a:latin typeface="Barlow Condensed" panose="00000506000000000000" pitchFamily="2" charset="0"/>
                        <a:cs typeface="Times New Roman"/>
                      </a:endParaRPr>
                    </a:p>
                    <a:p>
                      <a:pPr marR="27940" algn="ctr">
                        <a:lnSpc>
                          <a:spcPct val="100000"/>
                        </a:lnSpc>
                        <a:spcBef>
                          <a:spcPts val="5"/>
                        </a:spcBef>
                      </a:pPr>
                      <a:r>
                        <a:rPr sz="1200" spc="-20" dirty="0">
                          <a:latin typeface="Barlow Condensed" panose="00000506000000000000" pitchFamily="2" charset="0"/>
                          <a:cs typeface="Arial"/>
                        </a:rPr>
                        <a:t>1967</a:t>
                      </a:r>
                      <a:endParaRPr sz="1200">
                        <a:latin typeface="Barlow Condensed" panose="00000506000000000000" pitchFamily="2"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0"/>
                        </a:spcBef>
                      </a:pPr>
                      <a:r>
                        <a:rPr sz="1200" dirty="0">
                          <a:latin typeface="Barlow Condensed" panose="00000506000000000000" pitchFamily="2" charset="0"/>
                          <a:cs typeface="Arial"/>
                        </a:rPr>
                        <a:t>58</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0"/>
                        </a:spcBef>
                      </a:pPr>
                      <a:r>
                        <a:rPr sz="1200" dirty="0">
                          <a:latin typeface="Barlow Condensed" panose="00000506000000000000" pitchFamily="2" charset="0"/>
                          <a:cs typeface="Arial"/>
                        </a:rPr>
                        <a:t>16</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0"/>
                        </a:spcBef>
                      </a:pPr>
                      <a:r>
                        <a:rPr sz="1200" dirty="0">
                          <a:latin typeface="Barlow Condensed" panose="00000506000000000000" pitchFamily="2" charset="0"/>
                          <a:cs typeface="Arial"/>
                        </a:rPr>
                        <a:t>60</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0"/>
                        </a:spcBef>
                      </a:pPr>
                      <a:r>
                        <a:rPr sz="1200" dirty="0">
                          <a:latin typeface="Barlow Condensed" panose="00000506000000000000" pitchFamily="2" charset="0"/>
                          <a:cs typeface="Arial"/>
                        </a:rPr>
                        <a:t>18</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750" algn="ctr">
                        <a:lnSpc>
                          <a:spcPct val="100000"/>
                        </a:lnSpc>
                        <a:spcBef>
                          <a:spcPts val="350"/>
                        </a:spcBef>
                      </a:pPr>
                      <a:r>
                        <a:rPr sz="1200" dirty="0">
                          <a:latin typeface="Barlow Condensed" panose="00000506000000000000" pitchFamily="2" charset="0"/>
                          <a:cs typeface="Arial"/>
                        </a:rPr>
                        <a:t>61</a:t>
                      </a:r>
                      <a:r>
                        <a:rPr sz="1200" spc="-30"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3</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0"/>
                        </a:spcBef>
                      </a:pPr>
                      <a:r>
                        <a:rPr sz="1200" dirty="0">
                          <a:latin typeface="Barlow Condensed" panose="00000506000000000000" pitchFamily="2" charset="0"/>
                          <a:cs typeface="Arial"/>
                        </a:rPr>
                        <a:t>20</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0"/>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350"/>
                        </a:spcBef>
                      </a:pPr>
                      <a:r>
                        <a:rPr sz="1200" dirty="0">
                          <a:latin typeface="Barlow Condensed" panose="00000506000000000000" pitchFamily="2" charset="0"/>
                          <a:cs typeface="Arial"/>
                        </a:rPr>
                        <a:t>21</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0"/>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80035">
                <a:tc rowSpan="4">
                  <a:txBody>
                    <a:bodyPr/>
                    <a:lstStyle/>
                    <a:p>
                      <a:pPr>
                        <a:lnSpc>
                          <a:spcPct val="100000"/>
                        </a:lnSpc>
                      </a:pPr>
                      <a:endParaRPr sz="1300">
                        <a:latin typeface="Barlow Condensed" panose="00000506000000000000" pitchFamily="2" charset="0"/>
                        <a:cs typeface="Times New Roman"/>
                      </a:endParaRPr>
                    </a:p>
                    <a:p>
                      <a:pPr>
                        <a:lnSpc>
                          <a:spcPct val="100000"/>
                        </a:lnSpc>
                        <a:spcBef>
                          <a:spcPts val="45"/>
                        </a:spcBef>
                      </a:pPr>
                      <a:endParaRPr sz="1850">
                        <a:latin typeface="Barlow Condensed" panose="00000506000000000000" pitchFamily="2" charset="0"/>
                        <a:cs typeface="Times New Roman"/>
                      </a:endParaRPr>
                    </a:p>
                    <a:p>
                      <a:pPr marR="27940" algn="ctr">
                        <a:lnSpc>
                          <a:spcPct val="100000"/>
                        </a:lnSpc>
                      </a:pPr>
                      <a:r>
                        <a:rPr sz="1200" spc="-20" dirty="0">
                          <a:latin typeface="Barlow Condensed" panose="00000506000000000000" pitchFamily="2" charset="0"/>
                          <a:cs typeface="Arial"/>
                        </a:rPr>
                        <a:t>1968</a:t>
                      </a:r>
                      <a:endParaRPr sz="1200">
                        <a:latin typeface="Barlow Condensed" panose="00000506000000000000" pitchFamily="2"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58</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16</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09"/>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60</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18</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0"/>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31750" algn="ctr">
                        <a:lnSpc>
                          <a:spcPct val="100000"/>
                        </a:lnSpc>
                        <a:spcBef>
                          <a:spcPts val="355"/>
                        </a:spcBef>
                      </a:pPr>
                      <a:r>
                        <a:rPr sz="1200" dirty="0">
                          <a:latin typeface="Barlow Condensed" panose="00000506000000000000" pitchFamily="2" charset="0"/>
                          <a:cs typeface="Arial"/>
                        </a:rPr>
                        <a:t>61</a:t>
                      </a:r>
                      <a:r>
                        <a:rPr sz="1200" spc="-30"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6</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20</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1"/>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72390" algn="ctr">
                        <a:lnSpc>
                          <a:spcPct val="100000"/>
                        </a:lnSpc>
                        <a:spcBef>
                          <a:spcPts val="355"/>
                        </a:spcBef>
                      </a:pPr>
                      <a:r>
                        <a:rPr sz="1200" dirty="0">
                          <a:latin typeface="Barlow Condensed" panose="00000506000000000000" pitchFamily="2" charset="0"/>
                          <a:cs typeface="Arial"/>
                        </a:rPr>
                        <a:t>21</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2"/>
                  </a:ext>
                </a:extLst>
              </a:tr>
              <a:tr h="280035">
                <a:tc rowSpan="4">
                  <a:txBody>
                    <a:bodyPr/>
                    <a:lstStyle/>
                    <a:p>
                      <a:pPr>
                        <a:lnSpc>
                          <a:spcPct val="100000"/>
                        </a:lnSpc>
                      </a:pPr>
                      <a:endParaRPr sz="1300">
                        <a:latin typeface="Barlow Condensed" panose="00000506000000000000" pitchFamily="2" charset="0"/>
                        <a:cs typeface="Times New Roman"/>
                      </a:endParaRPr>
                    </a:p>
                    <a:p>
                      <a:pPr>
                        <a:lnSpc>
                          <a:spcPct val="100000"/>
                        </a:lnSpc>
                        <a:spcBef>
                          <a:spcPts val="45"/>
                        </a:spcBef>
                      </a:pPr>
                      <a:endParaRPr sz="1850">
                        <a:latin typeface="Barlow Condensed" panose="00000506000000000000" pitchFamily="2" charset="0"/>
                        <a:cs typeface="Times New Roman"/>
                      </a:endParaRPr>
                    </a:p>
                    <a:p>
                      <a:pPr marR="27940" algn="ctr">
                        <a:lnSpc>
                          <a:spcPct val="100000"/>
                        </a:lnSpc>
                        <a:spcBef>
                          <a:spcPts val="5"/>
                        </a:spcBef>
                      </a:pPr>
                      <a:r>
                        <a:rPr sz="1200" spc="-20" dirty="0">
                          <a:latin typeface="Barlow Condensed" panose="00000506000000000000" pitchFamily="2" charset="0"/>
                          <a:cs typeface="Arial"/>
                        </a:rPr>
                        <a:t>1969</a:t>
                      </a:r>
                      <a:endParaRPr sz="1200">
                        <a:latin typeface="Barlow Condensed" panose="00000506000000000000" pitchFamily="2"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5"/>
                        </a:spcBef>
                      </a:pPr>
                      <a:r>
                        <a:rPr sz="1200" dirty="0">
                          <a:latin typeface="Barlow Condensed" panose="00000506000000000000" pitchFamily="2" charset="0"/>
                          <a:cs typeface="Arial"/>
                        </a:rPr>
                        <a:t>58</a:t>
                      </a:r>
                      <a:r>
                        <a:rPr sz="1200" spc="-5" dirty="0">
                          <a:latin typeface="Barlow Condensed" panose="00000506000000000000" pitchFamily="2" charset="0"/>
                          <a:cs typeface="Arial"/>
                        </a:rPr>
                        <a:t> </a:t>
                      </a:r>
                      <a:r>
                        <a:rPr sz="1200" spc="-25" dirty="0">
                          <a:latin typeface="Barlow Condensed" panose="00000506000000000000" pitchFamily="2" charset="0"/>
                          <a:cs typeface="Arial"/>
                        </a:rPr>
                        <a:t>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209" algn="ctr">
                        <a:lnSpc>
                          <a:spcPct val="100000"/>
                        </a:lnSpc>
                        <a:spcBef>
                          <a:spcPts val="355"/>
                        </a:spcBef>
                      </a:pPr>
                      <a:r>
                        <a:rPr sz="1200" dirty="0">
                          <a:latin typeface="Barlow Condensed" panose="00000506000000000000" pitchFamily="2" charset="0"/>
                          <a:cs typeface="Arial"/>
                        </a:rPr>
                        <a:t>16</a:t>
                      </a:r>
                      <a:r>
                        <a:rPr sz="1200" spc="-5" dirty="0">
                          <a:latin typeface="Barlow Condensed" panose="00000506000000000000" pitchFamily="2" charset="0"/>
                          <a:cs typeface="Arial"/>
                        </a:rPr>
                        <a:t> </a:t>
                      </a:r>
                      <a:r>
                        <a:rPr sz="1200" spc="-25" dirty="0">
                          <a:latin typeface="Barlow Condensed" panose="00000506000000000000" pitchFamily="2" charset="0"/>
                          <a:cs typeface="Arial"/>
                        </a:rPr>
                        <a:t>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5"/>
                        </a:spcBef>
                      </a:pPr>
                      <a:r>
                        <a:rPr sz="1200" dirty="0">
                          <a:latin typeface="Barlow Condensed" panose="00000506000000000000" pitchFamily="2" charset="0"/>
                          <a:cs typeface="Arial"/>
                        </a:rPr>
                        <a:t>60</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5"/>
                        </a:spcBef>
                      </a:pPr>
                      <a:r>
                        <a:rPr sz="1200" dirty="0">
                          <a:latin typeface="Barlow Condensed" panose="00000506000000000000" pitchFamily="2" charset="0"/>
                          <a:cs typeface="Arial"/>
                        </a:rPr>
                        <a:t>18</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750" algn="ctr">
                        <a:lnSpc>
                          <a:spcPct val="100000"/>
                        </a:lnSpc>
                        <a:spcBef>
                          <a:spcPts val="355"/>
                        </a:spcBef>
                      </a:pPr>
                      <a:r>
                        <a:rPr sz="1200" dirty="0">
                          <a:latin typeface="Barlow Condensed" panose="00000506000000000000" pitchFamily="2" charset="0"/>
                          <a:cs typeface="Arial"/>
                        </a:rPr>
                        <a:t>61</a:t>
                      </a:r>
                      <a:r>
                        <a:rPr sz="1200" spc="-30"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9</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5"/>
                        </a:spcBef>
                      </a:pPr>
                      <a:r>
                        <a:rPr sz="1200" dirty="0">
                          <a:latin typeface="Barlow Condensed" panose="00000506000000000000" pitchFamily="2" charset="0"/>
                          <a:cs typeface="Arial"/>
                        </a:rPr>
                        <a:t>20</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9845" algn="ctr">
                        <a:lnSpc>
                          <a:spcPct val="100000"/>
                        </a:lnSpc>
                        <a:spcBef>
                          <a:spcPts val="359"/>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359"/>
                        </a:spcBef>
                      </a:pPr>
                      <a:r>
                        <a:rPr sz="1200" dirty="0">
                          <a:latin typeface="Barlow Condensed" panose="00000506000000000000" pitchFamily="2" charset="0"/>
                          <a:cs typeface="Arial"/>
                        </a:rPr>
                        <a:t>21</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38810" algn="r">
                        <a:lnSpc>
                          <a:spcPct val="100000"/>
                        </a:lnSpc>
                        <a:spcBef>
                          <a:spcPts val="359"/>
                        </a:spcBef>
                      </a:pPr>
                      <a:r>
                        <a:rPr sz="1200" spc="-25" dirty="0">
                          <a:latin typeface="Barlow Condensed" panose="00000506000000000000" pitchFamily="2" charset="0"/>
                          <a:cs typeface="Arial"/>
                        </a:rPr>
                        <a:t>172</a:t>
                      </a:r>
                      <a:endParaRPr sz="1200" dirty="0">
                        <a:latin typeface="Barlow Condensed" panose="00000506000000000000" pitchFamily="2" charset="0"/>
                        <a:cs typeface="Arial"/>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80035">
                <a:tc rowSpan="4">
                  <a:txBody>
                    <a:bodyPr/>
                    <a:lstStyle/>
                    <a:p>
                      <a:pPr>
                        <a:lnSpc>
                          <a:spcPct val="100000"/>
                        </a:lnSpc>
                      </a:pPr>
                      <a:endParaRPr sz="1300">
                        <a:latin typeface="Barlow Condensed" panose="00000506000000000000" pitchFamily="2" charset="0"/>
                        <a:cs typeface="Times New Roman"/>
                      </a:endParaRPr>
                    </a:p>
                    <a:p>
                      <a:pPr>
                        <a:lnSpc>
                          <a:spcPct val="100000"/>
                        </a:lnSpc>
                        <a:spcBef>
                          <a:spcPts val="50"/>
                        </a:spcBef>
                      </a:pPr>
                      <a:endParaRPr sz="1850">
                        <a:latin typeface="Barlow Condensed" panose="00000506000000000000" pitchFamily="2" charset="0"/>
                        <a:cs typeface="Times New Roman"/>
                      </a:endParaRPr>
                    </a:p>
                    <a:p>
                      <a:pPr marL="197485">
                        <a:lnSpc>
                          <a:spcPct val="100000"/>
                        </a:lnSpc>
                      </a:pPr>
                      <a:r>
                        <a:rPr sz="1200" dirty="0">
                          <a:latin typeface="Barlow Condensed" panose="00000506000000000000" pitchFamily="2" charset="0"/>
                          <a:cs typeface="Arial"/>
                        </a:rPr>
                        <a:t>A</a:t>
                      </a:r>
                      <a:r>
                        <a:rPr sz="1200" spc="-75" dirty="0">
                          <a:latin typeface="Barlow Condensed" panose="00000506000000000000" pitchFamily="2" charset="0"/>
                          <a:cs typeface="Arial"/>
                        </a:rPr>
                        <a:t> </a:t>
                      </a:r>
                      <a:r>
                        <a:rPr sz="1200" dirty="0">
                          <a:latin typeface="Barlow Condensed" panose="00000506000000000000" pitchFamily="2" charset="0"/>
                          <a:cs typeface="Arial"/>
                        </a:rPr>
                        <a:t>partir</a:t>
                      </a:r>
                      <a:r>
                        <a:rPr sz="1200" spc="-20" dirty="0">
                          <a:latin typeface="Barlow Condensed" panose="00000506000000000000" pitchFamily="2" charset="0"/>
                          <a:cs typeface="Arial"/>
                        </a:rPr>
                        <a:t> </a:t>
                      </a:r>
                      <a:r>
                        <a:rPr sz="1200" dirty="0">
                          <a:latin typeface="Barlow Condensed" panose="00000506000000000000" pitchFamily="2" charset="0"/>
                          <a:cs typeface="Arial"/>
                        </a:rPr>
                        <a:t>de</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1970</a:t>
                      </a:r>
                      <a:endParaRPr sz="1200">
                        <a:latin typeface="Barlow Condensed" panose="00000506000000000000" pitchFamily="2" charset="0"/>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58</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16</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7"/>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60</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29845" algn="ctr">
                        <a:lnSpc>
                          <a:spcPct val="100000"/>
                        </a:lnSpc>
                        <a:spcBef>
                          <a:spcPts val="355"/>
                        </a:spcBef>
                      </a:pPr>
                      <a:r>
                        <a:rPr sz="1200" dirty="0">
                          <a:latin typeface="Barlow Condensed" panose="00000506000000000000" pitchFamily="2" charset="0"/>
                          <a:cs typeface="Arial"/>
                        </a:rPr>
                        <a:t>18</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38810" algn="r">
                        <a:lnSpc>
                          <a:spcPct val="100000"/>
                        </a:lnSpc>
                        <a:spcBef>
                          <a:spcPts val="355"/>
                        </a:spcBef>
                      </a:pPr>
                      <a:r>
                        <a:rPr sz="1200" spc="-25" dirty="0">
                          <a:latin typeface="Barlow Condensed" panose="00000506000000000000" pitchFamily="2" charset="0"/>
                          <a:cs typeface="Arial"/>
                        </a:rPr>
                        <a:t>172</a:t>
                      </a:r>
                      <a:endParaRPr sz="1200" dirty="0">
                        <a:latin typeface="Barlow Condensed" panose="00000506000000000000" pitchFamily="2" charset="0"/>
                        <a:cs typeface="Arial"/>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8"/>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1270" algn="ctr">
                        <a:lnSpc>
                          <a:spcPct val="100000"/>
                        </a:lnSpc>
                        <a:spcBef>
                          <a:spcPts val="359"/>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1270" algn="ctr">
                        <a:lnSpc>
                          <a:spcPct val="100000"/>
                        </a:lnSpc>
                        <a:spcBef>
                          <a:spcPts val="359"/>
                        </a:spcBef>
                      </a:pPr>
                      <a:r>
                        <a:rPr sz="1200" dirty="0">
                          <a:latin typeface="Barlow Condensed" panose="00000506000000000000" pitchFamily="2" charset="0"/>
                          <a:cs typeface="Arial"/>
                        </a:rPr>
                        <a:t>20</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19760" algn="r">
                        <a:lnSpc>
                          <a:spcPct val="100000"/>
                        </a:lnSpc>
                        <a:spcBef>
                          <a:spcPts val="359"/>
                        </a:spcBef>
                      </a:pPr>
                      <a:r>
                        <a:rPr sz="1200" spc="-25" dirty="0">
                          <a:latin typeface="Barlow Condensed" panose="00000506000000000000" pitchFamily="2" charset="0"/>
                          <a:cs typeface="Arial"/>
                        </a:rPr>
                        <a:t>172</a:t>
                      </a:r>
                      <a:endParaRPr sz="1200" dirty="0">
                        <a:latin typeface="Barlow Condensed" panose="00000506000000000000" pitchFamily="2" charset="0"/>
                        <a:cs typeface="Arial"/>
                      </a:endParaRPr>
                    </a:p>
                  </a:txBody>
                  <a:tcPr marL="0" marR="0" marT="45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19"/>
                  </a:ext>
                </a:extLst>
              </a:tr>
              <a:tr h="28003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1270" algn="ctr">
                        <a:lnSpc>
                          <a:spcPct val="100000"/>
                        </a:lnSpc>
                        <a:spcBef>
                          <a:spcPts val="360"/>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L="1270" algn="ctr">
                        <a:lnSpc>
                          <a:spcPct val="100000"/>
                        </a:lnSpc>
                        <a:spcBef>
                          <a:spcPts val="360"/>
                        </a:spcBef>
                      </a:pPr>
                      <a:r>
                        <a:rPr sz="1200" dirty="0" smtClean="0">
                          <a:latin typeface="Barlow Condensed" panose="00000506000000000000" pitchFamily="2" charset="0"/>
                          <a:cs typeface="Arial"/>
                        </a:rPr>
                        <a:t>2</a:t>
                      </a:r>
                      <a:r>
                        <a:rPr lang="fr-FR" sz="1200" smtClean="0">
                          <a:latin typeface="Barlow Condensed" panose="00000506000000000000" pitchFamily="2" charset="0"/>
                          <a:cs typeface="Arial"/>
                        </a:rPr>
                        <a:t>1</a:t>
                      </a:r>
                      <a:r>
                        <a:rPr sz="1200" spc="-25" smtClean="0">
                          <a:latin typeface="Barlow Condensed" panose="00000506000000000000" pitchFamily="2" charset="0"/>
                          <a:cs typeface="Arial"/>
                        </a:rPr>
                        <a:t> </a:t>
                      </a:r>
                      <a:r>
                        <a:rPr sz="1200" spc="-25" dirty="0">
                          <a:latin typeface="Barlow Condensed" panose="00000506000000000000" pitchFamily="2" charset="0"/>
                          <a:cs typeface="Arial"/>
                        </a:rPr>
                        <a:t>ans</a:t>
                      </a:r>
                      <a:endParaRPr sz="1200" dirty="0">
                        <a:latin typeface="Barlow Condensed" panose="00000506000000000000" pitchFamily="2" charset="0"/>
                        <a:cs typeface="Arial"/>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tc>
                  <a:txBody>
                    <a:bodyPr/>
                    <a:lstStyle/>
                    <a:p>
                      <a:pPr marR="619760" algn="r">
                        <a:lnSpc>
                          <a:spcPct val="100000"/>
                        </a:lnSpc>
                        <a:spcBef>
                          <a:spcPts val="360"/>
                        </a:spcBef>
                      </a:pPr>
                      <a:r>
                        <a:rPr sz="1200" spc="-25" dirty="0">
                          <a:latin typeface="Barlow Condensed" panose="00000506000000000000" pitchFamily="2" charset="0"/>
                          <a:cs typeface="Arial"/>
                        </a:rPr>
                        <a:t>172</a:t>
                      </a:r>
                      <a:endParaRPr sz="1200" dirty="0">
                        <a:latin typeface="Barlow Condensed" panose="00000506000000000000" pitchFamily="2" charset="0"/>
                        <a:cs typeface="Arial"/>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1EED9"/>
                    </a:solidFill>
                  </a:tcPr>
                </a:tc>
                <a:extLst>
                  <a:ext uri="{0D108BD9-81ED-4DB2-BD59-A6C34878D82A}">
                    <a16:rowId xmlns:a16="http://schemas.microsoft.com/office/drawing/2014/main" val="10020"/>
                  </a:ext>
                </a:extLst>
              </a:tr>
            </a:tbl>
          </a:graphicData>
        </a:graphic>
      </p:graphicFrame>
      <p:sp>
        <p:nvSpPr>
          <p:cNvPr id="5" name="ZoneTexte 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22</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47800" y="2438400"/>
            <a:ext cx="9448800" cy="754380"/>
          </a:xfrm>
        </p:spPr>
        <p:txBody>
          <a:bodyPr/>
          <a:lstStyle/>
          <a:p>
            <a:r>
              <a:rPr lang="fr-FR" dirty="0" smtClean="0"/>
              <a:t>Sous-partie 2 </a:t>
            </a:r>
            <a:endParaRPr lang="fr-FR" dirty="0"/>
          </a:p>
        </p:txBody>
      </p:sp>
      <p:sp>
        <p:nvSpPr>
          <p:cNvPr id="5" name="Espace réservé du texte 4"/>
          <p:cNvSpPr>
            <a:spLocks noGrp="1"/>
          </p:cNvSpPr>
          <p:nvPr>
            <p:ph type="body" sz="quarter" idx="11"/>
          </p:nvPr>
        </p:nvSpPr>
        <p:spPr>
          <a:xfrm>
            <a:off x="1371600" y="3343275"/>
            <a:ext cx="9525000" cy="995363"/>
          </a:xfrm>
        </p:spPr>
        <p:txBody>
          <a:bodyPr>
            <a:normAutofit/>
          </a:bodyPr>
          <a:lstStyle/>
          <a:p>
            <a:r>
              <a:rPr lang="fr-FR" dirty="0" smtClean="0"/>
              <a:t>Fonctionnaire handicapé</a:t>
            </a:r>
            <a:endParaRPr lang="fr-FR" dirty="0"/>
          </a:p>
          <a:p>
            <a:endParaRPr lang="fr-FR" dirty="0"/>
          </a:p>
        </p:txBody>
      </p:sp>
    </p:spTree>
    <p:extLst>
      <p:ext uri="{BB962C8B-B14F-4D97-AF65-F5344CB8AC3E}">
        <p14:creationId xmlns:p14="http://schemas.microsoft.com/office/powerpoint/2010/main" val="320346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19578" y="553010"/>
            <a:ext cx="8445500" cy="459741"/>
          </a:xfrm>
          <a:prstGeom prst="rect">
            <a:avLst/>
          </a:prstGeom>
        </p:spPr>
        <p:txBody>
          <a:bodyPr vert="horz" wrap="square" lIns="0" tIns="13335" rIns="0" bIns="0" rtlCol="0">
            <a:spAutoFit/>
          </a:bodyPr>
          <a:lstStyle/>
          <a:p>
            <a:pPr marL="12700">
              <a:lnSpc>
                <a:spcPct val="100000"/>
              </a:lnSpc>
              <a:spcBef>
                <a:spcPts val="105"/>
              </a:spcBef>
            </a:pPr>
            <a:r>
              <a:rPr sz="2900" spc="-10" dirty="0">
                <a:solidFill>
                  <a:srgbClr val="BE2352"/>
                </a:solidFill>
              </a:rPr>
              <a:t>Départ fonctionnaire handicapé</a:t>
            </a:r>
          </a:p>
        </p:txBody>
      </p:sp>
      <p:sp>
        <p:nvSpPr>
          <p:cNvPr id="3" name="object 3"/>
          <p:cNvSpPr/>
          <p:nvPr/>
        </p:nvSpPr>
        <p:spPr>
          <a:xfrm>
            <a:off x="876300" y="1588008"/>
            <a:ext cx="10439400" cy="1156970"/>
          </a:xfrm>
          <a:custGeom>
            <a:avLst/>
            <a:gdLst/>
            <a:ahLst/>
            <a:cxnLst/>
            <a:rect l="l" t="t" r="r" b="b"/>
            <a:pathLst>
              <a:path w="10439400" h="1156970">
                <a:moveTo>
                  <a:pt x="10246614" y="0"/>
                </a:moveTo>
                <a:lnTo>
                  <a:pt x="192798" y="0"/>
                </a:lnTo>
                <a:lnTo>
                  <a:pt x="148592" y="5094"/>
                </a:lnTo>
                <a:lnTo>
                  <a:pt x="108012" y="19603"/>
                </a:lnTo>
                <a:lnTo>
                  <a:pt x="72214" y="42367"/>
                </a:lnTo>
                <a:lnTo>
                  <a:pt x="42356" y="72227"/>
                </a:lnTo>
                <a:lnTo>
                  <a:pt x="19596" y="108024"/>
                </a:lnTo>
                <a:lnTo>
                  <a:pt x="5092" y="148596"/>
                </a:lnTo>
                <a:lnTo>
                  <a:pt x="0" y="192786"/>
                </a:lnTo>
                <a:lnTo>
                  <a:pt x="0" y="963929"/>
                </a:lnTo>
                <a:lnTo>
                  <a:pt x="5092" y="1008119"/>
                </a:lnTo>
                <a:lnTo>
                  <a:pt x="19596" y="1048691"/>
                </a:lnTo>
                <a:lnTo>
                  <a:pt x="42356" y="1084488"/>
                </a:lnTo>
                <a:lnTo>
                  <a:pt x="72214" y="1114348"/>
                </a:lnTo>
                <a:lnTo>
                  <a:pt x="108012" y="1137112"/>
                </a:lnTo>
                <a:lnTo>
                  <a:pt x="148592" y="1151621"/>
                </a:lnTo>
                <a:lnTo>
                  <a:pt x="192798" y="1156715"/>
                </a:lnTo>
                <a:lnTo>
                  <a:pt x="10246614" y="1156715"/>
                </a:lnTo>
                <a:lnTo>
                  <a:pt x="10290803" y="1151621"/>
                </a:lnTo>
                <a:lnTo>
                  <a:pt x="10331375" y="1137112"/>
                </a:lnTo>
                <a:lnTo>
                  <a:pt x="10367172" y="1114348"/>
                </a:lnTo>
                <a:lnTo>
                  <a:pt x="10397032" y="1084488"/>
                </a:lnTo>
                <a:lnTo>
                  <a:pt x="10419796" y="1048691"/>
                </a:lnTo>
                <a:lnTo>
                  <a:pt x="10434305" y="1008119"/>
                </a:lnTo>
                <a:lnTo>
                  <a:pt x="10439400" y="963929"/>
                </a:lnTo>
                <a:lnTo>
                  <a:pt x="10439400" y="192786"/>
                </a:lnTo>
                <a:lnTo>
                  <a:pt x="10434305" y="148596"/>
                </a:lnTo>
                <a:lnTo>
                  <a:pt x="10419796" y="108024"/>
                </a:lnTo>
                <a:lnTo>
                  <a:pt x="10397032" y="72227"/>
                </a:lnTo>
                <a:lnTo>
                  <a:pt x="10367172" y="42367"/>
                </a:lnTo>
                <a:lnTo>
                  <a:pt x="10331375" y="19603"/>
                </a:lnTo>
                <a:lnTo>
                  <a:pt x="10290803" y="5094"/>
                </a:lnTo>
                <a:lnTo>
                  <a:pt x="10246614" y="0"/>
                </a:lnTo>
                <a:close/>
              </a:path>
            </a:pathLst>
          </a:custGeom>
          <a:noFill/>
          <a:ln w="38100">
            <a:solidFill>
              <a:srgbClr val="EF9121"/>
            </a:solidFill>
          </a:ln>
        </p:spPr>
        <p:txBody>
          <a:bodyPr wrap="square" lIns="0" tIns="0" rIns="0" bIns="0" rtlCol="0"/>
          <a:lstStyle/>
          <a:p>
            <a:endParaRPr/>
          </a:p>
        </p:txBody>
      </p:sp>
      <p:sp>
        <p:nvSpPr>
          <p:cNvPr id="4" name="object 4"/>
          <p:cNvSpPr/>
          <p:nvPr/>
        </p:nvSpPr>
        <p:spPr>
          <a:xfrm>
            <a:off x="876300" y="2859023"/>
            <a:ext cx="10439400" cy="1140460"/>
          </a:xfrm>
          <a:custGeom>
            <a:avLst/>
            <a:gdLst/>
            <a:ahLst/>
            <a:cxnLst/>
            <a:rect l="l" t="t" r="r" b="b"/>
            <a:pathLst>
              <a:path w="10439400" h="1140460">
                <a:moveTo>
                  <a:pt x="10249408" y="0"/>
                </a:moveTo>
                <a:lnTo>
                  <a:pt x="189991" y="0"/>
                </a:lnTo>
                <a:lnTo>
                  <a:pt x="139485" y="6788"/>
                </a:lnTo>
                <a:lnTo>
                  <a:pt x="94100" y="25945"/>
                </a:lnTo>
                <a:lnTo>
                  <a:pt x="55648" y="55657"/>
                </a:lnTo>
                <a:lnTo>
                  <a:pt x="25939" y="94111"/>
                </a:lnTo>
                <a:lnTo>
                  <a:pt x="6786" y="139494"/>
                </a:lnTo>
                <a:lnTo>
                  <a:pt x="0" y="189991"/>
                </a:lnTo>
                <a:lnTo>
                  <a:pt x="0" y="949959"/>
                </a:lnTo>
                <a:lnTo>
                  <a:pt x="6786" y="1000457"/>
                </a:lnTo>
                <a:lnTo>
                  <a:pt x="25939" y="1045840"/>
                </a:lnTo>
                <a:lnTo>
                  <a:pt x="55648" y="1084294"/>
                </a:lnTo>
                <a:lnTo>
                  <a:pt x="94100" y="1114006"/>
                </a:lnTo>
                <a:lnTo>
                  <a:pt x="139485" y="1133163"/>
                </a:lnTo>
                <a:lnTo>
                  <a:pt x="189991" y="1139952"/>
                </a:lnTo>
                <a:lnTo>
                  <a:pt x="10249408" y="1139952"/>
                </a:lnTo>
                <a:lnTo>
                  <a:pt x="10299905" y="1133163"/>
                </a:lnTo>
                <a:lnTo>
                  <a:pt x="10345288" y="1114006"/>
                </a:lnTo>
                <a:lnTo>
                  <a:pt x="10383742" y="1084294"/>
                </a:lnTo>
                <a:lnTo>
                  <a:pt x="10413454" y="1045840"/>
                </a:lnTo>
                <a:lnTo>
                  <a:pt x="10432611" y="1000457"/>
                </a:lnTo>
                <a:lnTo>
                  <a:pt x="10439400" y="949959"/>
                </a:lnTo>
                <a:lnTo>
                  <a:pt x="10439400" y="189991"/>
                </a:lnTo>
                <a:lnTo>
                  <a:pt x="10432611" y="139494"/>
                </a:lnTo>
                <a:lnTo>
                  <a:pt x="10413454" y="94111"/>
                </a:lnTo>
                <a:lnTo>
                  <a:pt x="10383742" y="55657"/>
                </a:lnTo>
                <a:lnTo>
                  <a:pt x="10345288" y="25945"/>
                </a:lnTo>
                <a:lnTo>
                  <a:pt x="10299905" y="6788"/>
                </a:lnTo>
                <a:lnTo>
                  <a:pt x="10249408" y="0"/>
                </a:lnTo>
                <a:close/>
              </a:path>
            </a:pathLst>
          </a:custGeom>
          <a:noFill/>
          <a:ln w="38100">
            <a:solidFill>
              <a:srgbClr val="BE2352"/>
            </a:solidFill>
          </a:ln>
        </p:spPr>
        <p:txBody>
          <a:bodyPr wrap="square" lIns="0" tIns="0" rIns="0" bIns="0" rtlCol="0"/>
          <a:lstStyle/>
          <a:p>
            <a:endParaRPr/>
          </a:p>
        </p:txBody>
      </p:sp>
      <p:sp>
        <p:nvSpPr>
          <p:cNvPr id="5" name="object 5"/>
          <p:cNvSpPr/>
          <p:nvPr/>
        </p:nvSpPr>
        <p:spPr>
          <a:xfrm>
            <a:off x="876300" y="4142232"/>
            <a:ext cx="10439400" cy="1226820"/>
          </a:xfrm>
          <a:custGeom>
            <a:avLst/>
            <a:gdLst/>
            <a:ahLst/>
            <a:cxnLst/>
            <a:rect l="l" t="t" r="r" b="b"/>
            <a:pathLst>
              <a:path w="10439400" h="1226820">
                <a:moveTo>
                  <a:pt x="10234930" y="0"/>
                </a:moveTo>
                <a:lnTo>
                  <a:pt x="204469" y="0"/>
                </a:lnTo>
                <a:lnTo>
                  <a:pt x="157586" y="5401"/>
                </a:lnTo>
                <a:lnTo>
                  <a:pt x="114548" y="20786"/>
                </a:lnTo>
                <a:lnTo>
                  <a:pt x="76583" y="44926"/>
                </a:lnTo>
                <a:lnTo>
                  <a:pt x="44918" y="76593"/>
                </a:lnTo>
                <a:lnTo>
                  <a:pt x="20782" y="114559"/>
                </a:lnTo>
                <a:lnTo>
                  <a:pt x="5400" y="157594"/>
                </a:lnTo>
                <a:lnTo>
                  <a:pt x="0" y="204470"/>
                </a:lnTo>
                <a:lnTo>
                  <a:pt x="0" y="1022350"/>
                </a:lnTo>
                <a:lnTo>
                  <a:pt x="5400" y="1069225"/>
                </a:lnTo>
                <a:lnTo>
                  <a:pt x="20782" y="1112260"/>
                </a:lnTo>
                <a:lnTo>
                  <a:pt x="44918" y="1150226"/>
                </a:lnTo>
                <a:lnTo>
                  <a:pt x="76583" y="1181893"/>
                </a:lnTo>
                <a:lnTo>
                  <a:pt x="114548" y="1206033"/>
                </a:lnTo>
                <a:lnTo>
                  <a:pt x="157586" y="1221418"/>
                </a:lnTo>
                <a:lnTo>
                  <a:pt x="204469" y="1226820"/>
                </a:lnTo>
                <a:lnTo>
                  <a:pt x="10234930" y="1226820"/>
                </a:lnTo>
                <a:lnTo>
                  <a:pt x="10281805" y="1221418"/>
                </a:lnTo>
                <a:lnTo>
                  <a:pt x="10324840" y="1206033"/>
                </a:lnTo>
                <a:lnTo>
                  <a:pt x="10362806" y="1181893"/>
                </a:lnTo>
                <a:lnTo>
                  <a:pt x="10394473" y="1150226"/>
                </a:lnTo>
                <a:lnTo>
                  <a:pt x="10418613" y="1112260"/>
                </a:lnTo>
                <a:lnTo>
                  <a:pt x="10433998" y="1069225"/>
                </a:lnTo>
                <a:lnTo>
                  <a:pt x="10439400" y="1022350"/>
                </a:lnTo>
                <a:lnTo>
                  <a:pt x="10439400" y="204470"/>
                </a:lnTo>
                <a:lnTo>
                  <a:pt x="10433998" y="157594"/>
                </a:lnTo>
                <a:lnTo>
                  <a:pt x="10418613" y="114559"/>
                </a:lnTo>
                <a:lnTo>
                  <a:pt x="10394473" y="76593"/>
                </a:lnTo>
                <a:lnTo>
                  <a:pt x="10362806" y="44926"/>
                </a:lnTo>
                <a:lnTo>
                  <a:pt x="10324840" y="20786"/>
                </a:lnTo>
                <a:lnTo>
                  <a:pt x="10281805" y="5401"/>
                </a:lnTo>
                <a:lnTo>
                  <a:pt x="10234930" y="0"/>
                </a:lnTo>
                <a:close/>
              </a:path>
            </a:pathLst>
          </a:custGeom>
          <a:noFill/>
          <a:ln w="38100">
            <a:solidFill>
              <a:srgbClr val="EF9121"/>
            </a:solidFill>
          </a:ln>
        </p:spPr>
        <p:txBody>
          <a:bodyPr wrap="square" lIns="0" tIns="0" rIns="0" bIns="0" rtlCol="0"/>
          <a:lstStyle/>
          <a:p>
            <a:endParaRPr/>
          </a:p>
        </p:txBody>
      </p:sp>
      <p:sp>
        <p:nvSpPr>
          <p:cNvPr id="6" name="object 6"/>
          <p:cNvSpPr txBox="1"/>
          <p:nvPr/>
        </p:nvSpPr>
        <p:spPr>
          <a:xfrm>
            <a:off x="995578" y="1977008"/>
            <a:ext cx="9767570" cy="2992229"/>
          </a:xfrm>
          <a:prstGeom prst="rect">
            <a:avLst/>
          </a:prstGeom>
        </p:spPr>
        <p:txBody>
          <a:bodyPr vert="horz" wrap="square" lIns="0" tIns="13335" rIns="0" bIns="0" rtlCol="0">
            <a:spAutoFit/>
          </a:bodyPr>
          <a:lstStyle/>
          <a:p>
            <a:pPr marL="13335">
              <a:lnSpc>
                <a:spcPct val="100000"/>
              </a:lnSpc>
              <a:spcBef>
                <a:spcPts val="105"/>
              </a:spcBef>
            </a:pPr>
            <a:r>
              <a:rPr sz="2000" dirty="0">
                <a:solidFill>
                  <a:srgbClr val="EF9121"/>
                </a:solidFill>
                <a:latin typeface="Barlow Condensed" panose="00000506000000000000" pitchFamily="2" charset="0"/>
                <a:cs typeface="Arial"/>
              </a:rPr>
              <a:t>Maintien</a:t>
            </a:r>
            <a:r>
              <a:rPr sz="2000" spc="-3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de</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la</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possibilité</a:t>
            </a:r>
            <a:r>
              <a:rPr sz="2000" spc="-3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de</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départ</a:t>
            </a:r>
            <a:r>
              <a:rPr sz="2000" spc="-3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à</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partir</a:t>
            </a:r>
            <a:r>
              <a:rPr sz="2000" spc="-2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de</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55</a:t>
            </a:r>
            <a:r>
              <a:rPr sz="2000" spc="-20" dirty="0">
                <a:solidFill>
                  <a:srgbClr val="EF9121"/>
                </a:solidFill>
                <a:latin typeface="Barlow Condensed" panose="00000506000000000000" pitchFamily="2" charset="0"/>
                <a:cs typeface="Arial"/>
              </a:rPr>
              <a:t> </a:t>
            </a:r>
            <a:r>
              <a:rPr sz="2000" spc="-25" dirty="0">
                <a:solidFill>
                  <a:srgbClr val="EF9121"/>
                </a:solidFill>
                <a:latin typeface="Barlow Condensed" panose="00000506000000000000" pitchFamily="2" charset="0"/>
                <a:cs typeface="Arial"/>
              </a:rPr>
              <a:t>ans</a:t>
            </a:r>
            <a:endParaRPr sz="2000" dirty="0">
              <a:solidFill>
                <a:srgbClr val="EF9121"/>
              </a:solidFill>
              <a:latin typeface="Barlow Condensed" panose="00000506000000000000" pitchFamily="2" charset="0"/>
              <a:cs typeface="Arial"/>
            </a:endParaRPr>
          </a:p>
          <a:p>
            <a:pPr>
              <a:lnSpc>
                <a:spcPct val="100000"/>
              </a:lnSpc>
            </a:pPr>
            <a:endParaRPr sz="2200" dirty="0">
              <a:solidFill>
                <a:schemeClr val="tx1"/>
              </a:solidFill>
              <a:latin typeface="Barlow Condensed" panose="00000506000000000000" pitchFamily="2" charset="0"/>
              <a:cs typeface="Arial"/>
            </a:endParaRPr>
          </a:p>
          <a:p>
            <a:pPr>
              <a:lnSpc>
                <a:spcPct val="100000"/>
              </a:lnSpc>
              <a:spcBef>
                <a:spcPts val="10"/>
              </a:spcBef>
            </a:pPr>
            <a:endParaRPr sz="3100" dirty="0">
              <a:solidFill>
                <a:schemeClr val="tx1"/>
              </a:solidFill>
              <a:latin typeface="Barlow Condensed" panose="00000506000000000000" pitchFamily="2" charset="0"/>
              <a:cs typeface="Arial"/>
            </a:endParaRPr>
          </a:p>
          <a:p>
            <a:pPr marL="12700">
              <a:lnSpc>
                <a:spcPct val="100000"/>
              </a:lnSpc>
            </a:pPr>
            <a:r>
              <a:rPr sz="2000" dirty="0">
                <a:solidFill>
                  <a:srgbClr val="BE2352"/>
                </a:solidFill>
                <a:latin typeface="Barlow Condensed" panose="00000506000000000000" pitchFamily="2" charset="0"/>
                <a:cs typeface="Arial"/>
              </a:rPr>
              <a:t>Suppression</a:t>
            </a:r>
            <a:r>
              <a:rPr sz="2000" spc="-5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la</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condition</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durée</a:t>
            </a:r>
            <a:r>
              <a:rPr sz="2000" spc="-25"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d’assurance</a:t>
            </a:r>
            <a:endParaRPr sz="2000" dirty="0">
              <a:solidFill>
                <a:srgbClr val="BE2352"/>
              </a:solidFill>
              <a:latin typeface="Barlow Condensed" panose="00000506000000000000" pitchFamily="2" charset="0"/>
              <a:cs typeface="Arial"/>
            </a:endParaRPr>
          </a:p>
          <a:p>
            <a:pPr marL="12700">
              <a:lnSpc>
                <a:spcPct val="100000"/>
              </a:lnSpc>
              <a:spcBef>
                <a:spcPts val="480"/>
              </a:spcBef>
            </a:pPr>
            <a:r>
              <a:rPr sz="2000" dirty="0">
                <a:solidFill>
                  <a:srgbClr val="BE2352"/>
                </a:solidFill>
                <a:latin typeface="Barlow Condensed" panose="00000506000000000000" pitchFamily="2" charset="0"/>
                <a:cs typeface="Arial"/>
              </a:rPr>
              <a:t>Seule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la</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condition</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durée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d’assurance</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cotisée</a:t>
            </a:r>
            <a:r>
              <a:rPr sz="2000" spc="-55"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demeure</a:t>
            </a:r>
            <a:endParaRPr sz="2000" dirty="0">
              <a:solidFill>
                <a:srgbClr val="BE2352"/>
              </a:solidFill>
              <a:latin typeface="Barlow Condensed" panose="00000506000000000000" pitchFamily="2" charset="0"/>
              <a:cs typeface="Arial"/>
            </a:endParaRPr>
          </a:p>
          <a:p>
            <a:pPr>
              <a:lnSpc>
                <a:spcPct val="100000"/>
              </a:lnSpc>
            </a:pPr>
            <a:endParaRPr sz="2200" dirty="0">
              <a:solidFill>
                <a:schemeClr val="tx1"/>
              </a:solidFill>
              <a:latin typeface="Barlow Condensed" panose="00000506000000000000" pitchFamily="2" charset="0"/>
              <a:cs typeface="Arial"/>
            </a:endParaRPr>
          </a:p>
          <a:p>
            <a:pPr>
              <a:lnSpc>
                <a:spcPct val="100000"/>
              </a:lnSpc>
              <a:spcBef>
                <a:spcPts val="35"/>
              </a:spcBef>
            </a:pPr>
            <a:endParaRPr sz="2000" dirty="0">
              <a:solidFill>
                <a:schemeClr val="tx1"/>
              </a:solidFill>
              <a:latin typeface="Barlow Condensed" panose="00000506000000000000" pitchFamily="2" charset="0"/>
              <a:cs typeface="Arial"/>
            </a:endParaRPr>
          </a:p>
          <a:p>
            <a:pPr marL="16510" marR="5080">
              <a:lnSpc>
                <a:spcPct val="86300"/>
              </a:lnSpc>
            </a:pPr>
            <a:r>
              <a:rPr sz="2000" dirty="0">
                <a:solidFill>
                  <a:srgbClr val="BE2352"/>
                </a:solidFill>
                <a:latin typeface="Barlow Condensed" panose="00000506000000000000" pitchFamily="2" charset="0"/>
                <a:cs typeface="Arial"/>
              </a:rPr>
              <a:t>Abaissement</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du</a:t>
            </a:r>
            <a:r>
              <a:rPr sz="2000" spc="-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taux</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d’incapacité</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permanente</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 80</a:t>
            </a:r>
            <a:r>
              <a:rPr sz="2000" spc="-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à</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50%</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nécessaire</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pour</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saisir</a:t>
            </a:r>
            <a:r>
              <a:rPr sz="2000" spc="-25" dirty="0">
                <a:solidFill>
                  <a:srgbClr val="BE2352"/>
                </a:solidFill>
                <a:latin typeface="Barlow Condensed" panose="00000506000000000000" pitchFamily="2" charset="0"/>
                <a:cs typeface="Arial"/>
              </a:rPr>
              <a:t> la </a:t>
            </a:r>
            <a:r>
              <a:rPr sz="2000" dirty="0">
                <a:solidFill>
                  <a:srgbClr val="BE2352"/>
                </a:solidFill>
                <a:latin typeface="Barlow Condensed" panose="00000506000000000000" pitchFamily="2" charset="0"/>
                <a:cs typeface="Arial"/>
              </a:rPr>
              <a:t>commission</a:t>
            </a:r>
            <a:r>
              <a:rPr sz="2000" spc="-7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placée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auprès</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la</a:t>
            </a:r>
            <a:r>
              <a:rPr sz="2000" spc="-20" dirty="0">
                <a:solidFill>
                  <a:srgbClr val="BE2352"/>
                </a:solidFill>
                <a:latin typeface="Barlow Condensed" panose="00000506000000000000" pitchFamily="2" charset="0"/>
                <a:cs typeface="Arial"/>
              </a:rPr>
              <a:t> CNAV</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afin</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valider</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rétroactivement</a:t>
            </a:r>
            <a:r>
              <a:rPr sz="2000" spc="-5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des</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périodes</a:t>
            </a:r>
            <a:r>
              <a:rPr sz="2000" spc="-30" dirty="0">
                <a:solidFill>
                  <a:srgbClr val="BE2352"/>
                </a:solidFill>
                <a:latin typeface="Barlow Condensed" panose="00000506000000000000" pitchFamily="2" charset="0"/>
                <a:cs typeface="Arial"/>
              </a:rPr>
              <a:t> </a:t>
            </a:r>
            <a:r>
              <a:rPr sz="2000" spc="-25" dirty="0">
                <a:solidFill>
                  <a:srgbClr val="BE2352"/>
                </a:solidFill>
                <a:latin typeface="Barlow Condensed" panose="00000506000000000000" pitchFamily="2" charset="0"/>
                <a:cs typeface="Arial"/>
              </a:rPr>
              <a:t>de </a:t>
            </a:r>
            <a:r>
              <a:rPr sz="2000" spc="-10" dirty="0">
                <a:solidFill>
                  <a:srgbClr val="BE2352"/>
                </a:solidFill>
                <a:latin typeface="Barlow Condensed" panose="00000506000000000000" pitchFamily="2" charset="0"/>
                <a:cs typeface="Arial"/>
              </a:rPr>
              <a:t>handicap.</a:t>
            </a:r>
            <a:endParaRPr sz="2000" dirty="0">
              <a:solidFill>
                <a:srgbClr val="BE2352"/>
              </a:solidFill>
              <a:latin typeface="Barlow Condensed" panose="00000506000000000000" pitchFamily="2" charset="0"/>
              <a:cs typeface="Arial"/>
            </a:endParaRPr>
          </a:p>
        </p:txBody>
      </p:sp>
      <p:sp>
        <p:nvSpPr>
          <p:cNvPr id="8" name="ZoneTexte 7"/>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24</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9" name="Connecteur droit 8">
            <a:extLst>
              <a:ext uri="{FF2B5EF4-FFF2-40B4-BE49-F238E27FC236}">
                <a16:creationId xmlns:a16="http://schemas.microsoft.com/office/drawing/2014/main" id="{E26515BD-4EF6-5243-8E3E-8E186C145951}"/>
              </a:ext>
            </a:extLst>
          </p:cNvPr>
          <p:cNvCxnSpPr>
            <a:cxnSpLocks/>
          </p:cNvCxnSpPr>
          <p:nvPr/>
        </p:nvCxnSpPr>
        <p:spPr>
          <a:xfrm>
            <a:off x="610869" y="1143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86077" y="304800"/>
            <a:ext cx="9385300" cy="459100"/>
          </a:xfrm>
          <a:prstGeom prst="rect">
            <a:avLst/>
          </a:prstGeom>
        </p:spPr>
        <p:txBody>
          <a:bodyPr vert="horz" wrap="square" lIns="0" tIns="12700" rIns="0" bIns="0" rtlCol="0">
            <a:spAutoFit/>
          </a:bodyPr>
          <a:lstStyle/>
          <a:p>
            <a:pPr marL="12700">
              <a:lnSpc>
                <a:spcPct val="100000"/>
              </a:lnSpc>
              <a:spcBef>
                <a:spcPts val="105"/>
              </a:spcBef>
            </a:pPr>
            <a:r>
              <a:rPr sz="2900" spc="-10" dirty="0">
                <a:solidFill>
                  <a:srgbClr val="BE2352"/>
                </a:solidFill>
              </a:rPr>
              <a:t>Départ FH - Tableau âges de départ et durée d’assurance cotisée</a:t>
            </a:r>
          </a:p>
        </p:txBody>
      </p:sp>
      <p:graphicFrame>
        <p:nvGraphicFramePr>
          <p:cNvPr id="3" name="object 3"/>
          <p:cNvGraphicFramePr>
            <a:graphicFrameLocks noGrp="1"/>
          </p:cNvGraphicFramePr>
          <p:nvPr>
            <p:extLst>
              <p:ext uri="{D42A27DB-BD31-4B8C-83A1-F6EECF244321}">
                <p14:modId xmlns:p14="http://schemas.microsoft.com/office/powerpoint/2010/main" val="607309678"/>
              </p:ext>
            </p:extLst>
          </p:nvPr>
        </p:nvGraphicFramePr>
        <p:xfrm>
          <a:off x="1386077" y="1264411"/>
          <a:ext cx="9408160" cy="4309110"/>
        </p:xfrm>
        <a:graphic>
          <a:graphicData uri="http://schemas.openxmlformats.org/drawingml/2006/table">
            <a:tbl>
              <a:tblPr firstRow="1" bandRow="1">
                <a:tableStyleId>{2D5ABB26-0587-4C30-8999-92F81FD0307C}</a:tableStyleId>
              </a:tblPr>
              <a:tblGrid>
                <a:gridCol w="2423160">
                  <a:extLst>
                    <a:ext uri="{9D8B030D-6E8A-4147-A177-3AD203B41FA5}">
                      <a16:colId xmlns:a16="http://schemas.microsoft.com/office/drawing/2014/main" val="20000"/>
                    </a:ext>
                  </a:extLst>
                </a:gridCol>
                <a:gridCol w="4872355">
                  <a:extLst>
                    <a:ext uri="{9D8B030D-6E8A-4147-A177-3AD203B41FA5}">
                      <a16:colId xmlns:a16="http://schemas.microsoft.com/office/drawing/2014/main" val="20001"/>
                    </a:ext>
                  </a:extLst>
                </a:gridCol>
                <a:gridCol w="2112645">
                  <a:extLst>
                    <a:ext uri="{9D8B030D-6E8A-4147-A177-3AD203B41FA5}">
                      <a16:colId xmlns:a16="http://schemas.microsoft.com/office/drawing/2014/main" val="20002"/>
                    </a:ext>
                  </a:extLst>
                </a:gridCol>
              </a:tblGrid>
              <a:tr h="271780">
                <a:tc>
                  <a:txBody>
                    <a:bodyPr/>
                    <a:lstStyle/>
                    <a:p>
                      <a:pPr marL="433705">
                        <a:lnSpc>
                          <a:spcPct val="100000"/>
                        </a:lnSpc>
                        <a:spcBef>
                          <a:spcPts val="295"/>
                        </a:spcBef>
                      </a:pPr>
                      <a:r>
                        <a:rPr sz="1200" b="1" dirty="0">
                          <a:solidFill>
                            <a:srgbClr val="FFFFFF"/>
                          </a:solidFill>
                          <a:latin typeface="Barlow Condensed" panose="00000506000000000000" pitchFamily="2" charset="0"/>
                          <a:cs typeface="Arial"/>
                        </a:rPr>
                        <a:t>Années</a:t>
                      </a:r>
                      <a:r>
                        <a:rPr sz="1200" b="1" spc="-1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de</a:t>
                      </a:r>
                      <a:r>
                        <a:rPr sz="1200" b="1" spc="-40"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naissance</a:t>
                      </a:r>
                      <a:endParaRPr sz="1200">
                        <a:latin typeface="Barlow Condensed" panose="00000506000000000000" pitchFamily="2" charset="0"/>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1270" algn="ctr">
                        <a:lnSpc>
                          <a:spcPct val="100000"/>
                        </a:lnSpc>
                        <a:spcBef>
                          <a:spcPts val="315"/>
                        </a:spcBef>
                      </a:pPr>
                      <a:r>
                        <a:rPr sz="1200" b="1" dirty="0">
                          <a:solidFill>
                            <a:srgbClr val="FFFFFF"/>
                          </a:solidFill>
                          <a:latin typeface="Barlow Condensed" panose="00000506000000000000" pitchFamily="2" charset="0"/>
                          <a:cs typeface="Arial"/>
                        </a:rPr>
                        <a:t>Age de</a:t>
                      </a:r>
                      <a:r>
                        <a:rPr sz="1200" b="1" spc="-3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départ</a:t>
                      </a:r>
                      <a:endParaRPr sz="12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algn="ctr">
                        <a:lnSpc>
                          <a:spcPct val="100000"/>
                        </a:lnSpc>
                        <a:spcBef>
                          <a:spcPts val="315"/>
                        </a:spcBef>
                      </a:pPr>
                      <a:r>
                        <a:rPr sz="1200" b="1" dirty="0">
                          <a:solidFill>
                            <a:srgbClr val="FFFFFF"/>
                          </a:solidFill>
                          <a:latin typeface="Barlow Condensed" panose="00000506000000000000" pitchFamily="2" charset="0"/>
                          <a:cs typeface="Arial"/>
                        </a:rPr>
                        <a:t>DAC</a:t>
                      </a:r>
                      <a:r>
                        <a:rPr sz="1200" b="1" spc="-40"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requise</a:t>
                      </a:r>
                      <a:endParaRPr sz="12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264160">
                <a:tc rowSpan="5">
                  <a:txBody>
                    <a:bodyPr/>
                    <a:lstStyle/>
                    <a:p>
                      <a:pPr>
                        <a:lnSpc>
                          <a:spcPct val="100000"/>
                        </a:lnSpc>
                      </a:pPr>
                      <a:endParaRPr sz="1300">
                        <a:latin typeface="Barlow Condensed" panose="00000506000000000000" pitchFamily="2" charset="0"/>
                        <a:cs typeface="Times New Roman"/>
                      </a:endParaRPr>
                    </a:p>
                    <a:p>
                      <a:pPr>
                        <a:lnSpc>
                          <a:spcPct val="100000"/>
                        </a:lnSpc>
                      </a:pPr>
                      <a:endParaRPr sz="1300">
                        <a:latin typeface="Barlow Condensed" panose="00000506000000000000" pitchFamily="2" charset="0"/>
                        <a:cs typeface="Times New Roman"/>
                      </a:endParaRPr>
                    </a:p>
                    <a:p>
                      <a:pPr>
                        <a:lnSpc>
                          <a:spcPct val="100000"/>
                        </a:lnSpc>
                        <a:spcBef>
                          <a:spcPts val="25"/>
                        </a:spcBef>
                      </a:pPr>
                      <a:endParaRPr sz="1250">
                        <a:latin typeface="Barlow Condensed" panose="00000506000000000000" pitchFamily="2" charset="0"/>
                        <a:cs typeface="Times New Roman"/>
                      </a:endParaRPr>
                    </a:p>
                    <a:p>
                      <a:pPr marL="575945">
                        <a:lnSpc>
                          <a:spcPct val="100000"/>
                        </a:lnSpc>
                      </a:pPr>
                      <a:r>
                        <a:rPr sz="1200" b="1" dirty="0">
                          <a:solidFill>
                            <a:srgbClr val="FFFFFF"/>
                          </a:solidFill>
                          <a:latin typeface="Barlow Condensed" panose="00000506000000000000" pitchFamily="2" charset="0"/>
                          <a:cs typeface="Arial"/>
                        </a:rPr>
                        <a:t>1958</a:t>
                      </a:r>
                      <a:r>
                        <a:rPr sz="1200" b="1" spc="-45"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a:t>
                      </a:r>
                      <a:r>
                        <a:rPr sz="1200" b="1" spc="-15"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1959</a:t>
                      </a:r>
                      <a:r>
                        <a:rPr sz="1200" b="1" spc="-4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a:t>
                      </a:r>
                      <a:r>
                        <a:rPr sz="1200" b="1" spc="-15" dirty="0">
                          <a:solidFill>
                            <a:srgbClr val="FFFFFF"/>
                          </a:solidFill>
                          <a:latin typeface="Barlow Condensed" panose="00000506000000000000" pitchFamily="2" charset="0"/>
                          <a:cs typeface="Arial"/>
                        </a:rPr>
                        <a:t> </a:t>
                      </a:r>
                      <a:r>
                        <a:rPr sz="1200" b="1" spc="-20" dirty="0">
                          <a:solidFill>
                            <a:srgbClr val="FFFFFF"/>
                          </a:solidFill>
                          <a:latin typeface="Barlow Condensed" panose="00000506000000000000" pitchFamily="2" charset="0"/>
                          <a:cs typeface="Arial"/>
                        </a:rPr>
                        <a:t>1960</a:t>
                      </a:r>
                      <a:endParaRPr sz="120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55</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107</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56</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97</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57</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87</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58</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90"/>
                        </a:spcBef>
                      </a:pPr>
                      <a:r>
                        <a:rPr sz="1200" spc="-25" dirty="0">
                          <a:solidFill>
                            <a:srgbClr val="005654"/>
                          </a:solidFill>
                          <a:latin typeface="Barlow Condensed" panose="00000506000000000000" pitchFamily="2" charset="0"/>
                          <a:cs typeface="Arial"/>
                        </a:rPr>
                        <a:t>77</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85"/>
                        </a:spcBef>
                      </a:pPr>
                      <a:r>
                        <a:rPr sz="1200" dirty="0">
                          <a:solidFill>
                            <a:srgbClr val="005654"/>
                          </a:solidFill>
                          <a:latin typeface="Barlow Condensed" panose="00000506000000000000" pitchFamily="2" charset="0"/>
                          <a:cs typeface="Arial"/>
                        </a:rPr>
                        <a:t>59</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jusqu'à</a:t>
                      </a:r>
                      <a:r>
                        <a:rPr sz="1200" spc="-50"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la</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veille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de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l'âge</a:t>
                      </a:r>
                      <a:r>
                        <a:rPr sz="1200" spc="-35" dirty="0">
                          <a:solidFill>
                            <a:srgbClr val="005654"/>
                          </a:solidFill>
                          <a:latin typeface="Barlow Condensed" panose="00000506000000000000" pitchFamily="2" charset="0"/>
                          <a:cs typeface="Arial"/>
                        </a:rPr>
                        <a:t> </a:t>
                      </a:r>
                      <a:r>
                        <a:rPr sz="1200" spc="-10" dirty="0">
                          <a:solidFill>
                            <a:srgbClr val="005654"/>
                          </a:solidFill>
                          <a:latin typeface="Barlow Condensed" panose="00000506000000000000" pitchFamily="2" charset="0"/>
                          <a:cs typeface="Arial"/>
                        </a:rPr>
                        <a:t>légal</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67</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r h="264160">
                <a:tc rowSpan="5">
                  <a:txBody>
                    <a:bodyPr/>
                    <a:lstStyle/>
                    <a:p>
                      <a:pPr>
                        <a:lnSpc>
                          <a:spcPct val="100000"/>
                        </a:lnSpc>
                      </a:pPr>
                      <a:endParaRPr sz="1300">
                        <a:latin typeface="Barlow Condensed" panose="00000506000000000000" pitchFamily="2" charset="0"/>
                        <a:cs typeface="Times New Roman"/>
                      </a:endParaRPr>
                    </a:p>
                    <a:p>
                      <a:pPr>
                        <a:lnSpc>
                          <a:spcPct val="100000"/>
                        </a:lnSpc>
                      </a:pPr>
                      <a:endParaRPr sz="1300">
                        <a:latin typeface="Barlow Condensed" panose="00000506000000000000" pitchFamily="2" charset="0"/>
                        <a:cs typeface="Times New Roman"/>
                      </a:endParaRPr>
                    </a:p>
                    <a:p>
                      <a:pPr marL="846455" marR="281940" indent="-560070">
                        <a:lnSpc>
                          <a:spcPct val="100000"/>
                        </a:lnSpc>
                        <a:spcBef>
                          <a:spcPts val="1055"/>
                        </a:spcBef>
                      </a:pPr>
                      <a:r>
                        <a:rPr sz="1200" b="1" dirty="0">
                          <a:solidFill>
                            <a:srgbClr val="FFFFFF"/>
                          </a:solidFill>
                          <a:latin typeface="Barlow Condensed" panose="00000506000000000000" pitchFamily="2" charset="0"/>
                          <a:cs typeface="Arial"/>
                        </a:rPr>
                        <a:t>du 01/01/61</a:t>
                      </a:r>
                      <a:r>
                        <a:rPr sz="1200" b="1" spc="-4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au</a:t>
                      </a:r>
                      <a:r>
                        <a:rPr sz="1200" b="1" spc="-2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31/08/1961 1962-</a:t>
                      </a:r>
                      <a:r>
                        <a:rPr sz="1200" b="1" spc="-20" dirty="0">
                          <a:solidFill>
                            <a:srgbClr val="FFFFFF"/>
                          </a:solidFill>
                          <a:latin typeface="Barlow Condensed" panose="00000506000000000000" pitchFamily="2" charset="0"/>
                          <a:cs typeface="Arial"/>
                        </a:rPr>
                        <a:t>1963</a:t>
                      </a:r>
                      <a:endParaRPr sz="120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5"/>
                        </a:spcBef>
                      </a:pPr>
                      <a:r>
                        <a:rPr sz="1200" spc="-25" dirty="0">
                          <a:solidFill>
                            <a:srgbClr val="005654"/>
                          </a:solidFill>
                          <a:latin typeface="Barlow Condensed" panose="00000506000000000000" pitchFamily="2" charset="0"/>
                          <a:cs typeface="Arial"/>
                        </a:rPr>
                        <a:t>55</a:t>
                      </a:r>
                      <a:endParaRPr sz="1200" dirty="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05"/>
                        </a:spcBef>
                      </a:pPr>
                      <a:r>
                        <a:rPr sz="1200" spc="-25" dirty="0">
                          <a:solidFill>
                            <a:srgbClr val="005654"/>
                          </a:solidFill>
                          <a:latin typeface="Barlow Condensed" panose="00000506000000000000" pitchFamily="2" charset="0"/>
                          <a:cs typeface="Arial"/>
                        </a:rPr>
                        <a:t>108</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6"/>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5"/>
                        </a:spcBef>
                      </a:pPr>
                      <a:r>
                        <a:rPr sz="1200" spc="-25" dirty="0">
                          <a:solidFill>
                            <a:srgbClr val="005654"/>
                          </a:solidFill>
                          <a:latin typeface="Barlow Condensed" panose="00000506000000000000" pitchFamily="2" charset="0"/>
                          <a:cs typeface="Arial"/>
                        </a:rPr>
                        <a:t>56</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05"/>
                        </a:spcBef>
                      </a:pPr>
                      <a:r>
                        <a:rPr sz="1200" spc="-25" dirty="0">
                          <a:solidFill>
                            <a:srgbClr val="005654"/>
                          </a:solidFill>
                          <a:latin typeface="Barlow Condensed" panose="00000506000000000000" pitchFamily="2" charset="0"/>
                          <a:cs typeface="Arial"/>
                        </a:rPr>
                        <a:t>98</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7"/>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5"/>
                        </a:spcBef>
                      </a:pPr>
                      <a:r>
                        <a:rPr sz="1200" spc="-25" dirty="0">
                          <a:solidFill>
                            <a:srgbClr val="005654"/>
                          </a:solidFill>
                          <a:latin typeface="Barlow Condensed" panose="00000506000000000000" pitchFamily="2" charset="0"/>
                          <a:cs typeface="Arial"/>
                        </a:rPr>
                        <a:t>57</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05"/>
                        </a:spcBef>
                      </a:pPr>
                      <a:r>
                        <a:rPr sz="1200" spc="-25" dirty="0">
                          <a:solidFill>
                            <a:srgbClr val="005654"/>
                          </a:solidFill>
                          <a:latin typeface="Barlow Condensed" panose="00000506000000000000" pitchFamily="2" charset="0"/>
                          <a:cs typeface="Arial"/>
                        </a:rPr>
                        <a:t>88</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8"/>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5"/>
                        </a:spcBef>
                      </a:pPr>
                      <a:r>
                        <a:rPr sz="1200" spc="-25" dirty="0">
                          <a:solidFill>
                            <a:srgbClr val="005654"/>
                          </a:solidFill>
                          <a:latin typeface="Barlow Condensed" panose="00000506000000000000" pitchFamily="2" charset="0"/>
                          <a:cs typeface="Arial"/>
                        </a:rPr>
                        <a:t>58</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05"/>
                        </a:spcBef>
                      </a:pPr>
                      <a:r>
                        <a:rPr sz="1200" spc="-25" dirty="0">
                          <a:solidFill>
                            <a:srgbClr val="005654"/>
                          </a:solidFill>
                          <a:latin typeface="Barlow Condensed" panose="00000506000000000000" pitchFamily="2" charset="0"/>
                          <a:cs typeface="Arial"/>
                        </a:rPr>
                        <a:t>78</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9"/>
                  </a:ext>
                </a:extLst>
              </a:tr>
              <a:tr h="33909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600"/>
                        </a:spcBef>
                      </a:pPr>
                      <a:r>
                        <a:rPr sz="1200" dirty="0">
                          <a:solidFill>
                            <a:srgbClr val="005654"/>
                          </a:solidFill>
                          <a:latin typeface="Barlow Condensed" panose="00000506000000000000" pitchFamily="2" charset="0"/>
                          <a:cs typeface="Arial"/>
                        </a:rPr>
                        <a:t>59</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jusqu'à</a:t>
                      </a:r>
                      <a:r>
                        <a:rPr sz="1200" spc="-50"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la</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veille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de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l'âge</a:t>
                      </a:r>
                      <a:r>
                        <a:rPr sz="1200" spc="-35" dirty="0">
                          <a:solidFill>
                            <a:srgbClr val="005654"/>
                          </a:solidFill>
                          <a:latin typeface="Barlow Condensed" panose="00000506000000000000" pitchFamily="2" charset="0"/>
                          <a:cs typeface="Arial"/>
                        </a:rPr>
                        <a:t> </a:t>
                      </a:r>
                      <a:r>
                        <a:rPr sz="1200" spc="-10" dirty="0">
                          <a:solidFill>
                            <a:srgbClr val="005654"/>
                          </a:solidFill>
                          <a:latin typeface="Barlow Condensed" panose="00000506000000000000" pitchFamily="2" charset="0"/>
                          <a:cs typeface="Arial"/>
                        </a:rPr>
                        <a:t>légal</a:t>
                      </a:r>
                      <a:endParaRPr sz="1200">
                        <a:latin typeface="Barlow Condensed" panose="00000506000000000000" pitchFamily="2" charset="0"/>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600"/>
                        </a:spcBef>
                      </a:pPr>
                      <a:r>
                        <a:rPr sz="1200" spc="-25" dirty="0">
                          <a:solidFill>
                            <a:srgbClr val="005654"/>
                          </a:solidFill>
                          <a:latin typeface="Barlow Condensed" panose="00000506000000000000" pitchFamily="2" charset="0"/>
                          <a:cs typeface="Arial"/>
                        </a:rPr>
                        <a:t>68</a:t>
                      </a:r>
                      <a:endParaRPr sz="1200">
                        <a:latin typeface="Barlow Condensed" panose="00000506000000000000" pitchFamily="2" charset="0"/>
                        <a:cs typeface="Arial"/>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10"/>
                  </a:ext>
                </a:extLst>
              </a:tr>
              <a:tr h="264160">
                <a:tc rowSpan="5">
                  <a:txBody>
                    <a:bodyPr/>
                    <a:lstStyle/>
                    <a:p>
                      <a:pPr>
                        <a:lnSpc>
                          <a:spcPct val="100000"/>
                        </a:lnSpc>
                      </a:pPr>
                      <a:endParaRPr sz="1300">
                        <a:latin typeface="Barlow Condensed" panose="00000506000000000000" pitchFamily="2" charset="0"/>
                        <a:cs typeface="Times New Roman"/>
                      </a:endParaRPr>
                    </a:p>
                    <a:p>
                      <a:pPr>
                        <a:lnSpc>
                          <a:spcPct val="100000"/>
                        </a:lnSpc>
                      </a:pPr>
                      <a:endParaRPr sz="1300">
                        <a:latin typeface="Barlow Condensed" panose="00000506000000000000" pitchFamily="2" charset="0"/>
                        <a:cs typeface="Times New Roman"/>
                      </a:endParaRPr>
                    </a:p>
                    <a:p>
                      <a:pPr>
                        <a:lnSpc>
                          <a:spcPct val="100000"/>
                        </a:lnSpc>
                        <a:spcBef>
                          <a:spcPts val="45"/>
                        </a:spcBef>
                      </a:pPr>
                      <a:endParaRPr sz="1250">
                        <a:latin typeface="Barlow Condensed" panose="00000506000000000000" pitchFamily="2" charset="0"/>
                        <a:cs typeface="Times New Roman"/>
                      </a:endParaRPr>
                    </a:p>
                    <a:p>
                      <a:pPr marL="652780">
                        <a:lnSpc>
                          <a:spcPct val="100000"/>
                        </a:lnSpc>
                      </a:pPr>
                      <a:r>
                        <a:rPr sz="1200" b="1" spc="-10" dirty="0">
                          <a:solidFill>
                            <a:srgbClr val="FFFFFF"/>
                          </a:solidFill>
                          <a:latin typeface="Barlow Condensed" panose="00000506000000000000" pitchFamily="2" charset="0"/>
                          <a:cs typeface="Arial"/>
                        </a:rPr>
                        <a:t>1964-</a:t>
                      </a:r>
                      <a:r>
                        <a:rPr sz="1200" b="1" spc="-20" dirty="0">
                          <a:solidFill>
                            <a:srgbClr val="FFFFFF"/>
                          </a:solidFill>
                          <a:latin typeface="Barlow Condensed" panose="00000506000000000000" pitchFamily="2" charset="0"/>
                          <a:cs typeface="Arial"/>
                        </a:rPr>
                        <a:t>1965-1966</a:t>
                      </a:r>
                      <a:endParaRPr sz="120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5"/>
                        </a:spcBef>
                      </a:pPr>
                      <a:r>
                        <a:rPr sz="1200" spc="-25" dirty="0">
                          <a:solidFill>
                            <a:srgbClr val="005654"/>
                          </a:solidFill>
                          <a:latin typeface="Barlow Condensed" panose="00000506000000000000" pitchFamily="2" charset="0"/>
                          <a:cs typeface="Arial"/>
                        </a:rPr>
                        <a:t>55</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05"/>
                        </a:spcBef>
                      </a:pPr>
                      <a:r>
                        <a:rPr sz="1200" spc="-25" dirty="0">
                          <a:solidFill>
                            <a:srgbClr val="005654"/>
                          </a:solidFill>
                          <a:latin typeface="Barlow Condensed" panose="00000506000000000000" pitchFamily="2" charset="0"/>
                          <a:cs typeface="Arial"/>
                        </a:rPr>
                        <a:t>109</a:t>
                      </a:r>
                      <a:endParaRPr sz="1200">
                        <a:latin typeface="Barlow Condensed" panose="00000506000000000000" pitchFamily="2" charset="0"/>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11"/>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10"/>
                        </a:spcBef>
                      </a:pPr>
                      <a:r>
                        <a:rPr sz="1200" spc="-25" dirty="0">
                          <a:solidFill>
                            <a:srgbClr val="005654"/>
                          </a:solidFill>
                          <a:latin typeface="Barlow Condensed" panose="00000506000000000000" pitchFamily="2" charset="0"/>
                          <a:cs typeface="Arial"/>
                        </a:rPr>
                        <a:t>56</a:t>
                      </a:r>
                      <a:endParaRPr sz="1200">
                        <a:latin typeface="Barlow Condensed" panose="00000506000000000000" pitchFamily="2" charset="0"/>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10"/>
                        </a:spcBef>
                      </a:pPr>
                      <a:r>
                        <a:rPr sz="1200" spc="-25" dirty="0">
                          <a:solidFill>
                            <a:srgbClr val="005654"/>
                          </a:solidFill>
                          <a:latin typeface="Barlow Condensed" panose="00000506000000000000" pitchFamily="2" charset="0"/>
                          <a:cs typeface="Arial"/>
                        </a:rPr>
                        <a:t>99</a:t>
                      </a:r>
                      <a:endParaRPr sz="1200">
                        <a:latin typeface="Barlow Condensed" panose="00000506000000000000" pitchFamily="2" charset="0"/>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12"/>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9"/>
                        </a:spcBef>
                      </a:pPr>
                      <a:r>
                        <a:rPr sz="1200" spc="-25" dirty="0">
                          <a:solidFill>
                            <a:srgbClr val="005654"/>
                          </a:solidFill>
                          <a:latin typeface="Barlow Condensed" panose="00000506000000000000" pitchFamily="2" charset="0"/>
                          <a:cs typeface="Arial"/>
                        </a:rPr>
                        <a:t>57</a:t>
                      </a:r>
                      <a:endParaRPr sz="1200">
                        <a:latin typeface="Barlow Condensed" panose="00000506000000000000" pitchFamily="2" charset="0"/>
                        <a:cs typeface="Aria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09"/>
                        </a:spcBef>
                      </a:pPr>
                      <a:r>
                        <a:rPr sz="1200" spc="-25" dirty="0">
                          <a:solidFill>
                            <a:srgbClr val="005654"/>
                          </a:solidFill>
                          <a:latin typeface="Barlow Condensed" panose="00000506000000000000" pitchFamily="2" charset="0"/>
                          <a:cs typeface="Arial"/>
                        </a:rPr>
                        <a:t>89</a:t>
                      </a:r>
                      <a:endParaRPr sz="1200">
                        <a:latin typeface="Barlow Condensed" panose="00000506000000000000" pitchFamily="2" charset="0"/>
                        <a:cs typeface="Aria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13"/>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10"/>
                        </a:spcBef>
                      </a:pPr>
                      <a:r>
                        <a:rPr sz="1200" spc="-25" dirty="0">
                          <a:solidFill>
                            <a:srgbClr val="005654"/>
                          </a:solidFill>
                          <a:latin typeface="Barlow Condensed" panose="00000506000000000000" pitchFamily="2" charset="0"/>
                          <a:cs typeface="Arial"/>
                        </a:rPr>
                        <a:t>58</a:t>
                      </a:r>
                      <a:endParaRPr sz="1200">
                        <a:latin typeface="Barlow Condensed" panose="00000506000000000000" pitchFamily="2" charset="0"/>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310"/>
                        </a:spcBef>
                      </a:pPr>
                      <a:r>
                        <a:rPr sz="1200" spc="-25" dirty="0">
                          <a:solidFill>
                            <a:srgbClr val="005654"/>
                          </a:solidFill>
                          <a:latin typeface="Barlow Condensed" panose="00000506000000000000" pitchFamily="2" charset="0"/>
                          <a:cs typeface="Arial"/>
                        </a:rPr>
                        <a:t>79</a:t>
                      </a:r>
                      <a:endParaRPr sz="1200">
                        <a:latin typeface="Barlow Condensed" panose="00000506000000000000" pitchFamily="2" charset="0"/>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14"/>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309"/>
                        </a:spcBef>
                      </a:pPr>
                      <a:r>
                        <a:rPr sz="1200" dirty="0">
                          <a:solidFill>
                            <a:srgbClr val="005654"/>
                          </a:solidFill>
                          <a:latin typeface="Barlow Condensed" panose="00000506000000000000" pitchFamily="2" charset="0"/>
                          <a:cs typeface="Arial"/>
                        </a:rPr>
                        <a:t>59</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jusqu'à</a:t>
                      </a:r>
                      <a:r>
                        <a:rPr sz="1200" spc="-50"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la</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veille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de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l'âge</a:t>
                      </a:r>
                      <a:r>
                        <a:rPr sz="1200" spc="-35" dirty="0">
                          <a:solidFill>
                            <a:srgbClr val="005654"/>
                          </a:solidFill>
                          <a:latin typeface="Barlow Condensed" panose="00000506000000000000" pitchFamily="2" charset="0"/>
                          <a:cs typeface="Arial"/>
                        </a:rPr>
                        <a:t> </a:t>
                      </a:r>
                      <a:r>
                        <a:rPr sz="1200" spc="-10" dirty="0">
                          <a:solidFill>
                            <a:srgbClr val="005654"/>
                          </a:solidFill>
                          <a:latin typeface="Barlow Condensed" panose="00000506000000000000" pitchFamily="2" charset="0"/>
                          <a:cs typeface="Arial"/>
                        </a:rPr>
                        <a:t>légal</a:t>
                      </a:r>
                      <a:endParaRPr sz="1200">
                        <a:latin typeface="Barlow Condensed" panose="00000506000000000000" pitchFamily="2" charset="0"/>
                        <a:cs typeface="Aria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270" algn="ctr">
                        <a:lnSpc>
                          <a:spcPct val="100000"/>
                        </a:lnSpc>
                        <a:spcBef>
                          <a:spcPts val="309"/>
                        </a:spcBef>
                      </a:pPr>
                      <a:r>
                        <a:rPr sz="1200" spc="-25" dirty="0">
                          <a:solidFill>
                            <a:srgbClr val="005654"/>
                          </a:solidFill>
                          <a:latin typeface="Barlow Condensed" panose="00000506000000000000" pitchFamily="2" charset="0"/>
                          <a:cs typeface="Arial"/>
                        </a:rPr>
                        <a:t>69</a:t>
                      </a:r>
                      <a:endParaRPr sz="1200" dirty="0">
                        <a:latin typeface="Barlow Condensed" panose="00000506000000000000" pitchFamily="2" charset="0"/>
                        <a:cs typeface="Aria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15"/>
                  </a:ext>
                </a:extLst>
              </a:tr>
            </a:tbl>
          </a:graphicData>
        </a:graphic>
      </p:graphicFrame>
      <p:sp>
        <p:nvSpPr>
          <p:cNvPr id="5" name="ZoneTexte 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25</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1386077" y="8382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86077" y="457200"/>
            <a:ext cx="9385300" cy="459100"/>
          </a:xfrm>
          <a:prstGeom prst="rect">
            <a:avLst/>
          </a:prstGeom>
        </p:spPr>
        <p:txBody>
          <a:bodyPr vert="horz" wrap="square" lIns="0" tIns="12700" rIns="0" bIns="0" rtlCol="0">
            <a:spAutoFit/>
          </a:bodyPr>
          <a:lstStyle/>
          <a:p>
            <a:pPr marL="12700">
              <a:lnSpc>
                <a:spcPct val="100000"/>
              </a:lnSpc>
              <a:spcBef>
                <a:spcPts val="105"/>
              </a:spcBef>
            </a:pPr>
            <a:r>
              <a:rPr sz="2900" spc="-10" dirty="0">
                <a:solidFill>
                  <a:srgbClr val="BE2352"/>
                </a:solidFill>
              </a:rPr>
              <a:t>Départ FH - Tableau âges de départ et durée d’assurance cotisée</a:t>
            </a:r>
          </a:p>
        </p:txBody>
      </p:sp>
      <p:graphicFrame>
        <p:nvGraphicFramePr>
          <p:cNvPr id="3" name="object 3"/>
          <p:cNvGraphicFramePr>
            <a:graphicFrameLocks noGrp="1"/>
          </p:cNvGraphicFramePr>
          <p:nvPr>
            <p:extLst>
              <p:ext uri="{D42A27DB-BD31-4B8C-83A1-F6EECF244321}">
                <p14:modId xmlns:p14="http://schemas.microsoft.com/office/powerpoint/2010/main" val="3581453864"/>
              </p:ext>
            </p:extLst>
          </p:nvPr>
        </p:nvGraphicFramePr>
        <p:xfrm>
          <a:off x="1386077" y="1314069"/>
          <a:ext cx="9408160" cy="4377055"/>
        </p:xfrm>
        <a:graphic>
          <a:graphicData uri="http://schemas.openxmlformats.org/drawingml/2006/table">
            <a:tbl>
              <a:tblPr firstRow="1" bandRow="1">
                <a:tableStyleId>{2D5ABB26-0587-4C30-8999-92F81FD0307C}</a:tableStyleId>
              </a:tblPr>
              <a:tblGrid>
                <a:gridCol w="2423160">
                  <a:extLst>
                    <a:ext uri="{9D8B030D-6E8A-4147-A177-3AD203B41FA5}">
                      <a16:colId xmlns:a16="http://schemas.microsoft.com/office/drawing/2014/main" val="20000"/>
                    </a:ext>
                  </a:extLst>
                </a:gridCol>
                <a:gridCol w="4872355">
                  <a:extLst>
                    <a:ext uri="{9D8B030D-6E8A-4147-A177-3AD203B41FA5}">
                      <a16:colId xmlns:a16="http://schemas.microsoft.com/office/drawing/2014/main" val="20001"/>
                    </a:ext>
                  </a:extLst>
                </a:gridCol>
                <a:gridCol w="2112645">
                  <a:extLst>
                    <a:ext uri="{9D8B030D-6E8A-4147-A177-3AD203B41FA5}">
                      <a16:colId xmlns:a16="http://schemas.microsoft.com/office/drawing/2014/main" val="20002"/>
                    </a:ext>
                  </a:extLst>
                </a:gridCol>
              </a:tblGrid>
              <a:tr h="272415">
                <a:tc>
                  <a:txBody>
                    <a:bodyPr/>
                    <a:lstStyle/>
                    <a:p>
                      <a:pPr marL="436245">
                        <a:lnSpc>
                          <a:spcPct val="100000"/>
                        </a:lnSpc>
                        <a:spcBef>
                          <a:spcPts val="295"/>
                        </a:spcBef>
                      </a:pPr>
                      <a:r>
                        <a:rPr sz="1200" b="1" dirty="0">
                          <a:solidFill>
                            <a:srgbClr val="FFFFFF"/>
                          </a:solidFill>
                          <a:latin typeface="Barlow Condensed" panose="00000506000000000000" pitchFamily="2" charset="0"/>
                          <a:cs typeface="Arial"/>
                        </a:rPr>
                        <a:t>Années</a:t>
                      </a:r>
                      <a:r>
                        <a:rPr sz="1200" b="1" spc="-1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de</a:t>
                      </a:r>
                      <a:r>
                        <a:rPr sz="1200" b="1" spc="-40"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naissance</a:t>
                      </a:r>
                      <a:endParaRPr sz="1200">
                        <a:latin typeface="Barlow Condensed" panose="00000506000000000000" pitchFamily="2" charset="0"/>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AEAA"/>
                    </a:solidFill>
                  </a:tcPr>
                </a:tc>
                <a:tc>
                  <a:txBody>
                    <a:bodyPr/>
                    <a:lstStyle/>
                    <a:p>
                      <a:pPr marL="5715" algn="ctr">
                        <a:lnSpc>
                          <a:spcPct val="100000"/>
                        </a:lnSpc>
                        <a:spcBef>
                          <a:spcPts val="315"/>
                        </a:spcBef>
                      </a:pPr>
                      <a:r>
                        <a:rPr sz="1200" b="1" dirty="0">
                          <a:solidFill>
                            <a:srgbClr val="FFFFFF"/>
                          </a:solidFill>
                          <a:latin typeface="Barlow Condensed" panose="00000506000000000000" pitchFamily="2" charset="0"/>
                          <a:cs typeface="Arial"/>
                        </a:rPr>
                        <a:t>Age de</a:t>
                      </a:r>
                      <a:r>
                        <a:rPr sz="1200" b="1" spc="-3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départ</a:t>
                      </a:r>
                      <a:endParaRPr sz="12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AEAA"/>
                    </a:solidFill>
                  </a:tcPr>
                </a:tc>
                <a:tc>
                  <a:txBody>
                    <a:bodyPr/>
                    <a:lstStyle/>
                    <a:p>
                      <a:pPr marL="3175" algn="ctr">
                        <a:lnSpc>
                          <a:spcPct val="100000"/>
                        </a:lnSpc>
                        <a:spcBef>
                          <a:spcPts val="315"/>
                        </a:spcBef>
                      </a:pPr>
                      <a:r>
                        <a:rPr sz="1200" b="1" dirty="0">
                          <a:solidFill>
                            <a:srgbClr val="FFFFFF"/>
                          </a:solidFill>
                          <a:latin typeface="Barlow Condensed" panose="00000506000000000000" pitchFamily="2" charset="0"/>
                          <a:cs typeface="Arial"/>
                        </a:rPr>
                        <a:t>DAC</a:t>
                      </a:r>
                      <a:r>
                        <a:rPr sz="1200" b="1" spc="-40"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requise</a:t>
                      </a:r>
                      <a:endParaRPr sz="12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AEAA"/>
                    </a:solidFill>
                  </a:tcPr>
                </a:tc>
                <a:extLst>
                  <a:ext uri="{0D108BD9-81ED-4DB2-BD59-A6C34878D82A}">
                    <a16:rowId xmlns:a16="http://schemas.microsoft.com/office/drawing/2014/main" val="10000"/>
                  </a:ext>
                </a:extLst>
              </a:tr>
              <a:tr h="277495">
                <a:tc rowSpan="5">
                  <a:txBody>
                    <a:bodyPr/>
                    <a:lstStyle/>
                    <a:p>
                      <a:pPr>
                        <a:lnSpc>
                          <a:spcPct val="100000"/>
                        </a:lnSpc>
                      </a:pPr>
                      <a:endParaRPr sz="1300">
                        <a:latin typeface="Barlow Condensed" panose="00000506000000000000" pitchFamily="2" charset="0"/>
                        <a:cs typeface="Times New Roman"/>
                      </a:endParaRPr>
                    </a:p>
                    <a:p>
                      <a:pPr>
                        <a:lnSpc>
                          <a:spcPct val="100000"/>
                        </a:lnSpc>
                      </a:pPr>
                      <a:endParaRPr sz="1300">
                        <a:latin typeface="Barlow Condensed" panose="00000506000000000000" pitchFamily="2" charset="0"/>
                        <a:cs typeface="Times New Roman"/>
                      </a:endParaRPr>
                    </a:p>
                    <a:p>
                      <a:pPr>
                        <a:lnSpc>
                          <a:spcPct val="100000"/>
                        </a:lnSpc>
                        <a:spcBef>
                          <a:spcPts val="15"/>
                        </a:spcBef>
                      </a:pPr>
                      <a:endParaRPr sz="1350">
                        <a:latin typeface="Barlow Condensed" panose="00000506000000000000" pitchFamily="2" charset="0"/>
                        <a:cs typeface="Times New Roman"/>
                      </a:endParaRPr>
                    </a:p>
                    <a:p>
                      <a:pPr marL="653415">
                        <a:lnSpc>
                          <a:spcPct val="100000"/>
                        </a:lnSpc>
                      </a:pPr>
                      <a:r>
                        <a:rPr sz="1200" b="1" spc="-10" dirty="0">
                          <a:solidFill>
                            <a:srgbClr val="FFFFFF"/>
                          </a:solidFill>
                          <a:latin typeface="Barlow Condensed" panose="00000506000000000000" pitchFamily="2" charset="0"/>
                          <a:cs typeface="Arial"/>
                        </a:rPr>
                        <a:t>1967-</a:t>
                      </a:r>
                      <a:r>
                        <a:rPr sz="1200" b="1" spc="-20" dirty="0">
                          <a:solidFill>
                            <a:srgbClr val="FFFFFF"/>
                          </a:solidFill>
                          <a:latin typeface="Barlow Condensed" panose="00000506000000000000" pitchFamily="2" charset="0"/>
                          <a:cs typeface="Arial"/>
                        </a:rPr>
                        <a:t>1968-1969</a:t>
                      </a:r>
                      <a:endParaRPr sz="1200">
                        <a:latin typeface="Barlow Condensed" panose="00000506000000000000" pitchFamily="2" charset="0"/>
                        <a:cs typeface="Arial"/>
                      </a:endParaRPr>
                    </a:p>
                  </a:txBody>
                  <a:tcPr marL="0" marR="0" marT="0" marB="0">
                    <a:lnL w="12700">
                      <a:solidFill>
                        <a:srgbClr val="FFFFFF"/>
                      </a:solidFill>
                      <a:prstDash val="solid"/>
                    </a:lnL>
                    <a:lnR w="38100">
                      <a:solidFill>
                        <a:srgbClr val="FFFFFF"/>
                      </a:solidFill>
                      <a:prstDash val="solid"/>
                    </a:lnR>
                    <a:lnT w="57150">
                      <a:solidFill>
                        <a:srgbClr val="FFFFFF"/>
                      </a:solidFill>
                      <a:prstDash val="solid"/>
                    </a:lnT>
                    <a:lnB w="38100">
                      <a:solidFill>
                        <a:srgbClr val="FFFFFF"/>
                      </a:solidFill>
                      <a:prstDash val="solid"/>
                    </a:lnB>
                    <a:solidFill>
                      <a:srgbClr val="00AEAA"/>
                    </a:solidFill>
                  </a:tcPr>
                </a:tc>
                <a:tc>
                  <a:txBody>
                    <a:bodyPr/>
                    <a:lstStyle/>
                    <a:p>
                      <a:pPr marL="365760">
                        <a:lnSpc>
                          <a:spcPct val="100000"/>
                        </a:lnSpc>
                        <a:spcBef>
                          <a:spcPts val="390"/>
                        </a:spcBef>
                      </a:pPr>
                      <a:r>
                        <a:rPr sz="1200" spc="-25" dirty="0">
                          <a:solidFill>
                            <a:srgbClr val="005654"/>
                          </a:solidFill>
                          <a:latin typeface="Barlow Condensed" panose="00000506000000000000" pitchFamily="2" charset="0"/>
                          <a:cs typeface="Arial"/>
                        </a:rPr>
                        <a:t>55</a:t>
                      </a:r>
                      <a:endParaRPr sz="1200">
                        <a:latin typeface="Barlow Condensed" panose="00000506000000000000" pitchFamily="2" charset="0"/>
                        <a:cs typeface="Arial"/>
                      </a:endParaRPr>
                    </a:p>
                  </a:txBody>
                  <a:tcPr marL="0" marR="0" marT="49530" marB="0">
                    <a:lnL w="38100" cap="flat" cmpd="sng" algn="ctr">
                      <a:solidFill>
                        <a:srgbClr val="FFFFFF"/>
                      </a:solidFill>
                      <a:prstDash val="solid"/>
                      <a:round/>
                      <a:headEnd type="none" w="med" len="med"/>
                      <a:tailEnd type="none" w="med" len="med"/>
                    </a:lnL>
                    <a:lnR w="12700">
                      <a:solidFill>
                        <a:srgbClr val="FFFFFF"/>
                      </a:solidFill>
                      <a:prstDash val="solid"/>
                    </a:lnR>
                    <a:lnT w="57150">
                      <a:solidFill>
                        <a:srgbClr val="FFFFFF"/>
                      </a:solidFill>
                      <a:prstDash val="solid"/>
                    </a:lnT>
                    <a:lnB w="38100">
                      <a:solidFill>
                        <a:srgbClr val="FFFFFF"/>
                      </a:solidFill>
                      <a:prstDash val="solid"/>
                    </a:lnB>
                    <a:solidFill>
                      <a:srgbClr val="E2F4ED"/>
                    </a:solidFill>
                  </a:tcPr>
                </a:tc>
                <a:tc>
                  <a:txBody>
                    <a:bodyPr/>
                    <a:lstStyle/>
                    <a:p>
                      <a:pPr algn="ctr">
                        <a:lnSpc>
                          <a:spcPct val="100000"/>
                        </a:lnSpc>
                        <a:spcBef>
                          <a:spcPts val="390"/>
                        </a:spcBef>
                      </a:pPr>
                      <a:r>
                        <a:rPr sz="1200" spc="-25" dirty="0">
                          <a:solidFill>
                            <a:srgbClr val="005654"/>
                          </a:solidFill>
                          <a:latin typeface="Barlow Condensed" panose="00000506000000000000" pitchFamily="2" charset="0"/>
                          <a:cs typeface="Arial"/>
                        </a:rPr>
                        <a:t>110</a:t>
                      </a:r>
                      <a:endParaRPr sz="1200">
                        <a:latin typeface="Barlow Condensed" panose="00000506000000000000" pitchFamily="2" charset="0"/>
                        <a:cs typeface="Arial"/>
                      </a:endParaRPr>
                    </a:p>
                  </a:txBody>
                  <a:tcPr marL="0" marR="0" marT="49530" marB="0">
                    <a:lnL w="12700">
                      <a:solidFill>
                        <a:srgbClr val="FFFFFF"/>
                      </a:solidFill>
                      <a:prstDash val="solid"/>
                    </a:lnL>
                    <a:lnR w="12700">
                      <a:solidFill>
                        <a:srgbClr val="FFFFFF"/>
                      </a:solidFill>
                      <a:prstDash val="solid"/>
                    </a:lnR>
                    <a:lnT w="57150">
                      <a:solidFill>
                        <a:srgbClr val="FFFFFF"/>
                      </a:solidFill>
                      <a:prstDash val="solid"/>
                    </a:lnT>
                    <a:lnB w="38100">
                      <a:solidFill>
                        <a:srgbClr val="FFFFFF"/>
                      </a:solidFill>
                      <a:prstDash val="solid"/>
                    </a:lnB>
                    <a:solidFill>
                      <a:srgbClr val="E2F4ED"/>
                    </a:solidFill>
                  </a:tcPr>
                </a:tc>
                <a:extLst>
                  <a:ext uri="{0D108BD9-81ED-4DB2-BD59-A6C34878D82A}">
                    <a16:rowId xmlns:a16="http://schemas.microsoft.com/office/drawing/2014/main" val="10001"/>
                  </a:ext>
                </a:extLst>
              </a:tr>
              <a:tr h="264160">
                <a:tc vMerge="1">
                  <a:txBody>
                    <a:bodyPr/>
                    <a:lstStyle/>
                    <a:p>
                      <a:endParaRPr/>
                    </a:p>
                  </a:txBody>
                  <a:tcPr marL="0" marR="0" marT="0" marB="0">
                    <a:lnL w="12700">
                      <a:solidFill>
                        <a:srgbClr val="FFFFFF"/>
                      </a:solidFill>
                      <a:prstDash val="solid"/>
                    </a:lnL>
                    <a:lnR w="38100">
                      <a:solidFill>
                        <a:srgbClr val="FFFFFF"/>
                      </a:solidFill>
                      <a:prstDash val="solid"/>
                    </a:lnR>
                    <a:lnT w="57150">
                      <a:solidFill>
                        <a:srgbClr val="FFFFFF"/>
                      </a:solidFill>
                      <a:prstDash val="solid"/>
                    </a:lnT>
                    <a:lnB w="381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56</a:t>
                      </a:r>
                      <a:endParaRPr sz="1200">
                        <a:latin typeface="Barlow Condensed" panose="00000506000000000000" pitchFamily="2" charset="0"/>
                        <a:cs typeface="Arial"/>
                      </a:endParaRPr>
                    </a:p>
                  </a:txBody>
                  <a:tcPr marL="0" marR="0" marT="36195"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100</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2"/>
                  </a:ext>
                </a:extLst>
              </a:tr>
              <a:tr h="264160">
                <a:tc vMerge="1">
                  <a:txBody>
                    <a:bodyPr/>
                    <a:lstStyle/>
                    <a:p>
                      <a:endParaRPr/>
                    </a:p>
                  </a:txBody>
                  <a:tcPr marL="0" marR="0" marT="0" marB="0">
                    <a:lnL w="12700">
                      <a:solidFill>
                        <a:srgbClr val="FFFFFF"/>
                      </a:solidFill>
                      <a:prstDash val="solid"/>
                    </a:lnL>
                    <a:lnR w="38100">
                      <a:solidFill>
                        <a:srgbClr val="FFFFFF"/>
                      </a:solidFill>
                      <a:prstDash val="solid"/>
                    </a:lnR>
                    <a:lnT w="57150">
                      <a:solidFill>
                        <a:srgbClr val="FFFFFF"/>
                      </a:solidFill>
                      <a:prstDash val="solid"/>
                    </a:lnT>
                    <a:lnB w="381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57</a:t>
                      </a:r>
                      <a:endParaRPr sz="1200">
                        <a:latin typeface="Barlow Condensed" panose="00000506000000000000" pitchFamily="2" charset="0"/>
                        <a:cs typeface="Arial"/>
                      </a:endParaRPr>
                    </a:p>
                  </a:txBody>
                  <a:tcPr marL="0" marR="0" marT="36195"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90</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3"/>
                  </a:ext>
                </a:extLst>
              </a:tr>
              <a:tr h="264160">
                <a:tc vMerge="1">
                  <a:txBody>
                    <a:bodyPr/>
                    <a:lstStyle/>
                    <a:p>
                      <a:endParaRPr/>
                    </a:p>
                  </a:txBody>
                  <a:tcPr marL="0" marR="0" marT="0" marB="0">
                    <a:lnL w="12700">
                      <a:solidFill>
                        <a:srgbClr val="FFFFFF"/>
                      </a:solidFill>
                      <a:prstDash val="solid"/>
                    </a:lnL>
                    <a:lnR w="38100">
                      <a:solidFill>
                        <a:srgbClr val="FFFFFF"/>
                      </a:solidFill>
                      <a:prstDash val="solid"/>
                    </a:lnR>
                    <a:lnT w="57150">
                      <a:solidFill>
                        <a:srgbClr val="FFFFFF"/>
                      </a:solidFill>
                      <a:prstDash val="solid"/>
                    </a:lnT>
                    <a:lnB w="381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58</a:t>
                      </a:r>
                      <a:endParaRPr sz="1200">
                        <a:latin typeface="Barlow Condensed" panose="00000506000000000000" pitchFamily="2" charset="0"/>
                        <a:cs typeface="Arial"/>
                      </a:endParaRPr>
                    </a:p>
                  </a:txBody>
                  <a:tcPr marL="0" marR="0" marT="36195"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85"/>
                        </a:spcBef>
                      </a:pPr>
                      <a:r>
                        <a:rPr sz="1200" spc="-25" dirty="0">
                          <a:solidFill>
                            <a:srgbClr val="005654"/>
                          </a:solidFill>
                          <a:latin typeface="Barlow Condensed" panose="00000506000000000000" pitchFamily="2" charset="0"/>
                          <a:cs typeface="Arial"/>
                        </a:rPr>
                        <a:t>80</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4"/>
                  </a:ext>
                </a:extLst>
              </a:tr>
              <a:tr h="264160">
                <a:tc vMerge="1">
                  <a:txBody>
                    <a:bodyPr/>
                    <a:lstStyle/>
                    <a:p>
                      <a:endParaRPr/>
                    </a:p>
                  </a:txBody>
                  <a:tcPr marL="0" marR="0" marT="0" marB="0">
                    <a:lnL w="12700">
                      <a:solidFill>
                        <a:srgbClr val="FFFFFF"/>
                      </a:solidFill>
                      <a:prstDash val="solid"/>
                    </a:lnL>
                    <a:lnR w="38100">
                      <a:solidFill>
                        <a:srgbClr val="FFFFFF"/>
                      </a:solidFill>
                      <a:prstDash val="solid"/>
                    </a:lnR>
                    <a:lnT w="57150">
                      <a:solidFill>
                        <a:srgbClr val="FFFFFF"/>
                      </a:solidFill>
                      <a:prstDash val="solid"/>
                    </a:lnT>
                    <a:lnB w="38100">
                      <a:solidFill>
                        <a:srgbClr val="FFFFFF"/>
                      </a:solidFill>
                      <a:prstDash val="solid"/>
                    </a:lnB>
                    <a:solidFill>
                      <a:srgbClr val="00AEAA"/>
                    </a:solidFill>
                  </a:tcPr>
                </a:tc>
                <a:tc>
                  <a:txBody>
                    <a:bodyPr/>
                    <a:lstStyle/>
                    <a:p>
                      <a:pPr marL="365760">
                        <a:lnSpc>
                          <a:spcPct val="100000"/>
                        </a:lnSpc>
                        <a:spcBef>
                          <a:spcPts val="290"/>
                        </a:spcBef>
                      </a:pPr>
                      <a:r>
                        <a:rPr sz="1200" dirty="0">
                          <a:solidFill>
                            <a:srgbClr val="005654"/>
                          </a:solidFill>
                          <a:latin typeface="Barlow Condensed" panose="00000506000000000000" pitchFamily="2" charset="0"/>
                          <a:cs typeface="Arial"/>
                        </a:rPr>
                        <a:t>59</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jusqu'à</a:t>
                      </a:r>
                      <a:r>
                        <a:rPr sz="1200" spc="-50"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la</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veille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de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l'âge</a:t>
                      </a:r>
                      <a:r>
                        <a:rPr sz="1200" spc="-35" dirty="0">
                          <a:solidFill>
                            <a:srgbClr val="005654"/>
                          </a:solidFill>
                          <a:latin typeface="Barlow Condensed" panose="00000506000000000000" pitchFamily="2" charset="0"/>
                          <a:cs typeface="Arial"/>
                        </a:rPr>
                        <a:t> </a:t>
                      </a:r>
                      <a:r>
                        <a:rPr sz="1200" spc="-10" dirty="0">
                          <a:solidFill>
                            <a:srgbClr val="005654"/>
                          </a:solidFill>
                          <a:latin typeface="Barlow Condensed" panose="00000506000000000000" pitchFamily="2" charset="0"/>
                          <a:cs typeface="Arial"/>
                        </a:rPr>
                        <a:t>légal</a:t>
                      </a:r>
                      <a:endParaRPr sz="1200">
                        <a:latin typeface="Barlow Condensed" panose="00000506000000000000" pitchFamily="2" charset="0"/>
                        <a:cs typeface="Arial"/>
                      </a:endParaRPr>
                    </a:p>
                  </a:txBody>
                  <a:tcPr marL="0" marR="0" marT="36830" marB="0">
                    <a:lnL w="381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90"/>
                        </a:spcBef>
                      </a:pPr>
                      <a:r>
                        <a:rPr sz="1200" spc="-25" dirty="0">
                          <a:solidFill>
                            <a:srgbClr val="005654"/>
                          </a:solidFill>
                          <a:latin typeface="Barlow Condensed" panose="00000506000000000000" pitchFamily="2" charset="0"/>
                          <a:cs typeface="Arial"/>
                        </a:rPr>
                        <a:t>70</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5"/>
                  </a:ext>
                </a:extLst>
              </a:tr>
              <a:tr h="264160">
                <a:tc rowSpan="5">
                  <a:txBody>
                    <a:bodyPr/>
                    <a:lstStyle/>
                    <a:p>
                      <a:pPr>
                        <a:lnSpc>
                          <a:spcPct val="100000"/>
                        </a:lnSpc>
                      </a:pPr>
                      <a:endParaRPr sz="1300" dirty="0">
                        <a:latin typeface="Barlow Condensed" panose="00000506000000000000" pitchFamily="2" charset="0"/>
                        <a:cs typeface="Times New Roman"/>
                      </a:endParaRPr>
                    </a:p>
                    <a:p>
                      <a:pPr>
                        <a:lnSpc>
                          <a:spcPct val="100000"/>
                        </a:lnSpc>
                      </a:pPr>
                      <a:endParaRPr sz="1300" dirty="0">
                        <a:latin typeface="Barlow Condensed" panose="00000506000000000000" pitchFamily="2" charset="0"/>
                        <a:cs typeface="Times New Roman"/>
                      </a:endParaRPr>
                    </a:p>
                    <a:p>
                      <a:pPr>
                        <a:lnSpc>
                          <a:spcPct val="100000"/>
                        </a:lnSpc>
                        <a:spcBef>
                          <a:spcPts val="30"/>
                        </a:spcBef>
                      </a:pPr>
                      <a:endParaRPr sz="1250" dirty="0">
                        <a:latin typeface="Barlow Condensed" panose="00000506000000000000" pitchFamily="2" charset="0"/>
                        <a:cs typeface="Times New Roman"/>
                      </a:endParaRPr>
                    </a:p>
                    <a:p>
                      <a:pPr marL="653415">
                        <a:lnSpc>
                          <a:spcPct val="100000"/>
                        </a:lnSpc>
                      </a:pPr>
                      <a:r>
                        <a:rPr sz="1200" b="1" spc="-10" dirty="0" smtClean="0">
                          <a:solidFill>
                            <a:srgbClr val="FFFFFF"/>
                          </a:solidFill>
                          <a:latin typeface="Barlow Condensed" panose="00000506000000000000" pitchFamily="2" charset="0"/>
                          <a:cs typeface="Arial"/>
                        </a:rPr>
                        <a:t>19</a:t>
                      </a:r>
                      <a:r>
                        <a:rPr lang="fr-FR" sz="1200" b="1" spc="-10" dirty="0" smtClean="0">
                          <a:solidFill>
                            <a:srgbClr val="FFFFFF"/>
                          </a:solidFill>
                          <a:latin typeface="Barlow Condensed" panose="00000506000000000000" pitchFamily="2" charset="0"/>
                          <a:cs typeface="Arial"/>
                        </a:rPr>
                        <a:t>70</a:t>
                      </a:r>
                      <a:r>
                        <a:rPr sz="1200" b="1" spc="-10" dirty="0" smtClean="0">
                          <a:solidFill>
                            <a:srgbClr val="FFFFFF"/>
                          </a:solidFill>
                          <a:latin typeface="Barlow Condensed" panose="00000506000000000000" pitchFamily="2" charset="0"/>
                          <a:cs typeface="Arial"/>
                        </a:rPr>
                        <a:t>-</a:t>
                      </a:r>
                      <a:r>
                        <a:rPr sz="1200" b="1" spc="-20" dirty="0" smtClean="0">
                          <a:solidFill>
                            <a:srgbClr val="FFFFFF"/>
                          </a:solidFill>
                          <a:latin typeface="Barlow Condensed" panose="00000506000000000000" pitchFamily="2" charset="0"/>
                          <a:cs typeface="Arial"/>
                        </a:rPr>
                        <a:t>19</a:t>
                      </a:r>
                      <a:r>
                        <a:rPr lang="fr-FR" sz="1200" b="1" spc="-20" dirty="0" smtClean="0">
                          <a:solidFill>
                            <a:srgbClr val="FFFFFF"/>
                          </a:solidFill>
                          <a:latin typeface="Barlow Condensed" panose="00000506000000000000" pitchFamily="2" charset="0"/>
                          <a:cs typeface="Arial"/>
                        </a:rPr>
                        <a:t>71</a:t>
                      </a:r>
                      <a:r>
                        <a:rPr sz="1200" b="1" spc="-20" dirty="0" smtClean="0">
                          <a:solidFill>
                            <a:srgbClr val="FFFFFF"/>
                          </a:solidFill>
                          <a:latin typeface="Barlow Condensed" panose="00000506000000000000" pitchFamily="2" charset="0"/>
                          <a:cs typeface="Arial"/>
                        </a:rPr>
                        <a:t>-19</a:t>
                      </a:r>
                      <a:r>
                        <a:rPr lang="fr-FR" sz="1200" b="1" spc="-20" dirty="0" smtClean="0">
                          <a:solidFill>
                            <a:srgbClr val="FFFFFF"/>
                          </a:solidFill>
                          <a:latin typeface="Barlow Condensed" panose="00000506000000000000" pitchFamily="2" charset="0"/>
                          <a:cs typeface="Arial"/>
                        </a:rPr>
                        <a:t>72</a:t>
                      </a:r>
                      <a:endParaRPr sz="1200" dirty="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55</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290"/>
                        </a:spcBef>
                      </a:pPr>
                      <a:r>
                        <a:rPr sz="1200" spc="-25" dirty="0" smtClean="0">
                          <a:solidFill>
                            <a:srgbClr val="005654"/>
                          </a:solidFill>
                          <a:latin typeface="Barlow Condensed" panose="00000506000000000000" pitchFamily="2" charset="0"/>
                          <a:cs typeface="Arial"/>
                        </a:rPr>
                        <a:t>11</a:t>
                      </a:r>
                      <a:r>
                        <a:rPr lang="fr-FR" sz="1200" spc="-25" dirty="0" smtClean="0">
                          <a:solidFill>
                            <a:srgbClr val="005654"/>
                          </a:solidFill>
                          <a:latin typeface="Barlow Condensed" panose="00000506000000000000" pitchFamily="2" charset="0"/>
                          <a:cs typeface="Arial"/>
                        </a:rPr>
                        <a:t>1</a:t>
                      </a:r>
                      <a:endParaRPr sz="1200" dirty="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6"/>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85"/>
                        </a:spcBef>
                      </a:pPr>
                      <a:r>
                        <a:rPr sz="1200" spc="-25" dirty="0">
                          <a:solidFill>
                            <a:srgbClr val="005654"/>
                          </a:solidFill>
                          <a:latin typeface="Barlow Condensed" panose="00000506000000000000" pitchFamily="2" charset="0"/>
                          <a:cs typeface="Arial"/>
                        </a:rPr>
                        <a:t>56</a:t>
                      </a:r>
                      <a:endParaRPr sz="120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85"/>
                        </a:spcBef>
                      </a:pPr>
                      <a:r>
                        <a:rPr sz="1200" spc="-25" dirty="0" smtClean="0">
                          <a:solidFill>
                            <a:srgbClr val="005654"/>
                          </a:solidFill>
                          <a:latin typeface="Barlow Condensed" panose="00000506000000000000" pitchFamily="2" charset="0"/>
                          <a:cs typeface="Arial"/>
                        </a:rPr>
                        <a:t>10</a:t>
                      </a:r>
                      <a:r>
                        <a:rPr lang="fr-FR" sz="1200" spc="-25" dirty="0" smtClean="0">
                          <a:solidFill>
                            <a:srgbClr val="005654"/>
                          </a:solidFill>
                          <a:latin typeface="Barlow Condensed" panose="00000506000000000000" pitchFamily="2" charset="0"/>
                          <a:cs typeface="Arial"/>
                        </a:rPr>
                        <a:t>1</a:t>
                      </a:r>
                      <a:endParaRPr sz="1200" dirty="0">
                        <a:latin typeface="Barlow Condensed" panose="00000506000000000000" pitchFamily="2" charset="0"/>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7"/>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57</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90"/>
                        </a:spcBef>
                      </a:pPr>
                      <a:r>
                        <a:rPr sz="1200" spc="-25" dirty="0" smtClean="0">
                          <a:solidFill>
                            <a:srgbClr val="005654"/>
                          </a:solidFill>
                          <a:latin typeface="Barlow Condensed" panose="00000506000000000000" pitchFamily="2" charset="0"/>
                          <a:cs typeface="Arial"/>
                        </a:rPr>
                        <a:t>9</a:t>
                      </a:r>
                      <a:r>
                        <a:rPr lang="fr-FR" sz="1200" spc="-25" dirty="0" smtClean="0">
                          <a:solidFill>
                            <a:srgbClr val="005654"/>
                          </a:solidFill>
                          <a:latin typeface="Barlow Condensed" panose="00000506000000000000" pitchFamily="2" charset="0"/>
                          <a:cs typeface="Arial"/>
                        </a:rPr>
                        <a:t>1</a:t>
                      </a:r>
                      <a:endParaRPr sz="1200" dirty="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8"/>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58</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90"/>
                        </a:spcBef>
                      </a:pPr>
                      <a:r>
                        <a:rPr sz="1200" spc="-25" dirty="0" smtClean="0">
                          <a:solidFill>
                            <a:srgbClr val="005654"/>
                          </a:solidFill>
                          <a:latin typeface="Barlow Condensed" panose="00000506000000000000" pitchFamily="2" charset="0"/>
                          <a:cs typeface="Arial"/>
                        </a:rPr>
                        <a:t>8</a:t>
                      </a:r>
                      <a:r>
                        <a:rPr lang="fr-FR" sz="1200" spc="-25" dirty="0" smtClean="0">
                          <a:solidFill>
                            <a:srgbClr val="005654"/>
                          </a:solidFill>
                          <a:latin typeface="Barlow Condensed" panose="00000506000000000000" pitchFamily="2" charset="0"/>
                          <a:cs typeface="Arial"/>
                        </a:rPr>
                        <a:t>1</a:t>
                      </a:r>
                      <a:endParaRPr sz="1200" dirty="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9"/>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dirty="0">
                          <a:solidFill>
                            <a:srgbClr val="005654"/>
                          </a:solidFill>
                          <a:latin typeface="Barlow Condensed" panose="00000506000000000000" pitchFamily="2" charset="0"/>
                          <a:cs typeface="Arial"/>
                        </a:rPr>
                        <a:t>59</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jusqu'à</a:t>
                      </a:r>
                      <a:r>
                        <a:rPr sz="1200" spc="-50"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la</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veille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de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l'âge</a:t>
                      </a:r>
                      <a:r>
                        <a:rPr sz="1200" spc="-35" dirty="0">
                          <a:solidFill>
                            <a:srgbClr val="005654"/>
                          </a:solidFill>
                          <a:latin typeface="Barlow Condensed" panose="00000506000000000000" pitchFamily="2" charset="0"/>
                          <a:cs typeface="Arial"/>
                        </a:rPr>
                        <a:t> </a:t>
                      </a:r>
                      <a:r>
                        <a:rPr sz="1200" spc="-10" dirty="0">
                          <a:solidFill>
                            <a:srgbClr val="005654"/>
                          </a:solidFill>
                          <a:latin typeface="Barlow Condensed" panose="00000506000000000000" pitchFamily="2" charset="0"/>
                          <a:cs typeface="Arial"/>
                        </a:rPr>
                        <a:t>légal</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90"/>
                        </a:spcBef>
                      </a:pPr>
                      <a:r>
                        <a:rPr sz="1200" spc="-25" dirty="0" smtClean="0">
                          <a:solidFill>
                            <a:srgbClr val="005654"/>
                          </a:solidFill>
                          <a:latin typeface="Barlow Condensed" panose="00000506000000000000" pitchFamily="2" charset="0"/>
                          <a:cs typeface="Arial"/>
                        </a:rPr>
                        <a:t>7</a:t>
                      </a:r>
                      <a:r>
                        <a:rPr lang="fr-FR" sz="1200" spc="-25" smtClean="0">
                          <a:solidFill>
                            <a:srgbClr val="005654"/>
                          </a:solidFill>
                          <a:latin typeface="Barlow Condensed" panose="00000506000000000000" pitchFamily="2" charset="0"/>
                          <a:cs typeface="Arial"/>
                        </a:rPr>
                        <a:t>1</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10"/>
                  </a:ext>
                </a:extLst>
              </a:tr>
              <a:tr h="264160">
                <a:tc rowSpan="5">
                  <a:txBody>
                    <a:bodyPr/>
                    <a:lstStyle/>
                    <a:p>
                      <a:pPr>
                        <a:lnSpc>
                          <a:spcPct val="100000"/>
                        </a:lnSpc>
                      </a:pPr>
                      <a:endParaRPr sz="1300">
                        <a:latin typeface="Barlow Condensed" panose="00000506000000000000" pitchFamily="2" charset="0"/>
                        <a:cs typeface="Times New Roman"/>
                      </a:endParaRPr>
                    </a:p>
                    <a:p>
                      <a:pPr>
                        <a:lnSpc>
                          <a:spcPct val="100000"/>
                        </a:lnSpc>
                      </a:pPr>
                      <a:endParaRPr sz="1300">
                        <a:latin typeface="Barlow Condensed" panose="00000506000000000000" pitchFamily="2" charset="0"/>
                        <a:cs typeface="Times New Roman"/>
                      </a:endParaRPr>
                    </a:p>
                    <a:p>
                      <a:pPr>
                        <a:lnSpc>
                          <a:spcPct val="100000"/>
                        </a:lnSpc>
                        <a:spcBef>
                          <a:spcPts val="20"/>
                        </a:spcBef>
                      </a:pPr>
                      <a:endParaRPr sz="1700">
                        <a:latin typeface="Barlow Condensed" panose="00000506000000000000" pitchFamily="2" charset="0"/>
                        <a:cs typeface="Times New Roman"/>
                      </a:endParaRPr>
                    </a:p>
                    <a:p>
                      <a:pPr marL="635" algn="ctr">
                        <a:lnSpc>
                          <a:spcPct val="100000"/>
                        </a:lnSpc>
                      </a:pPr>
                      <a:r>
                        <a:rPr sz="1200" b="1" spc="-20" dirty="0">
                          <a:solidFill>
                            <a:srgbClr val="FFFFFF"/>
                          </a:solidFill>
                          <a:latin typeface="Barlow Condensed" panose="00000506000000000000" pitchFamily="2" charset="0"/>
                          <a:cs typeface="Arial"/>
                        </a:rPr>
                        <a:t>1973</a:t>
                      </a:r>
                      <a:endParaRPr sz="120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55</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290"/>
                        </a:spcBef>
                      </a:pPr>
                      <a:r>
                        <a:rPr sz="1200" spc="-25" dirty="0">
                          <a:solidFill>
                            <a:srgbClr val="005654"/>
                          </a:solidFill>
                          <a:latin typeface="Barlow Condensed" panose="00000506000000000000" pitchFamily="2" charset="0"/>
                          <a:cs typeface="Arial"/>
                        </a:rPr>
                        <a:t>112</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11"/>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5"/>
                        </a:spcBef>
                      </a:pPr>
                      <a:r>
                        <a:rPr sz="1200" spc="-25" dirty="0">
                          <a:solidFill>
                            <a:srgbClr val="005654"/>
                          </a:solidFill>
                          <a:latin typeface="Barlow Condensed" panose="00000506000000000000" pitchFamily="2" charset="0"/>
                          <a:cs typeface="Arial"/>
                        </a:rPr>
                        <a:t>56</a:t>
                      </a:r>
                      <a:endParaRPr sz="1200">
                        <a:latin typeface="Barlow Condensed" panose="00000506000000000000" pitchFamily="2" charset="0"/>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95"/>
                        </a:spcBef>
                      </a:pPr>
                      <a:r>
                        <a:rPr sz="1200" spc="-25" dirty="0">
                          <a:solidFill>
                            <a:srgbClr val="005654"/>
                          </a:solidFill>
                          <a:latin typeface="Barlow Condensed" panose="00000506000000000000" pitchFamily="2" charset="0"/>
                          <a:cs typeface="Arial"/>
                        </a:rPr>
                        <a:t>102</a:t>
                      </a:r>
                      <a:endParaRPr sz="1200">
                        <a:latin typeface="Barlow Condensed" panose="00000506000000000000" pitchFamily="2" charset="0"/>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12"/>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57</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905" algn="ctr">
                        <a:lnSpc>
                          <a:spcPct val="100000"/>
                        </a:lnSpc>
                        <a:spcBef>
                          <a:spcPts val="290"/>
                        </a:spcBef>
                      </a:pPr>
                      <a:r>
                        <a:rPr sz="1200" spc="-25" dirty="0">
                          <a:solidFill>
                            <a:srgbClr val="005654"/>
                          </a:solidFill>
                          <a:latin typeface="Barlow Condensed" panose="00000506000000000000" pitchFamily="2" charset="0"/>
                          <a:cs typeface="Arial"/>
                        </a:rPr>
                        <a:t>92</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13"/>
                  </a:ext>
                </a:extLst>
              </a:tr>
              <a:tr h="26416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5760">
                        <a:lnSpc>
                          <a:spcPct val="100000"/>
                        </a:lnSpc>
                        <a:spcBef>
                          <a:spcPts val="290"/>
                        </a:spcBef>
                      </a:pPr>
                      <a:r>
                        <a:rPr sz="1200" spc="-25" dirty="0">
                          <a:solidFill>
                            <a:srgbClr val="005654"/>
                          </a:solidFill>
                          <a:latin typeface="Barlow Condensed" panose="00000506000000000000" pitchFamily="2" charset="0"/>
                          <a:cs typeface="Arial"/>
                        </a:rPr>
                        <a:t>58</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290"/>
                        </a:spcBef>
                      </a:pPr>
                      <a:r>
                        <a:rPr sz="1200" spc="-25" dirty="0">
                          <a:solidFill>
                            <a:srgbClr val="005654"/>
                          </a:solidFill>
                          <a:latin typeface="Barlow Condensed" panose="00000506000000000000" pitchFamily="2" charset="0"/>
                          <a:cs typeface="Arial"/>
                        </a:rPr>
                        <a:t>82</a:t>
                      </a:r>
                      <a:endParaRPr sz="1200">
                        <a:latin typeface="Barlow Condensed" panose="00000506000000000000" pitchFamily="2" charset="0"/>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14"/>
                  </a:ext>
                </a:extLst>
              </a:tr>
              <a:tr h="39306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EAA"/>
                    </a:solidFill>
                  </a:tcPr>
                </a:tc>
                <a:tc>
                  <a:txBody>
                    <a:bodyPr/>
                    <a:lstStyle/>
                    <a:p>
                      <a:pPr marL="369570">
                        <a:lnSpc>
                          <a:spcPct val="100000"/>
                        </a:lnSpc>
                        <a:spcBef>
                          <a:spcPts val="815"/>
                        </a:spcBef>
                      </a:pPr>
                      <a:r>
                        <a:rPr sz="1200" dirty="0">
                          <a:solidFill>
                            <a:srgbClr val="005654"/>
                          </a:solidFill>
                          <a:latin typeface="Barlow Condensed" panose="00000506000000000000" pitchFamily="2" charset="0"/>
                          <a:cs typeface="Arial"/>
                        </a:rPr>
                        <a:t>59</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jusqu'à</a:t>
                      </a:r>
                      <a:r>
                        <a:rPr sz="1200" spc="-50"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la</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veille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de</a:t>
                      </a:r>
                      <a:r>
                        <a:rPr sz="1200" spc="-25" dirty="0">
                          <a:solidFill>
                            <a:srgbClr val="005654"/>
                          </a:solidFill>
                          <a:latin typeface="Barlow Condensed" panose="00000506000000000000" pitchFamily="2" charset="0"/>
                          <a:cs typeface="Arial"/>
                        </a:rPr>
                        <a:t> </a:t>
                      </a:r>
                      <a:r>
                        <a:rPr sz="1200" dirty="0">
                          <a:solidFill>
                            <a:srgbClr val="005654"/>
                          </a:solidFill>
                          <a:latin typeface="Barlow Condensed" panose="00000506000000000000" pitchFamily="2" charset="0"/>
                          <a:cs typeface="Arial"/>
                        </a:rPr>
                        <a:t>l'âge</a:t>
                      </a:r>
                      <a:r>
                        <a:rPr sz="1200" spc="-35" dirty="0">
                          <a:solidFill>
                            <a:srgbClr val="005654"/>
                          </a:solidFill>
                          <a:latin typeface="Barlow Condensed" panose="00000506000000000000" pitchFamily="2" charset="0"/>
                          <a:cs typeface="Arial"/>
                        </a:rPr>
                        <a:t> </a:t>
                      </a:r>
                      <a:r>
                        <a:rPr sz="1200" spc="-10" dirty="0">
                          <a:solidFill>
                            <a:srgbClr val="005654"/>
                          </a:solidFill>
                          <a:latin typeface="Barlow Condensed" panose="00000506000000000000" pitchFamily="2" charset="0"/>
                          <a:cs typeface="Arial"/>
                        </a:rPr>
                        <a:t>légal</a:t>
                      </a:r>
                      <a:endParaRPr sz="1200">
                        <a:latin typeface="Barlow Condensed" panose="00000506000000000000" pitchFamily="2" charset="0"/>
                        <a:cs typeface="Arial"/>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1270" algn="ctr">
                        <a:lnSpc>
                          <a:spcPct val="100000"/>
                        </a:lnSpc>
                        <a:spcBef>
                          <a:spcPts val="815"/>
                        </a:spcBef>
                      </a:pPr>
                      <a:r>
                        <a:rPr sz="1200" spc="-25" dirty="0">
                          <a:solidFill>
                            <a:srgbClr val="005654"/>
                          </a:solidFill>
                          <a:latin typeface="Barlow Condensed" panose="00000506000000000000" pitchFamily="2" charset="0"/>
                          <a:cs typeface="Arial"/>
                        </a:rPr>
                        <a:t>72</a:t>
                      </a:r>
                      <a:endParaRPr sz="1200" dirty="0">
                        <a:latin typeface="Barlow Condensed" panose="00000506000000000000" pitchFamily="2" charset="0"/>
                        <a:cs typeface="Arial"/>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15"/>
                  </a:ext>
                </a:extLst>
              </a:tr>
            </a:tbl>
          </a:graphicData>
        </a:graphic>
      </p:graphicFrame>
      <p:sp>
        <p:nvSpPr>
          <p:cNvPr id="5" name="ZoneTexte 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26</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1386077" y="990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Partie 3  </a:t>
            </a:r>
            <a:endParaRPr lang="fr-FR" dirty="0"/>
          </a:p>
          <a:p>
            <a:endParaRPr lang="fr-FR" dirty="0"/>
          </a:p>
        </p:txBody>
      </p:sp>
      <p:sp>
        <p:nvSpPr>
          <p:cNvPr id="3" name="Espace réservé du texte 2"/>
          <p:cNvSpPr>
            <a:spLocks noGrp="1"/>
          </p:cNvSpPr>
          <p:nvPr>
            <p:ph type="body" sz="quarter" idx="11"/>
          </p:nvPr>
        </p:nvSpPr>
        <p:spPr>
          <a:xfrm>
            <a:off x="6096000" y="3343275"/>
            <a:ext cx="5638800" cy="2366963"/>
          </a:xfrm>
        </p:spPr>
        <p:txBody>
          <a:bodyPr>
            <a:normAutofit/>
          </a:bodyPr>
          <a:lstStyle/>
          <a:p>
            <a:r>
              <a:rPr lang="fr-FR" dirty="0"/>
              <a:t>Liquidations – autres mesures</a:t>
            </a:r>
          </a:p>
        </p:txBody>
      </p:sp>
      <p:pic>
        <p:nvPicPr>
          <p:cNvPr id="5" name="Espace réservé pour une image  4"/>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977" r="977"/>
          <a:stretch>
            <a:fillRect/>
          </a:stretch>
        </p:blipFill>
        <p:spPr/>
      </p:pic>
    </p:spTree>
    <p:extLst>
      <p:ext uri="{BB962C8B-B14F-4D97-AF65-F5344CB8AC3E}">
        <p14:creationId xmlns:p14="http://schemas.microsoft.com/office/powerpoint/2010/main" val="132285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47800" y="2438400"/>
            <a:ext cx="9448800" cy="754380"/>
          </a:xfrm>
        </p:spPr>
        <p:txBody>
          <a:bodyPr/>
          <a:lstStyle/>
          <a:p>
            <a:r>
              <a:rPr lang="fr-FR" dirty="0" smtClean="0"/>
              <a:t>Sous-partie 1 </a:t>
            </a:r>
            <a:endParaRPr lang="fr-FR" dirty="0"/>
          </a:p>
        </p:txBody>
      </p:sp>
      <p:sp>
        <p:nvSpPr>
          <p:cNvPr id="5" name="Espace réservé du texte 4"/>
          <p:cNvSpPr>
            <a:spLocks noGrp="1"/>
          </p:cNvSpPr>
          <p:nvPr>
            <p:ph type="body" sz="quarter" idx="11"/>
          </p:nvPr>
        </p:nvSpPr>
        <p:spPr>
          <a:xfrm>
            <a:off x="1447800" y="3343275"/>
            <a:ext cx="9448800" cy="995363"/>
          </a:xfrm>
        </p:spPr>
        <p:txBody>
          <a:bodyPr>
            <a:normAutofit/>
          </a:bodyPr>
          <a:lstStyle/>
          <a:p>
            <a:r>
              <a:rPr lang="fr-FR" dirty="0" smtClean="0"/>
              <a:t>Limite d’âge</a:t>
            </a:r>
            <a:endParaRPr lang="fr-FR" dirty="0"/>
          </a:p>
          <a:p>
            <a:endParaRPr lang="fr-FR" dirty="0"/>
          </a:p>
        </p:txBody>
      </p:sp>
    </p:spTree>
    <p:extLst>
      <p:ext uri="{BB962C8B-B14F-4D97-AF65-F5344CB8AC3E}">
        <p14:creationId xmlns:p14="http://schemas.microsoft.com/office/powerpoint/2010/main" val="366495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33400" y="489583"/>
            <a:ext cx="8445500" cy="459741"/>
          </a:xfrm>
          <a:prstGeom prst="rect">
            <a:avLst/>
          </a:prstGeom>
        </p:spPr>
        <p:txBody>
          <a:bodyPr vert="horz" wrap="square" lIns="0" tIns="13335" rIns="0" bIns="0" rtlCol="0">
            <a:spAutoFit/>
          </a:bodyPr>
          <a:lstStyle/>
          <a:p>
            <a:pPr marL="12700">
              <a:lnSpc>
                <a:spcPct val="100000"/>
              </a:lnSpc>
              <a:spcBef>
                <a:spcPts val="105"/>
              </a:spcBef>
            </a:pPr>
            <a:r>
              <a:rPr sz="2900" spc="-10" dirty="0">
                <a:solidFill>
                  <a:srgbClr val="BE2352"/>
                </a:solidFill>
              </a:rPr>
              <a:t>Limite d’âge</a:t>
            </a:r>
          </a:p>
        </p:txBody>
      </p:sp>
      <p:graphicFrame>
        <p:nvGraphicFramePr>
          <p:cNvPr id="3" name="object 3"/>
          <p:cNvGraphicFramePr>
            <a:graphicFrameLocks noGrp="1"/>
          </p:cNvGraphicFramePr>
          <p:nvPr>
            <p:extLst>
              <p:ext uri="{D42A27DB-BD31-4B8C-83A1-F6EECF244321}">
                <p14:modId xmlns:p14="http://schemas.microsoft.com/office/powerpoint/2010/main" val="1251344395"/>
              </p:ext>
            </p:extLst>
          </p:nvPr>
        </p:nvGraphicFramePr>
        <p:xfrm>
          <a:off x="1142047" y="3148479"/>
          <a:ext cx="9145905" cy="1279525"/>
        </p:xfrm>
        <a:graphic>
          <a:graphicData uri="http://schemas.openxmlformats.org/drawingml/2006/table">
            <a:tbl>
              <a:tblPr firstRow="1" bandRow="1">
                <a:tableStyleId>{2D5ABB26-0587-4C30-8999-92F81FD0307C}</a:tableStyleId>
              </a:tblPr>
              <a:tblGrid>
                <a:gridCol w="3048635">
                  <a:extLst>
                    <a:ext uri="{9D8B030D-6E8A-4147-A177-3AD203B41FA5}">
                      <a16:colId xmlns:a16="http://schemas.microsoft.com/office/drawing/2014/main" val="20000"/>
                    </a:ext>
                  </a:extLst>
                </a:gridCol>
                <a:gridCol w="3048635">
                  <a:extLst>
                    <a:ext uri="{9D8B030D-6E8A-4147-A177-3AD203B41FA5}">
                      <a16:colId xmlns:a16="http://schemas.microsoft.com/office/drawing/2014/main" val="20001"/>
                    </a:ext>
                  </a:extLst>
                </a:gridCol>
                <a:gridCol w="3048635">
                  <a:extLst>
                    <a:ext uri="{9D8B030D-6E8A-4147-A177-3AD203B41FA5}">
                      <a16:colId xmlns:a16="http://schemas.microsoft.com/office/drawing/2014/main" val="20002"/>
                    </a:ext>
                  </a:extLst>
                </a:gridCol>
              </a:tblGrid>
              <a:tr h="365125">
                <a:tc>
                  <a:txBody>
                    <a:bodyPr/>
                    <a:lstStyle/>
                    <a:p>
                      <a:pPr algn="ctr">
                        <a:lnSpc>
                          <a:spcPct val="100000"/>
                        </a:lnSpc>
                        <a:spcBef>
                          <a:spcPts val="320"/>
                        </a:spcBef>
                      </a:pPr>
                      <a:r>
                        <a:rPr sz="1800" b="1" dirty="0">
                          <a:solidFill>
                            <a:srgbClr val="FFFFFF"/>
                          </a:solidFill>
                          <a:latin typeface="Barlow Condensed" panose="00000506000000000000" pitchFamily="2" charset="0"/>
                          <a:cs typeface="Arial"/>
                        </a:rPr>
                        <a:t>Catégorie</a:t>
                      </a:r>
                      <a:r>
                        <a:rPr sz="1800" b="1" spc="-7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sédentaire</a:t>
                      </a:r>
                      <a:endParaRPr sz="1800" dirty="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algn="ctr">
                        <a:lnSpc>
                          <a:spcPct val="100000"/>
                        </a:lnSpc>
                        <a:spcBef>
                          <a:spcPts val="320"/>
                        </a:spcBef>
                      </a:pPr>
                      <a:r>
                        <a:rPr sz="1800" b="1" dirty="0">
                          <a:solidFill>
                            <a:srgbClr val="FFFFFF"/>
                          </a:solidFill>
                          <a:latin typeface="Barlow Condensed" panose="00000506000000000000" pitchFamily="2" charset="0"/>
                          <a:cs typeface="Arial"/>
                        </a:rPr>
                        <a:t>Droit</a:t>
                      </a:r>
                      <a:r>
                        <a:rPr sz="1800" b="1" spc="-10" dirty="0">
                          <a:solidFill>
                            <a:srgbClr val="FFFFFF"/>
                          </a:solidFill>
                          <a:latin typeface="Barlow Condensed" panose="00000506000000000000" pitchFamily="2" charset="0"/>
                          <a:cs typeface="Arial"/>
                        </a:rPr>
                        <a:t> d’option</a:t>
                      </a:r>
                      <a:endParaRPr sz="1800" dirty="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1270" algn="ctr">
                        <a:lnSpc>
                          <a:spcPct val="100000"/>
                        </a:lnSpc>
                        <a:spcBef>
                          <a:spcPts val="320"/>
                        </a:spcBef>
                      </a:pPr>
                      <a:r>
                        <a:rPr sz="1800" b="1" dirty="0">
                          <a:solidFill>
                            <a:srgbClr val="FFFFFF"/>
                          </a:solidFill>
                          <a:latin typeface="Barlow Condensed" panose="00000506000000000000" pitchFamily="2" charset="0"/>
                          <a:cs typeface="Arial"/>
                        </a:rPr>
                        <a:t>Catégorie</a:t>
                      </a:r>
                      <a:r>
                        <a:rPr sz="1800" b="1" spc="-7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active</a:t>
                      </a:r>
                      <a:endParaRPr sz="180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914400">
                <a:tc>
                  <a:txBody>
                    <a:bodyPr/>
                    <a:lstStyle/>
                    <a:p>
                      <a:pPr>
                        <a:lnSpc>
                          <a:spcPct val="100000"/>
                        </a:lnSpc>
                        <a:spcBef>
                          <a:spcPts val="5"/>
                        </a:spcBef>
                      </a:pPr>
                      <a:endParaRPr sz="2150" dirty="0">
                        <a:latin typeface="Barlow Condensed" panose="00000506000000000000" pitchFamily="2" charset="0"/>
                        <a:cs typeface="Times New Roman"/>
                      </a:endParaRPr>
                    </a:p>
                    <a:p>
                      <a:pPr algn="ctr">
                        <a:lnSpc>
                          <a:spcPct val="100000"/>
                        </a:lnSpc>
                        <a:spcBef>
                          <a:spcPts val="5"/>
                        </a:spcBef>
                      </a:pPr>
                      <a:r>
                        <a:rPr sz="1800" b="1" dirty="0">
                          <a:solidFill>
                            <a:srgbClr val="005654"/>
                          </a:solidFill>
                          <a:latin typeface="Barlow Condensed" panose="00000506000000000000" pitchFamily="2" charset="0"/>
                          <a:cs typeface="Arial"/>
                        </a:rPr>
                        <a:t>67</a:t>
                      </a:r>
                      <a:r>
                        <a:rPr sz="1800" b="1" spc="-40" dirty="0">
                          <a:solidFill>
                            <a:srgbClr val="005654"/>
                          </a:solidFill>
                          <a:latin typeface="Barlow Condensed" panose="00000506000000000000" pitchFamily="2" charset="0"/>
                          <a:cs typeface="Arial"/>
                        </a:rPr>
                        <a:t> </a:t>
                      </a:r>
                      <a:r>
                        <a:rPr sz="1800" b="1" spc="-25" dirty="0">
                          <a:solidFill>
                            <a:srgbClr val="005654"/>
                          </a:solidFill>
                          <a:latin typeface="Barlow Condensed" panose="00000506000000000000" pitchFamily="2" charset="0"/>
                          <a:cs typeface="Arial"/>
                        </a:rPr>
                        <a:t>ans</a:t>
                      </a:r>
                      <a:endParaRPr sz="1800" dirty="0">
                        <a:latin typeface="Barlow Condensed" panose="00000506000000000000" pitchFamily="2" charset="0"/>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nSpc>
                          <a:spcPct val="100000"/>
                        </a:lnSpc>
                        <a:spcBef>
                          <a:spcPts val="5"/>
                        </a:spcBef>
                      </a:pPr>
                      <a:endParaRPr sz="2150" dirty="0">
                        <a:latin typeface="Barlow Condensed" panose="00000506000000000000" pitchFamily="2" charset="0"/>
                        <a:cs typeface="Times New Roman"/>
                      </a:endParaRPr>
                    </a:p>
                    <a:p>
                      <a:pPr marL="635" algn="ctr">
                        <a:lnSpc>
                          <a:spcPct val="100000"/>
                        </a:lnSpc>
                        <a:spcBef>
                          <a:spcPts val="5"/>
                        </a:spcBef>
                      </a:pPr>
                      <a:r>
                        <a:rPr sz="1800" b="1" dirty="0">
                          <a:solidFill>
                            <a:srgbClr val="005654"/>
                          </a:solidFill>
                          <a:latin typeface="Barlow Condensed" panose="00000506000000000000" pitchFamily="2" charset="0"/>
                          <a:cs typeface="Arial"/>
                        </a:rPr>
                        <a:t>67</a:t>
                      </a:r>
                      <a:r>
                        <a:rPr sz="1800" b="1" spc="-35" dirty="0">
                          <a:solidFill>
                            <a:srgbClr val="005654"/>
                          </a:solidFill>
                          <a:latin typeface="Barlow Condensed" panose="00000506000000000000" pitchFamily="2" charset="0"/>
                          <a:cs typeface="Arial"/>
                        </a:rPr>
                        <a:t> </a:t>
                      </a:r>
                      <a:r>
                        <a:rPr sz="1800" b="1" dirty="0">
                          <a:solidFill>
                            <a:srgbClr val="005654"/>
                          </a:solidFill>
                          <a:latin typeface="Barlow Condensed" panose="00000506000000000000" pitchFamily="2" charset="0"/>
                          <a:cs typeface="Arial"/>
                        </a:rPr>
                        <a:t>ans</a:t>
                      </a:r>
                      <a:r>
                        <a:rPr sz="1800" b="1" spc="-15" dirty="0">
                          <a:solidFill>
                            <a:srgbClr val="005654"/>
                          </a:solidFill>
                          <a:latin typeface="Barlow Condensed" panose="00000506000000000000" pitchFamily="2" charset="0"/>
                          <a:cs typeface="Arial"/>
                        </a:rPr>
                        <a:t> </a:t>
                      </a:r>
                      <a:r>
                        <a:rPr sz="1800" b="1" spc="-50" dirty="0">
                          <a:solidFill>
                            <a:srgbClr val="005654"/>
                          </a:solidFill>
                          <a:latin typeface="Barlow Condensed" panose="00000506000000000000" pitchFamily="2" charset="0"/>
                          <a:cs typeface="Arial"/>
                        </a:rPr>
                        <a:t>*</a:t>
                      </a:r>
                      <a:endParaRPr sz="1800" dirty="0">
                        <a:latin typeface="Barlow Condensed" panose="00000506000000000000" pitchFamily="2" charset="0"/>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nSpc>
                          <a:spcPct val="100000"/>
                        </a:lnSpc>
                        <a:spcBef>
                          <a:spcPts val="5"/>
                        </a:spcBef>
                      </a:pPr>
                      <a:endParaRPr sz="2150" dirty="0">
                        <a:latin typeface="Barlow Condensed" panose="00000506000000000000" pitchFamily="2" charset="0"/>
                        <a:cs typeface="Times New Roman"/>
                      </a:endParaRPr>
                    </a:p>
                    <a:p>
                      <a:pPr marL="1905" algn="ctr">
                        <a:lnSpc>
                          <a:spcPct val="100000"/>
                        </a:lnSpc>
                        <a:spcBef>
                          <a:spcPts val="5"/>
                        </a:spcBef>
                      </a:pPr>
                      <a:r>
                        <a:rPr sz="1800" b="1" dirty="0">
                          <a:solidFill>
                            <a:srgbClr val="005654"/>
                          </a:solidFill>
                          <a:latin typeface="Barlow Condensed" panose="00000506000000000000" pitchFamily="2" charset="0"/>
                          <a:cs typeface="Arial"/>
                        </a:rPr>
                        <a:t>62</a:t>
                      </a:r>
                      <a:r>
                        <a:rPr sz="1800" b="1" spc="-40" dirty="0">
                          <a:solidFill>
                            <a:srgbClr val="005654"/>
                          </a:solidFill>
                          <a:latin typeface="Barlow Condensed" panose="00000506000000000000" pitchFamily="2" charset="0"/>
                          <a:cs typeface="Arial"/>
                        </a:rPr>
                        <a:t> </a:t>
                      </a:r>
                      <a:r>
                        <a:rPr sz="1800" b="1" spc="-25" dirty="0">
                          <a:solidFill>
                            <a:srgbClr val="005654"/>
                          </a:solidFill>
                          <a:latin typeface="Barlow Condensed" panose="00000506000000000000" pitchFamily="2" charset="0"/>
                          <a:cs typeface="Arial"/>
                        </a:rPr>
                        <a:t>ans</a:t>
                      </a:r>
                      <a:endParaRPr sz="1800" dirty="0">
                        <a:latin typeface="Barlow Condensed" panose="00000506000000000000" pitchFamily="2" charset="0"/>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bl>
          </a:graphicData>
        </a:graphic>
      </p:graphicFrame>
      <p:sp>
        <p:nvSpPr>
          <p:cNvPr id="4" name="object 4"/>
          <p:cNvSpPr/>
          <p:nvPr/>
        </p:nvSpPr>
        <p:spPr>
          <a:xfrm>
            <a:off x="2057400" y="2022390"/>
            <a:ext cx="602615" cy="720725"/>
          </a:xfrm>
          <a:custGeom>
            <a:avLst/>
            <a:gdLst/>
            <a:ahLst/>
            <a:cxnLst/>
            <a:rect l="l" t="t" r="r" b="b"/>
            <a:pathLst>
              <a:path w="602614" h="720725">
                <a:moveTo>
                  <a:pt x="451802" y="150736"/>
                </a:moveTo>
                <a:lnTo>
                  <a:pt x="444119" y="103098"/>
                </a:lnTo>
                <a:lnTo>
                  <a:pt x="422732" y="61722"/>
                </a:lnTo>
                <a:lnTo>
                  <a:pt x="390131" y="29083"/>
                </a:lnTo>
                <a:lnTo>
                  <a:pt x="348792" y="7683"/>
                </a:lnTo>
                <a:lnTo>
                  <a:pt x="301193" y="0"/>
                </a:lnTo>
                <a:lnTo>
                  <a:pt x="253593" y="7683"/>
                </a:lnTo>
                <a:lnTo>
                  <a:pt x="212255" y="29083"/>
                </a:lnTo>
                <a:lnTo>
                  <a:pt x="179654" y="61722"/>
                </a:lnTo>
                <a:lnTo>
                  <a:pt x="158267" y="103098"/>
                </a:lnTo>
                <a:lnTo>
                  <a:pt x="150596" y="150736"/>
                </a:lnTo>
                <a:lnTo>
                  <a:pt x="158267" y="198386"/>
                </a:lnTo>
                <a:lnTo>
                  <a:pt x="179654" y="239763"/>
                </a:lnTo>
                <a:lnTo>
                  <a:pt x="212255" y="272389"/>
                </a:lnTo>
                <a:lnTo>
                  <a:pt x="253593" y="293789"/>
                </a:lnTo>
                <a:lnTo>
                  <a:pt x="301193" y="301472"/>
                </a:lnTo>
                <a:lnTo>
                  <a:pt x="348792" y="293789"/>
                </a:lnTo>
                <a:lnTo>
                  <a:pt x="390131" y="272389"/>
                </a:lnTo>
                <a:lnTo>
                  <a:pt x="422732" y="239763"/>
                </a:lnTo>
                <a:lnTo>
                  <a:pt x="444119" y="198386"/>
                </a:lnTo>
                <a:lnTo>
                  <a:pt x="451802" y="150736"/>
                </a:lnTo>
                <a:close/>
              </a:path>
              <a:path w="602614" h="720725">
                <a:moveTo>
                  <a:pt x="575945" y="684631"/>
                </a:moveTo>
                <a:lnTo>
                  <a:pt x="504228" y="684631"/>
                </a:lnTo>
                <a:lnTo>
                  <a:pt x="504228" y="625843"/>
                </a:lnTo>
                <a:lnTo>
                  <a:pt x="504228" y="619252"/>
                </a:lnTo>
                <a:lnTo>
                  <a:pt x="504228" y="513549"/>
                </a:lnTo>
                <a:lnTo>
                  <a:pt x="504228" y="511937"/>
                </a:lnTo>
                <a:lnTo>
                  <a:pt x="504228" y="449859"/>
                </a:lnTo>
                <a:lnTo>
                  <a:pt x="502348" y="440537"/>
                </a:lnTo>
                <a:lnTo>
                  <a:pt x="497217" y="432930"/>
                </a:lnTo>
                <a:lnTo>
                  <a:pt x="489623" y="427799"/>
                </a:lnTo>
                <a:lnTo>
                  <a:pt x="480314" y="425919"/>
                </a:lnTo>
                <a:lnTo>
                  <a:pt x="480034" y="425932"/>
                </a:lnTo>
                <a:lnTo>
                  <a:pt x="415658" y="425932"/>
                </a:lnTo>
                <a:lnTo>
                  <a:pt x="415658" y="566394"/>
                </a:lnTo>
                <a:lnTo>
                  <a:pt x="362851" y="619252"/>
                </a:lnTo>
                <a:lnTo>
                  <a:pt x="349580" y="605967"/>
                </a:lnTo>
                <a:lnTo>
                  <a:pt x="389013" y="566394"/>
                </a:lnTo>
                <a:lnTo>
                  <a:pt x="349580" y="526834"/>
                </a:lnTo>
                <a:lnTo>
                  <a:pt x="362851" y="513549"/>
                </a:lnTo>
                <a:lnTo>
                  <a:pt x="415658" y="566394"/>
                </a:lnTo>
                <a:lnTo>
                  <a:pt x="415658" y="425932"/>
                </a:lnTo>
                <a:lnTo>
                  <a:pt x="331597" y="425932"/>
                </a:lnTo>
                <a:lnTo>
                  <a:pt x="331597" y="519201"/>
                </a:lnTo>
                <a:lnTo>
                  <a:pt x="287553" y="625843"/>
                </a:lnTo>
                <a:lnTo>
                  <a:pt x="271716" y="619252"/>
                </a:lnTo>
                <a:lnTo>
                  <a:pt x="270129" y="618591"/>
                </a:lnTo>
                <a:lnTo>
                  <a:pt x="313613" y="513549"/>
                </a:lnTo>
                <a:lnTo>
                  <a:pt x="314274" y="511937"/>
                </a:lnTo>
                <a:lnTo>
                  <a:pt x="331597" y="519201"/>
                </a:lnTo>
                <a:lnTo>
                  <a:pt x="331597" y="425932"/>
                </a:lnTo>
                <a:lnTo>
                  <a:pt x="252437" y="425932"/>
                </a:lnTo>
                <a:lnTo>
                  <a:pt x="252437" y="526834"/>
                </a:lnTo>
                <a:lnTo>
                  <a:pt x="213004" y="566394"/>
                </a:lnTo>
                <a:lnTo>
                  <a:pt x="252437" y="605967"/>
                </a:lnTo>
                <a:lnTo>
                  <a:pt x="239166" y="619252"/>
                </a:lnTo>
                <a:lnTo>
                  <a:pt x="186359" y="566394"/>
                </a:lnTo>
                <a:lnTo>
                  <a:pt x="239166" y="513549"/>
                </a:lnTo>
                <a:lnTo>
                  <a:pt x="252437" y="526834"/>
                </a:lnTo>
                <a:lnTo>
                  <a:pt x="252437" y="425932"/>
                </a:lnTo>
                <a:lnTo>
                  <a:pt x="122364" y="425932"/>
                </a:lnTo>
                <a:lnTo>
                  <a:pt x="113055" y="427812"/>
                </a:lnTo>
                <a:lnTo>
                  <a:pt x="105448" y="432930"/>
                </a:lnTo>
                <a:lnTo>
                  <a:pt x="100330" y="440537"/>
                </a:lnTo>
                <a:lnTo>
                  <a:pt x="98450" y="449859"/>
                </a:lnTo>
                <a:lnTo>
                  <a:pt x="98450" y="684631"/>
                </a:lnTo>
                <a:lnTo>
                  <a:pt x="26441" y="684631"/>
                </a:lnTo>
                <a:lnTo>
                  <a:pt x="26441" y="696595"/>
                </a:lnTo>
                <a:lnTo>
                  <a:pt x="28346" y="705891"/>
                </a:lnTo>
                <a:lnTo>
                  <a:pt x="33477" y="713486"/>
                </a:lnTo>
                <a:lnTo>
                  <a:pt x="41059" y="718616"/>
                </a:lnTo>
                <a:lnTo>
                  <a:pt x="50355" y="720521"/>
                </a:lnTo>
                <a:lnTo>
                  <a:pt x="552043" y="720521"/>
                </a:lnTo>
                <a:lnTo>
                  <a:pt x="561327" y="718616"/>
                </a:lnTo>
                <a:lnTo>
                  <a:pt x="568909" y="713486"/>
                </a:lnTo>
                <a:lnTo>
                  <a:pt x="574040" y="705891"/>
                </a:lnTo>
                <a:lnTo>
                  <a:pt x="575945" y="696595"/>
                </a:lnTo>
                <a:lnTo>
                  <a:pt x="575945" y="684631"/>
                </a:lnTo>
                <a:close/>
              </a:path>
              <a:path w="602614" h="720725">
                <a:moveTo>
                  <a:pt x="602399" y="581469"/>
                </a:moveTo>
                <a:lnTo>
                  <a:pt x="574154" y="413677"/>
                </a:lnTo>
                <a:lnTo>
                  <a:pt x="557098" y="373748"/>
                </a:lnTo>
                <a:lnTo>
                  <a:pt x="515835" y="343992"/>
                </a:lnTo>
                <a:lnTo>
                  <a:pt x="449262" y="314731"/>
                </a:lnTo>
                <a:lnTo>
                  <a:pt x="397484" y="301574"/>
                </a:lnTo>
                <a:lnTo>
                  <a:pt x="351142" y="322630"/>
                </a:lnTo>
                <a:lnTo>
                  <a:pt x="301713" y="329641"/>
                </a:lnTo>
                <a:lnTo>
                  <a:pt x="252285" y="322630"/>
                </a:lnTo>
                <a:lnTo>
                  <a:pt x="205943" y="301574"/>
                </a:lnTo>
                <a:lnTo>
                  <a:pt x="189001" y="304685"/>
                </a:lnTo>
                <a:lnTo>
                  <a:pt x="119735" y="328142"/>
                </a:lnTo>
                <a:lnTo>
                  <a:pt x="55524" y="363181"/>
                </a:lnTo>
                <a:lnTo>
                  <a:pt x="31648" y="398957"/>
                </a:lnTo>
                <a:lnTo>
                  <a:pt x="0" y="575627"/>
                </a:lnTo>
                <a:lnTo>
                  <a:pt x="76" y="585774"/>
                </a:lnTo>
                <a:lnTo>
                  <a:pt x="2705" y="595414"/>
                </a:lnTo>
                <a:lnTo>
                  <a:pt x="7696" y="604050"/>
                </a:lnTo>
                <a:lnTo>
                  <a:pt x="14871" y="611238"/>
                </a:lnTo>
                <a:lnTo>
                  <a:pt x="79336" y="653821"/>
                </a:lnTo>
                <a:lnTo>
                  <a:pt x="79336" y="449859"/>
                </a:lnTo>
                <a:lnTo>
                  <a:pt x="82702" y="433209"/>
                </a:lnTo>
                <a:lnTo>
                  <a:pt x="91859" y="419608"/>
                </a:lnTo>
                <a:lnTo>
                  <a:pt x="105435" y="410438"/>
                </a:lnTo>
                <a:lnTo>
                  <a:pt x="122072" y="407073"/>
                </a:lnTo>
                <a:lnTo>
                  <a:pt x="480034" y="407085"/>
                </a:lnTo>
                <a:lnTo>
                  <a:pt x="496658" y="410451"/>
                </a:lnTo>
                <a:lnTo>
                  <a:pt x="510247" y="419608"/>
                </a:lnTo>
                <a:lnTo>
                  <a:pt x="519404" y="433209"/>
                </a:lnTo>
                <a:lnTo>
                  <a:pt x="522770" y="449859"/>
                </a:lnTo>
                <a:lnTo>
                  <a:pt x="522770" y="648639"/>
                </a:lnTo>
                <a:lnTo>
                  <a:pt x="590727" y="605967"/>
                </a:lnTo>
                <a:lnTo>
                  <a:pt x="596061" y="601205"/>
                </a:lnTo>
                <a:lnTo>
                  <a:pt x="599897" y="595312"/>
                </a:lnTo>
                <a:lnTo>
                  <a:pt x="602056" y="588619"/>
                </a:lnTo>
                <a:lnTo>
                  <a:pt x="602399" y="581469"/>
                </a:lnTo>
                <a:close/>
              </a:path>
            </a:pathLst>
          </a:custGeom>
          <a:solidFill>
            <a:srgbClr val="006FC0"/>
          </a:solidFill>
        </p:spPr>
        <p:txBody>
          <a:bodyPr wrap="square" lIns="0" tIns="0" rIns="0" bIns="0" rtlCol="0"/>
          <a:lstStyle/>
          <a:p>
            <a:endParaRPr/>
          </a:p>
        </p:txBody>
      </p:sp>
      <p:grpSp>
        <p:nvGrpSpPr>
          <p:cNvPr id="5" name="object 5"/>
          <p:cNvGrpSpPr/>
          <p:nvPr/>
        </p:nvGrpSpPr>
        <p:grpSpPr>
          <a:xfrm>
            <a:off x="8385250" y="1998895"/>
            <a:ext cx="602615" cy="716280"/>
            <a:chOff x="7312471" y="3027386"/>
            <a:chExt cx="602615" cy="716280"/>
          </a:xfrm>
        </p:grpSpPr>
        <p:sp>
          <p:nvSpPr>
            <p:cNvPr id="6" name="object 6"/>
            <p:cNvSpPr/>
            <p:nvPr/>
          </p:nvSpPr>
          <p:spPr>
            <a:xfrm>
              <a:off x="7312470" y="3027387"/>
              <a:ext cx="527685" cy="716280"/>
            </a:xfrm>
            <a:custGeom>
              <a:avLst/>
              <a:gdLst/>
              <a:ahLst/>
              <a:cxnLst/>
              <a:rect l="l" t="t" r="r" b="b"/>
              <a:pathLst>
                <a:path w="527684" h="716279">
                  <a:moveTo>
                    <a:pt x="225894" y="466648"/>
                  </a:moveTo>
                  <a:lnTo>
                    <a:pt x="210972" y="459676"/>
                  </a:lnTo>
                  <a:lnTo>
                    <a:pt x="198310" y="451561"/>
                  </a:lnTo>
                  <a:lnTo>
                    <a:pt x="188366" y="442366"/>
                  </a:lnTo>
                  <a:lnTo>
                    <a:pt x="181660" y="432168"/>
                  </a:lnTo>
                  <a:lnTo>
                    <a:pt x="176949" y="433387"/>
                  </a:lnTo>
                  <a:lnTo>
                    <a:pt x="138061" y="446557"/>
                  </a:lnTo>
                  <a:lnTo>
                    <a:pt x="112941" y="457530"/>
                  </a:lnTo>
                  <a:lnTo>
                    <a:pt x="112941" y="640651"/>
                  </a:lnTo>
                  <a:lnTo>
                    <a:pt x="112941" y="668921"/>
                  </a:lnTo>
                  <a:lnTo>
                    <a:pt x="28232" y="668921"/>
                  </a:lnTo>
                  <a:lnTo>
                    <a:pt x="28232" y="640651"/>
                  </a:lnTo>
                  <a:lnTo>
                    <a:pt x="112941" y="640651"/>
                  </a:lnTo>
                  <a:lnTo>
                    <a:pt x="112941" y="457530"/>
                  </a:lnTo>
                  <a:lnTo>
                    <a:pt x="64439" y="482460"/>
                  </a:lnTo>
                  <a:lnTo>
                    <a:pt x="30111" y="504990"/>
                  </a:lnTo>
                  <a:lnTo>
                    <a:pt x="2298" y="547954"/>
                  </a:lnTo>
                  <a:lnTo>
                    <a:pt x="0" y="565289"/>
                  </a:lnTo>
                  <a:lnTo>
                    <a:pt x="0" y="716026"/>
                  </a:lnTo>
                  <a:lnTo>
                    <a:pt x="225894" y="716026"/>
                  </a:lnTo>
                  <a:lnTo>
                    <a:pt x="225894" y="668921"/>
                  </a:lnTo>
                  <a:lnTo>
                    <a:pt x="225894" y="640651"/>
                  </a:lnTo>
                  <a:lnTo>
                    <a:pt x="225894" y="466648"/>
                  </a:lnTo>
                  <a:close/>
                </a:path>
                <a:path w="527684" h="716279">
                  <a:moveTo>
                    <a:pt x="451802" y="227355"/>
                  </a:moveTo>
                  <a:lnTo>
                    <a:pt x="424281" y="217830"/>
                  </a:lnTo>
                  <a:lnTo>
                    <a:pt x="389801" y="209943"/>
                  </a:lnTo>
                  <a:lnTo>
                    <a:pt x="348678" y="204558"/>
                  </a:lnTo>
                  <a:lnTo>
                    <a:pt x="301193" y="202577"/>
                  </a:lnTo>
                  <a:lnTo>
                    <a:pt x="253720" y="204558"/>
                  </a:lnTo>
                  <a:lnTo>
                    <a:pt x="212585" y="209943"/>
                  </a:lnTo>
                  <a:lnTo>
                    <a:pt x="178117" y="217830"/>
                  </a:lnTo>
                  <a:lnTo>
                    <a:pt x="150596" y="227355"/>
                  </a:lnTo>
                  <a:lnTo>
                    <a:pt x="158267" y="274993"/>
                  </a:lnTo>
                  <a:lnTo>
                    <a:pt x="179654" y="316369"/>
                  </a:lnTo>
                  <a:lnTo>
                    <a:pt x="212255" y="349008"/>
                  </a:lnTo>
                  <a:lnTo>
                    <a:pt x="253593" y="370408"/>
                  </a:lnTo>
                  <a:lnTo>
                    <a:pt x="301193" y="378091"/>
                  </a:lnTo>
                  <a:lnTo>
                    <a:pt x="348792" y="370408"/>
                  </a:lnTo>
                  <a:lnTo>
                    <a:pt x="390131" y="349008"/>
                  </a:lnTo>
                  <a:lnTo>
                    <a:pt x="422732" y="316369"/>
                  </a:lnTo>
                  <a:lnTo>
                    <a:pt x="444119" y="274993"/>
                  </a:lnTo>
                  <a:lnTo>
                    <a:pt x="451802" y="227355"/>
                  </a:lnTo>
                  <a:close/>
                </a:path>
                <a:path w="527684" h="716279">
                  <a:moveTo>
                    <a:pt x="527100" y="228765"/>
                  </a:moveTo>
                  <a:lnTo>
                    <a:pt x="504774" y="192506"/>
                  </a:lnTo>
                  <a:lnTo>
                    <a:pt x="470662" y="171983"/>
                  </a:lnTo>
                  <a:lnTo>
                    <a:pt x="451802" y="164134"/>
                  </a:lnTo>
                  <a:lnTo>
                    <a:pt x="445160" y="125552"/>
                  </a:lnTo>
                  <a:lnTo>
                    <a:pt x="429145" y="90512"/>
                  </a:lnTo>
                  <a:lnTo>
                    <a:pt x="404787" y="60680"/>
                  </a:lnTo>
                  <a:lnTo>
                    <a:pt x="373113" y="37693"/>
                  </a:lnTo>
                  <a:lnTo>
                    <a:pt x="356806" y="124066"/>
                  </a:lnTo>
                  <a:lnTo>
                    <a:pt x="352831" y="127279"/>
                  </a:lnTo>
                  <a:lnTo>
                    <a:pt x="341337" y="126326"/>
                  </a:lnTo>
                  <a:lnTo>
                    <a:pt x="337908" y="121450"/>
                  </a:lnTo>
                  <a:lnTo>
                    <a:pt x="356730" y="21755"/>
                  </a:lnTo>
                  <a:lnTo>
                    <a:pt x="353034" y="13030"/>
                  </a:lnTo>
                  <a:lnTo>
                    <a:pt x="346837" y="6172"/>
                  </a:lnTo>
                  <a:lnTo>
                    <a:pt x="338772" y="1663"/>
                  </a:lnTo>
                  <a:lnTo>
                    <a:pt x="329438" y="0"/>
                  </a:lnTo>
                  <a:lnTo>
                    <a:pt x="272961" y="0"/>
                  </a:lnTo>
                  <a:lnTo>
                    <a:pt x="263525" y="1625"/>
                  </a:lnTo>
                  <a:lnTo>
                    <a:pt x="255384" y="6172"/>
                  </a:lnTo>
                  <a:lnTo>
                    <a:pt x="249161" y="13119"/>
                  </a:lnTo>
                  <a:lnTo>
                    <a:pt x="245478" y="21983"/>
                  </a:lnTo>
                  <a:lnTo>
                    <a:pt x="264325" y="121272"/>
                  </a:lnTo>
                  <a:lnTo>
                    <a:pt x="261010" y="126212"/>
                  </a:lnTo>
                  <a:lnTo>
                    <a:pt x="249555" y="127279"/>
                  </a:lnTo>
                  <a:lnTo>
                    <a:pt x="245579" y="124066"/>
                  </a:lnTo>
                  <a:lnTo>
                    <a:pt x="229285" y="37693"/>
                  </a:lnTo>
                  <a:lnTo>
                    <a:pt x="197612" y="60680"/>
                  </a:lnTo>
                  <a:lnTo>
                    <a:pt x="173240" y="90512"/>
                  </a:lnTo>
                  <a:lnTo>
                    <a:pt x="157226" y="125552"/>
                  </a:lnTo>
                  <a:lnTo>
                    <a:pt x="150596" y="164134"/>
                  </a:lnTo>
                  <a:lnTo>
                    <a:pt x="131584" y="171970"/>
                  </a:lnTo>
                  <a:lnTo>
                    <a:pt x="97332" y="192506"/>
                  </a:lnTo>
                  <a:lnTo>
                    <a:pt x="75018" y="229044"/>
                  </a:lnTo>
                  <a:lnTo>
                    <a:pt x="79032" y="244221"/>
                  </a:lnTo>
                  <a:lnTo>
                    <a:pt x="90398" y="258470"/>
                  </a:lnTo>
                  <a:lnTo>
                    <a:pt x="108051" y="271589"/>
                  </a:lnTo>
                  <a:lnTo>
                    <a:pt x="131953" y="283349"/>
                  </a:lnTo>
                  <a:lnTo>
                    <a:pt x="132308" y="282409"/>
                  </a:lnTo>
                  <a:lnTo>
                    <a:pt x="125793" y="258445"/>
                  </a:lnTo>
                  <a:lnTo>
                    <a:pt x="122834" y="234035"/>
                  </a:lnTo>
                  <a:lnTo>
                    <a:pt x="158737" y="194500"/>
                  </a:lnTo>
                  <a:lnTo>
                    <a:pt x="200393" y="183832"/>
                  </a:lnTo>
                  <a:lnTo>
                    <a:pt x="248246" y="176999"/>
                  </a:lnTo>
                  <a:lnTo>
                    <a:pt x="300634" y="174599"/>
                  </a:lnTo>
                  <a:lnTo>
                    <a:pt x="353009" y="176999"/>
                  </a:lnTo>
                  <a:lnTo>
                    <a:pt x="400875" y="183832"/>
                  </a:lnTo>
                  <a:lnTo>
                    <a:pt x="442531" y="194500"/>
                  </a:lnTo>
                  <a:lnTo>
                    <a:pt x="476275" y="208419"/>
                  </a:lnTo>
                  <a:lnTo>
                    <a:pt x="478434" y="234035"/>
                  </a:lnTo>
                  <a:lnTo>
                    <a:pt x="475462" y="258445"/>
                  </a:lnTo>
                  <a:lnTo>
                    <a:pt x="469125" y="283197"/>
                  </a:lnTo>
                  <a:lnTo>
                    <a:pt x="470115" y="283425"/>
                  </a:lnTo>
                  <a:lnTo>
                    <a:pt x="493699" y="271424"/>
                  </a:lnTo>
                  <a:lnTo>
                    <a:pt x="511606" y="258229"/>
                  </a:lnTo>
                  <a:lnTo>
                    <a:pt x="523062" y="243941"/>
                  </a:lnTo>
                  <a:lnTo>
                    <a:pt x="527100" y="228765"/>
                  </a:lnTo>
                  <a:close/>
                </a:path>
              </a:pathLst>
            </a:custGeom>
            <a:solidFill>
              <a:srgbClr val="EF1E1E"/>
            </a:solidFill>
          </p:spPr>
          <p:txBody>
            <a:bodyPr wrap="square" lIns="0" tIns="0" rIns="0" bIns="0" rtlCol="0"/>
            <a:lstStyle/>
            <a:p>
              <a:endParaRPr/>
            </a:p>
          </p:txBody>
        </p:sp>
        <p:pic>
          <p:nvPicPr>
            <p:cNvPr id="7" name="object 7"/>
            <p:cNvPicPr/>
            <p:nvPr/>
          </p:nvPicPr>
          <p:blipFill>
            <a:blip r:embed="rId2" cstate="print"/>
            <a:stretch>
              <a:fillRect/>
            </a:stretch>
          </p:blipFill>
          <p:spPr>
            <a:xfrm>
              <a:off x="7557197" y="3500245"/>
              <a:ext cx="112950" cy="243157"/>
            </a:xfrm>
            <a:prstGeom prst="rect">
              <a:avLst/>
            </a:prstGeom>
          </p:spPr>
        </p:pic>
        <p:sp>
          <p:nvSpPr>
            <p:cNvPr id="8" name="object 8"/>
            <p:cNvSpPr/>
            <p:nvPr/>
          </p:nvSpPr>
          <p:spPr>
            <a:xfrm>
              <a:off x="7688972" y="3459452"/>
              <a:ext cx="226060" cy="284480"/>
            </a:xfrm>
            <a:custGeom>
              <a:avLst/>
              <a:gdLst/>
              <a:ahLst/>
              <a:cxnLst/>
              <a:rect l="l" t="t" r="r" b="b"/>
              <a:pathLst>
                <a:path w="226059" h="284479">
                  <a:moveTo>
                    <a:pt x="44238" y="0"/>
                  </a:moveTo>
                  <a:lnTo>
                    <a:pt x="37657" y="10211"/>
                  </a:lnTo>
                  <a:lnTo>
                    <a:pt x="27731" y="19442"/>
                  </a:lnTo>
                  <a:lnTo>
                    <a:pt x="14999" y="27596"/>
                  </a:lnTo>
                  <a:lnTo>
                    <a:pt x="0" y="34575"/>
                  </a:lnTo>
                  <a:lnTo>
                    <a:pt x="0" y="283950"/>
                  </a:lnTo>
                  <a:lnTo>
                    <a:pt x="225900" y="283950"/>
                  </a:lnTo>
                  <a:lnTo>
                    <a:pt x="225900" y="236845"/>
                  </a:lnTo>
                  <a:lnTo>
                    <a:pt x="112950" y="236845"/>
                  </a:lnTo>
                  <a:lnTo>
                    <a:pt x="112950" y="208582"/>
                  </a:lnTo>
                  <a:lnTo>
                    <a:pt x="225900" y="208582"/>
                  </a:lnTo>
                  <a:lnTo>
                    <a:pt x="225900" y="167223"/>
                  </a:lnTo>
                  <a:lnTo>
                    <a:pt x="74829" y="167223"/>
                  </a:lnTo>
                  <a:lnTo>
                    <a:pt x="69167" y="165161"/>
                  </a:lnTo>
                  <a:lnTo>
                    <a:pt x="56710" y="158285"/>
                  </a:lnTo>
                  <a:lnTo>
                    <a:pt x="44253" y="145562"/>
                  </a:lnTo>
                  <a:lnTo>
                    <a:pt x="38591" y="125959"/>
                  </a:lnTo>
                  <a:lnTo>
                    <a:pt x="38591" y="113429"/>
                  </a:lnTo>
                  <a:lnTo>
                    <a:pt x="42356" y="113429"/>
                  </a:lnTo>
                  <a:lnTo>
                    <a:pt x="42356" y="103443"/>
                  </a:lnTo>
                  <a:lnTo>
                    <a:pt x="41797" y="99329"/>
                  </a:lnTo>
                  <a:lnTo>
                    <a:pt x="40171" y="95466"/>
                  </a:lnTo>
                  <a:lnTo>
                    <a:pt x="37650" y="92232"/>
                  </a:lnTo>
                  <a:lnTo>
                    <a:pt x="49980" y="79796"/>
                  </a:lnTo>
                  <a:lnTo>
                    <a:pt x="100139" y="79796"/>
                  </a:lnTo>
                  <a:lnTo>
                    <a:pt x="202689" y="79702"/>
                  </a:lnTo>
                  <a:lnTo>
                    <a:pt x="162777" y="49543"/>
                  </a:lnTo>
                  <a:lnTo>
                    <a:pt x="126598" y="30053"/>
                  </a:lnTo>
                  <a:lnTo>
                    <a:pt x="88301" y="14096"/>
                  </a:lnTo>
                  <a:lnTo>
                    <a:pt x="48945" y="1318"/>
                  </a:lnTo>
                  <a:lnTo>
                    <a:pt x="44238" y="0"/>
                  </a:lnTo>
                  <a:close/>
                </a:path>
                <a:path w="226059" h="284479">
                  <a:moveTo>
                    <a:pt x="225900" y="208582"/>
                  </a:moveTo>
                  <a:lnTo>
                    <a:pt x="197663" y="208582"/>
                  </a:lnTo>
                  <a:lnTo>
                    <a:pt x="197663" y="236845"/>
                  </a:lnTo>
                  <a:lnTo>
                    <a:pt x="225900" y="236845"/>
                  </a:lnTo>
                  <a:lnTo>
                    <a:pt x="225900" y="208582"/>
                  </a:lnTo>
                  <a:close/>
                </a:path>
                <a:path w="226059" h="284479">
                  <a:moveTo>
                    <a:pt x="202689" y="79702"/>
                  </a:moveTo>
                  <a:lnTo>
                    <a:pt x="100243" y="79702"/>
                  </a:lnTo>
                  <a:lnTo>
                    <a:pt x="112950" y="92232"/>
                  </a:lnTo>
                  <a:lnTo>
                    <a:pt x="110323" y="95482"/>
                  </a:lnTo>
                  <a:lnTo>
                    <a:pt x="108612" y="99329"/>
                  </a:lnTo>
                  <a:lnTo>
                    <a:pt x="107961" y="103443"/>
                  </a:lnTo>
                  <a:lnTo>
                    <a:pt x="107773" y="113429"/>
                  </a:lnTo>
                  <a:lnTo>
                    <a:pt x="111538" y="113429"/>
                  </a:lnTo>
                  <a:lnTo>
                    <a:pt x="111538" y="125959"/>
                  </a:lnTo>
                  <a:lnTo>
                    <a:pt x="111067" y="125959"/>
                  </a:lnTo>
                  <a:lnTo>
                    <a:pt x="105405" y="145562"/>
                  </a:lnTo>
                  <a:lnTo>
                    <a:pt x="92948" y="158285"/>
                  </a:lnTo>
                  <a:lnTo>
                    <a:pt x="80491" y="165161"/>
                  </a:lnTo>
                  <a:lnTo>
                    <a:pt x="74829" y="167223"/>
                  </a:lnTo>
                  <a:lnTo>
                    <a:pt x="225900" y="167223"/>
                  </a:lnTo>
                  <a:lnTo>
                    <a:pt x="225900" y="133213"/>
                  </a:lnTo>
                  <a:lnTo>
                    <a:pt x="223596" y="115880"/>
                  </a:lnTo>
                  <a:lnTo>
                    <a:pt x="217617" y="99671"/>
                  </a:lnTo>
                  <a:lnTo>
                    <a:pt x="208249" y="85160"/>
                  </a:lnTo>
                  <a:lnTo>
                    <a:pt x="202689" y="79702"/>
                  </a:lnTo>
                  <a:close/>
                </a:path>
                <a:path w="226059" h="284479">
                  <a:moveTo>
                    <a:pt x="75111" y="79796"/>
                  </a:moveTo>
                  <a:lnTo>
                    <a:pt x="49980" y="79796"/>
                  </a:lnTo>
                  <a:lnTo>
                    <a:pt x="55915" y="83404"/>
                  </a:lnTo>
                  <a:lnTo>
                    <a:pt x="62543" y="84607"/>
                  </a:lnTo>
                  <a:lnTo>
                    <a:pt x="69172" y="83404"/>
                  </a:lnTo>
                  <a:lnTo>
                    <a:pt x="75111" y="79796"/>
                  </a:lnTo>
                  <a:close/>
                </a:path>
                <a:path w="226059" h="284479">
                  <a:moveTo>
                    <a:pt x="100139" y="79796"/>
                  </a:moveTo>
                  <a:lnTo>
                    <a:pt x="75111" y="79796"/>
                  </a:lnTo>
                  <a:lnTo>
                    <a:pt x="78547" y="82881"/>
                  </a:lnTo>
                  <a:lnTo>
                    <a:pt x="83002" y="84585"/>
                  </a:lnTo>
                  <a:lnTo>
                    <a:pt x="87630" y="84601"/>
                  </a:lnTo>
                  <a:lnTo>
                    <a:pt x="92289" y="84585"/>
                  </a:lnTo>
                  <a:lnTo>
                    <a:pt x="96784" y="82842"/>
                  </a:lnTo>
                  <a:lnTo>
                    <a:pt x="100139" y="79796"/>
                  </a:lnTo>
                  <a:close/>
                </a:path>
              </a:pathLst>
            </a:custGeom>
            <a:solidFill>
              <a:srgbClr val="EF1E1E"/>
            </a:solidFill>
          </p:spPr>
          <p:txBody>
            <a:bodyPr wrap="square" lIns="0" tIns="0" rIns="0" bIns="0" rtlCol="0"/>
            <a:lstStyle/>
            <a:p>
              <a:endParaRPr/>
            </a:p>
          </p:txBody>
        </p:sp>
        <p:pic>
          <p:nvPicPr>
            <p:cNvPr id="9" name="object 9"/>
            <p:cNvPicPr/>
            <p:nvPr/>
          </p:nvPicPr>
          <p:blipFill>
            <a:blip r:embed="rId3" cstate="print"/>
            <a:stretch>
              <a:fillRect/>
            </a:stretch>
          </p:blipFill>
          <p:spPr>
            <a:xfrm>
              <a:off x="7510134" y="3395758"/>
              <a:ext cx="207075" cy="93276"/>
            </a:xfrm>
            <a:prstGeom prst="rect">
              <a:avLst/>
            </a:prstGeom>
          </p:spPr>
        </p:pic>
      </p:grpSp>
      <p:sp>
        <p:nvSpPr>
          <p:cNvPr id="11" name="object 11"/>
          <p:cNvSpPr/>
          <p:nvPr/>
        </p:nvSpPr>
        <p:spPr>
          <a:xfrm>
            <a:off x="5318815" y="1998895"/>
            <a:ext cx="584200" cy="744220"/>
          </a:xfrm>
          <a:custGeom>
            <a:avLst/>
            <a:gdLst/>
            <a:ahLst/>
            <a:cxnLst/>
            <a:rect l="l" t="t" r="r" b="b"/>
            <a:pathLst>
              <a:path w="584200" h="744220">
                <a:moveTo>
                  <a:pt x="437730" y="512394"/>
                </a:moveTo>
                <a:lnTo>
                  <a:pt x="433501" y="508177"/>
                </a:lnTo>
                <a:lnTo>
                  <a:pt x="423113" y="508177"/>
                </a:lnTo>
                <a:lnTo>
                  <a:pt x="418896" y="512394"/>
                </a:lnTo>
                <a:lnTo>
                  <a:pt x="418896" y="522795"/>
                </a:lnTo>
                <a:lnTo>
                  <a:pt x="423113" y="527024"/>
                </a:lnTo>
                <a:lnTo>
                  <a:pt x="433501" y="527024"/>
                </a:lnTo>
                <a:lnTo>
                  <a:pt x="437730" y="522795"/>
                </a:lnTo>
                <a:lnTo>
                  <a:pt x="437730" y="517601"/>
                </a:lnTo>
                <a:lnTo>
                  <a:pt x="437730" y="512394"/>
                </a:lnTo>
                <a:close/>
              </a:path>
              <a:path w="584200" h="744220">
                <a:moveTo>
                  <a:pt x="583577" y="527050"/>
                </a:moveTo>
                <a:lnTo>
                  <a:pt x="573671" y="487680"/>
                </a:lnTo>
                <a:lnTo>
                  <a:pt x="548690" y="457200"/>
                </a:lnTo>
                <a:lnTo>
                  <a:pt x="545922" y="455028"/>
                </a:lnTo>
                <a:lnTo>
                  <a:pt x="545922" y="527050"/>
                </a:lnTo>
                <a:lnTo>
                  <a:pt x="545922" y="673100"/>
                </a:lnTo>
                <a:lnTo>
                  <a:pt x="470077" y="694690"/>
                </a:lnTo>
                <a:lnTo>
                  <a:pt x="416852" y="701040"/>
                </a:lnTo>
                <a:lnTo>
                  <a:pt x="357416" y="704850"/>
                </a:lnTo>
                <a:lnTo>
                  <a:pt x="294754" y="706120"/>
                </a:lnTo>
                <a:lnTo>
                  <a:pt x="231863" y="704850"/>
                </a:lnTo>
                <a:lnTo>
                  <a:pt x="171729" y="701040"/>
                </a:lnTo>
                <a:lnTo>
                  <a:pt x="117322" y="694690"/>
                </a:lnTo>
                <a:lnTo>
                  <a:pt x="71666" y="684530"/>
                </a:lnTo>
                <a:lnTo>
                  <a:pt x="37719" y="671830"/>
                </a:lnTo>
                <a:lnTo>
                  <a:pt x="37719" y="528320"/>
                </a:lnTo>
                <a:lnTo>
                  <a:pt x="59296" y="485140"/>
                </a:lnTo>
                <a:lnTo>
                  <a:pt x="100711" y="457200"/>
                </a:lnTo>
                <a:lnTo>
                  <a:pt x="145897" y="435610"/>
                </a:lnTo>
                <a:lnTo>
                  <a:pt x="145897" y="476250"/>
                </a:lnTo>
                <a:lnTo>
                  <a:pt x="119964" y="482600"/>
                </a:lnTo>
                <a:lnTo>
                  <a:pt x="99060" y="497840"/>
                </a:lnTo>
                <a:lnTo>
                  <a:pt x="85102" y="520700"/>
                </a:lnTo>
                <a:lnTo>
                  <a:pt x="80010" y="546100"/>
                </a:lnTo>
                <a:lnTo>
                  <a:pt x="80010" y="549910"/>
                </a:lnTo>
                <a:lnTo>
                  <a:pt x="81724" y="553720"/>
                </a:lnTo>
                <a:lnTo>
                  <a:pt x="84709" y="557530"/>
                </a:lnTo>
                <a:lnTo>
                  <a:pt x="84709" y="617220"/>
                </a:lnTo>
                <a:lnTo>
                  <a:pt x="86334" y="626110"/>
                </a:lnTo>
                <a:lnTo>
                  <a:pt x="90843" y="635000"/>
                </a:lnTo>
                <a:lnTo>
                  <a:pt x="97751" y="641350"/>
                </a:lnTo>
                <a:lnTo>
                  <a:pt x="106553" y="645160"/>
                </a:lnTo>
                <a:lnTo>
                  <a:pt x="111302" y="650240"/>
                </a:lnTo>
                <a:lnTo>
                  <a:pt x="120167" y="651510"/>
                </a:lnTo>
                <a:lnTo>
                  <a:pt x="132524" y="642620"/>
                </a:lnTo>
                <a:lnTo>
                  <a:pt x="133680" y="633730"/>
                </a:lnTo>
                <a:lnTo>
                  <a:pt x="127025" y="624840"/>
                </a:lnTo>
                <a:lnTo>
                  <a:pt x="124167" y="621030"/>
                </a:lnTo>
                <a:lnTo>
                  <a:pt x="115303" y="619760"/>
                </a:lnTo>
                <a:lnTo>
                  <a:pt x="108508" y="624840"/>
                </a:lnTo>
                <a:lnTo>
                  <a:pt x="105486" y="623570"/>
                </a:lnTo>
                <a:lnTo>
                  <a:pt x="103568" y="621030"/>
                </a:lnTo>
                <a:lnTo>
                  <a:pt x="103530" y="557530"/>
                </a:lnTo>
                <a:lnTo>
                  <a:pt x="106514" y="553720"/>
                </a:lnTo>
                <a:lnTo>
                  <a:pt x="108229" y="549910"/>
                </a:lnTo>
                <a:lnTo>
                  <a:pt x="134112" y="508000"/>
                </a:lnTo>
                <a:lnTo>
                  <a:pt x="150596" y="504190"/>
                </a:lnTo>
                <a:lnTo>
                  <a:pt x="160007" y="504190"/>
                </a:lnTo>
                <a:lnTo>
                  <a:pt x="199034" y="529590"/>
                </a:lnTo>
                <a:lnTo>
                  <a:pt x="202374" y="549910"/>
                </a:lnTo>
                <a:lnTo>
                  <a:pt x="204089" y="553720"/>
                </a:lnTo>
                <a:lnTo>
                  <a:pt x="207073" y="557530"/>
                </a:lnTo>
                <a:lnTo>
                  <a:pt x="207035" y="621030"/>
                </a:lnTo>
                <a:lnTo>
                  <a:pt x="205130" y="623570"/>
                </a:lnTo>
                <a:lnTo>
                  <a:pt x="202095" y="624840"/>
                </a:lnTo>
                <a:lnTo>
                  <a:pt x="196189" y="619760"/>
                </a:lnTo>
                <a:lnTo>
                  <a:pt x="187286" y="621030"/>
                </a:lnTo>
                <a:lnTo>
                  <a:pt x="177088" y="632460"/>
                </a:lnTo>
                <a:lnTo>
                  <a:pt x="177749" y="641350"/>
                </a:lnTo>
                <a:lnTo>
                  <a:pt x="189547" y="651510"/>
                </a:lnTo>
                <a:lnTo>
                  <a:pt x="198462" y="651510"/>
                </a:lnTo>
                <a:lnTo>
                  <a:pt x="203733" y="645160"/>
                </a:lnTo>
                <a:lnTo>
                  <a:pt x="204063" y="645160"/>
                </a:lnTo>
                <a:lnTo>
                  <a:pt x="212864" y="641350"/>
                </a:lnTo>
                <a:lnTo>
                  <a:pt x="219760" y="635000"/>
                </a:lnTo>
                <a:lnTo>
                  <a:pt x="224269" y="626110"/>
                </a:lnTo>
                <a:lnTo>
                  <a:pt x="224497" y="624840"/>
                </a:lnTo>
                <a:lnTo>
                  <a:pt x="225894" y="617220"/>
                </a:lnTo>
                <a:lnTo>
                  <a:pt x="225894" y="557530"/>
                </a:lnTo>
                <a:lnTo>
                  <a:pt x="228879" y="553720"/>
                </a:lnTo>
                <a:lnTo>
                  <a:pt x="230593" y="549910"/>
                </a:lnTo>
                <a:lnTo>
                  <a:pt x="215417" y="504190"/>
                </a:lnTo>
                <a:lnTo>
                  <a:pt x="164719" y="476250"/>
                </a:lnTo>
                <a:lnTo>
                  <a:pt x="164719" y="435610"/>
                </a:lnTo>
                <a:lnTo>
                  <a:pt x="164719" y="427990"/>
                </a:lnTo>
                <a:lnTo>
                  <a:pt x="169875" y="425450"/>
                </a:lnTo>
                <a:lnTo>
                  <a:pt x="172605" y="425450"/>
                </a:lnTo>
                <a:lnTo>
                  <a:pt x="196126" y="436880"/>
                </a:lnTo>
                <a:lnTo>
                  <a:pt x="224523" y="444500"/>
                </a:lnTo>
                <a:lnTo>
                  <a:pt x="256768" y="450850"/>
                </a:lnTo>
                <a:lnTo>
                  <a:pt x="291782" y="452120"/>
                </a:lnTo>
                <a:lnTo>
                  <a:pt x="326796" y="450850"/>
                </a:lnTo>
                <a:lnTo>
                  <a:pt x="359029" y="444500"/>
                </a:lnTo>
                <a:lnTo>
                  <a:pt x="387413" y="436880"/>
                </a:lnTo>
                <a:lnTo>
                  <a:pt x="410921" y="425450"/>
                </a:lnTo>
                <a:lnTo>
                  <a:pt x="413677" y="426720"/>
                </a:lnTo>
                <a:lnTo>
                  <a:pt x="416217" y="426720"/>
                </a:lnTo>
                <a:lnTo>
                  <a:pt x="418884" y="427990"/>
                </a:lnTo>
                <a:lnTo>
                  <a:pt x="418884" y="481330"/>
                </a:lnTo>
                <a:lnTo>
                  <a:pt x="405536" y="488950"/>
                </a:lnTo>
                <a:lnTo>
                  <a:pt x="395922" y="499110"/>
                </a:lnTo>
                <a:lnTo>
                  <a:pt x="391058" y="513080"/>
                </a:lnTo>
                <a:lnTo>
                  <a:pt x="391807" y="527050"/>
                </a:lnTo>
                <a:lnTo>
                  <a:pt x="398297" y="541020"/>
                </a:lnTo>
                <a:lnTo>
                  <a:pt x="409067" y="551180"/>
                </a:lnTo>
                <a:lnTo>
                  <a:pt x="422656" y="556260"/>
                </a:lnTo>
                <a:lnTo>
                  <a:pt x="437591" y="554990"/>
                </a:lnTo>
                <a:lnTo>
                  <a:pt x="451065" y="548640"/>
                </a:lnTo>
                <a:lnTo>
                  <a:pt x="460667" y="537210"/>
                </a:lnTo>
                <a:lnTo>
                  <a:pt x="465531" y="524510"/>
                </a:lnTo>
                <a:lnTo>
                  <a:pt x="464781" y="509270"/>
                </a:lnTo>
                <a:lnTo>
                  <a:pt x="460971" y="499110"/>
                </a:lnTo>
                <a:lnTo>
                  <a:pt x="454914" y="491490"/>
                </a:lnTo>
                <a:lnTo>
                  <a:pt x="447141" y="485254"/>
                </a:lnTo>
                <a:lnTo>
                  <a:pt x="447141" y="518160"/>
                </a:lnTo>
                <a:lnTo>
                  <a:pt x="445655" y="525780"/>
                </a:lnTo>
                <a:lnTo>
                  <a:pt x="441629" y="532130"/>
                </a:lnTo>
                <a:lnTo>
                  <a:pt x="435635" y="535940"/>
                </a:lnTo>
                <a:lnTo>
                  <a:pt x="428320" y="537210"/>
                </a:lnTo>
                <a:lnTo>
                  <a:pt x="420979" y="535940"/>
                </a:lnTo>
                <a:lnTo>
                  <a:pt x="414997" y="532130"/>
                </a:lnTo>
                <a:lnTo>
                  <a:pt x="410972" y="525780"/>
                </a:lnTo>
                <a:lnTo>
                  <a:pt x="409486" y="518160"/>
                </a:lnTo>
                <a:lnTo>
                  <a:pt x="410972" y="510540"/>
                </a:lnTo>
                <a:lnTo>
                  <a:pt x="414997" y="505460"/>
                </a:lnTo>
                <a:lnTo>
                  <a:pt x="420979" y="500380"/>
                </a:lnTo>
                <a:lnTo>
                  <a:pt x="428320" y="499110"/>
                </a:lnTo>
                <a:lnTo>
                  <a:pt x="435635" y="500380"/>
                </a:lnTo>
                <a:lnTo>
                  <a:pt x="441629" y="505460"/>
                </a:lnTo>
                <a:lnTo>
                  <a:pt x="445655" y="510540"/>
                </a:lnTo>
                <a:lnTo>
                  <a:pt x="447141" y="518160"/>
                </a:lnTo>
                <a:lnTo>
                  <a:pt x="447141" y="485254"/>
                </a:lnTo>
                <a:lnTo>
                  <a:pt x="447001" y="485140"/>
                </a:lnTo>
                <a:lnTo>
                  <a:pt x="437591" y="481330"/>
                </a:lnTo>
                <a:lnTo>
                  <a:pt x="437705" y="435610"/>
                </a:lnTo>
                <a:lnTo>
                  <a:pt x="460717" y="445770"/>
                </a:lnTo>
                <a:lnTo>
                  <a:pt x="504113" y="471170"/>
                </a:lnTo>
                <a:lnTo>
                  <a:pt x="539661" y="504190"/>
                </a:lnTo>
                <a:lnTo>
                  <a:pt x="545922" y="527050"/>
                </a:lnTo>
                <a:lnTo>
                  <a:pt x="545922" y="455028"/>
                </a:lnTo>
                <a:lnTo>
                  <a:pt x="502259" y="425450"/>
                </a:lnTo>
                <a:lnTo>
                  <a:pt x="479958" y="414020"/>
                </a:lnTo>
                <a:lnTo>
                  <a:pt x="461708" y="405130"/>
                </a:lnTo>
                <a:lnTo>
                  <a:pt x="422275" y="388620"/>
                </a:lnTo>
                <a:lnTo>
                  <a:pt x="437057" y="387350"/>
                </a:lnTo>
                <a:lnTo>
                  <a:pt x="465988" y="379730"/>
                </a:lnTo>
                <a:lnTo>
                  <a:pt x="480034" y="374650"/>
                </a:lnTo>
                <a:lnTo>
                  <a:pt x="476504" y="372110"/>
                </a:lnTo>
                <a:lnTo>
                  <a:pt x="471030" y="365760"/>
                </a:lnTo>
                <a:lnTo>
                  <a:pt x="467741" y="361950"/>
                </a:lnTo>
                <a:lnTo>
                  <a:pt x="456501" y="341630"/>
                </a:lnTo>
                <a:lnTo>
                  <a:pt x="455625" y="339090"/>
                </a:lnTo>
                <a:lnTo>
                  <a:pt x="445554" y="309880"/>
                </a:lnTo>
                <a:lnTo>
                  <a:pt x="445719" y="276860"/>
                </a:lnTo>
                <a:lnTo>
                  <a:pt x="454279" y="232410"/>
                </a:lnTo>
                <a:lnTo>
                  <a:pt x="464451" y="184150"/>
                </a:lnTo>
                <a:lnTo>
                  <a:pt x="469480" y="137160"/>
                </a:lnTo>
                <a:lnTo>
                  <a:pt x="467042" y="106680"/>
                </a:lnTo>
                <a:lnTo>
                  <a:pt x="464070" y="97790"/>
                </a:lnTo>
                <a:lnTo>
                  <a:pt x="459841" y="85090"/>
                </a:lnTo>
                <a:lnTo>
                  <a:pt x="447979" y="68580"/>
                </a:lnTo>
                <a:lnTo>
                  <a:pt x="431634" y="57150"/>
                </a:lnTo>
                <a:lnTo>
                  <a:pt x="427164" y="55880"/>
                </a:lnTo>
                <a:lnTo>
                  <a:pt x="418236" y="53340"/>
                </a:lnTo>
                <a:lnTo>
                  <a:pt x="404736" y="53340"/>
                </a:lnTo>
                <a:lnTo>
                  <a:pt x="404736" y="186690"/>
                </a:lnTo>
                <a:lnTo>
                  <a:pt x="404736" y="226060"/>
                </a:lnTo>
                <a:lnTo>
                  <a:pt x="395859" y="270510"/>
                </a:lnTo>
                <a:lnTo>
                  <a:pt x="371652" y="306070"/>
                </a:lnTo>
                <a:lnTo>
                  <a:pt x="365417" y="310261"/>
                </a:lnTo>
                <a:lnTo>
                  <a:pt x="365417" y="403860"/>
                </a:lnTo>
                <a:lnTo>
                  <a:pt x="347319" y="408940"/>
                </a:lnTo>
                <a:lnTo>
                  <a:pt x="328968" y="412750"/>
                </a:lnTo>
                <a:lnTo>
                  <a:pt x="310438" y="414020"/>
                </a:lnTo>
                <a:lnTo>
                  <a:pt x="273113" y="414020"/>
                </a:lnTo>
                <a:lnTo>
                  <a:pt x="254558" y="412750"/>
                </a:lnTo>
                <a:lnTo>
                  <a:pt x="236194" y="408940"/>
                </a:lnTo>
                <a:lnTo>
                  <a:pt x="218097" y="403860"/>
                </a:lnTo>
                <a:lnTo>
                  <a:pt x="225386" y="396240"/>
                </a:lnTo>
                <a:lnTo>
                  <a:pt x="230797" y="388620"/>
                </a:lnTo>
                <a:lnTo>
                  <a:pt x="234162" y="378460"/>
                </a:lnTo>
                <a:lnTo>
                  <a:pt x="235305" y="368300"/>
                </a:lnTo>
                <a:lnTo>
                  <a:pt x="235305" y="365760"/>
                </a:lnTo>
                <a:lnTo>
                  <a:pt x="263144" y="374650"/>
                </a:lnTo>
                <a:lnTo>
                  <a:pt x="291807" y="377190"/>
                </a:lnTo>
                <a:lnTo>
                  <a:pt x="320471" y="374650"/>
                </a:lnTo>
                <a:lnTo>
                  <a:pt x="348310" y="365760"/>
                </a:lnTo>
                <a:lnTo>
                  <a:pt x="348310" y="368300"/>
                </a:lnTo>
                <a:lnTo>
                  <a:pt x="349427" y="378460"/>
                </a:lnTo>
                <a:lnTo>
                  <a:pt x="352755" y="388620"/>
                </a:lnTo>
                <a:lnTo>
                  <a:pt x="358140" y="396240"/>
                </a:lnTo>
                <a:lnTo>
                  <a:pt x="365417" y="403860"/>
                </a:lnTo>
                <a:lnTo>
                  <a:pt x="365417" y="310261"/>
                </a:lnTo>
                <a:lnTo>
                  <a:pt x="335749" y="330200"/>
                </a:lnTo>
                <a:lnTo>
                  <a:pt x="291782" y="339090"/>
                </a:lnTo>
                <a:lnTo>
                  <a:pt x="247815" y="330200"/>
                </a:lnTo>
                <a:lnTo>
                  <a:pt x="211912" y="306070"/>
                </a:lnTo>
                <a:lnTo>
                  <a:pt x="187706" y="270510"/>
                </a:lnTo>
                <a:lnTo>
                  <a:pt x="178841" y="226060"/>
                </a:lnTo>
                <a:lnTo>
                  <a:pt x="178841" y="179070"/>
                </a:lnTo>
                <a:lnTo>
                  <a:pt x="183413" y="177800"/>
                </a:lnTo>
                <a:lnTo>
                  <a:pt x="187985" y="177800"/>
                </a:lnTo>
                <a:lnTo>
                  <a:pt x="192506" y="176530"/>
                </a:lnTo>
                <a:lnTo>
                  <a:pt x="239191" y="167640"/>
                </a:lnTo>
                <a:lnTo>
                  <a:pt x="284022" y="151130"/>
                </a:lnTo>
                <a:lnTo>
                  <a:pt x="325437" y="129540"/>
                </a:lnTo>
                <a:lnTo>
                  <a:pt x="362673" y="101600"/>
                </a:lnTo>
                <a:lnTo>
                  <a:pt x="366242" y="97790"/>
                </a:lnTo>
                <a:lnTo>
                  <a:pt x="372008" y="99060"/>
                </a:lnTo>
                <a:lnTo>
                  <a:pt x="376872" y="102870"/>
                </a:lnTo>
                <a:lnTo>
                  <a:pt x="377748" y="105410"/>
                </a:lnTo>
                <a:lnTo>
                  <a:pt x="380301" y="120650"/>
                </a:lnTo>
                <a:lnTo>
                  <a:pt x="383692" y="138430"/>
                </a:lnTo>
                <a:lnTo>
                  <a:pt x="400519" y="180340"/>
                </a:lnTo>
                <a:lnTo>
                  <a:pt x="404736" y="186690"/>
                </a:lnTo>
                <a:lnTo>
                  <a:pt x="404736" y="53340"/>
                </a:lnTo>
                <a:lnTo>
                  <a:pt x="402678" y="53340"/>
                </a:lnTo>
                <a:lnTo>
                  <a:pt x="389801" y="54610"/>
                </a:lnTo>
                <a:lnTo>
                  <a:pt x="384429" y="55880"/>
                </a:lnTo>
                <a:lnTo>
                  <a:pt x="380885" y="50800"/>
                </a:lnTo>
                <a:lnTo>
                  <a:pt x="368833" y="38100"/>
                </a:lnTo>
                <a:lnTo>
                  <a:pt x="346087" y="21590"/>
                </a:lnTo>
                <a:lnTo>
                  <a:pt x="310515" y="6350"/>
                </a:lnTo>
                <a:lnTo>
                  <a:pt x="275005" y="0"/>
                </a:lnTo>
                <a:lnTo>
                  <a:pt x="239344" y="1270"/>
                </a:lnTo>
                <a:lnTo>
                  <a:pt x="171691" y="24130"/>
                </a:lnTo>
                <a:lnTo>
                  <a:pt x="132295" y="67310"/>
                </a:lnTo>
                <a:lnTo>
                  <a:pt x="122364" y="104140"/>
                </a:lnTo>
                <a:lnTo>
                  <a:pt x="118846" y="154940"/>
                </a:lnTo>
                <a:lnTo>
                  <a:pt x="118719" y="160020"/>
                </a:lnTo>
                <a:lnTo>
                  <a:pt x="119862" y="214630"/>
                </a:lnTo>
                <a:lnTo>
                  <a:pt x="122821" y="265430"/>
                </a:lnTo>
                <a:lnTo>
                  <a:pt x="124841" y="306070"/>
                </a:lnTo>
                <a:lnTo>
                  <a:pt x="121158" y="353060"/>
                </a:lnTo>
                <a:lnTo>
                  <a:pt x="103530" y="389890"/>
                </a:lnTo>
                <a:lnTo>
                  <a:pt x="116484" y="391160"/>
                </a:lnTo>
                <a:lnTo>
                  <a:pt x="155409" y="391160"/>
                </a:lnTo>
                <a:lnTo>
                  <a:pt x="118046" y="406400"/>
                </a:lnTo>
                <a:lnTo>
                  <a:pt x="85788" y="422910"/>
                </a:lnTo>
                <a:lnTo>
                  <a:pt x="34874" y="457200"/>
                </a:lnTo>
                <a:lnTo>
                  <a:pt x="9817" y="488950"/>
                </a:lnTo>
                <a:lnTo>
                  <a:pt x="0" y="527050"/>
                </a:lnTo>
                <a:lnTo>
                  <a:pt x="0" y="693420"/>
                </a:lnTo>
                <a:lnTo>
                  <a:pt x="37274" y="712470"/>
                </a:lnTo>
                <a:lnTo>
                  <a:pt x="76479" y="723900"/>
                </a:lnTo>
                <a:lnTo>
                  <a:pt x="123875" y="732790"/>
                </a:lnTo>
                <a:lnTo>
                  <a:pt x="177393" y="739140"/>
                </a:lnTo>
                <a:lnTo>
                  <a:pt x="234950" y="742950"/>
                </a:lnTo>
                <a:lnTo>
                  <a:pt x="294449" y="744220"/>
                </a:lnTo>
                <a:lnTo>
                  <a:pt x="354291" y="742950"/>
                </a:lnTo>
                <a:lnTo>
                  <a:pt x="411822" y="739140"/>
                </a:lnTo>
                <a:lnTo>
                  <a:pt x="464921" y="732790"/>
                </a:lnTo>
                <a:lnTo>
                  <a:pt x="511416" y="723900"/>
                </a:lnTo>
                <a:lnTo>
                  <a:pt x="549173" y="712470"/>
                </a:lnTo>
                <a:lnTo>
                  <a:pt x="583577" y="692150"/>
                </a:lnTo>
                <a:lnTo>
                  <a:pt x="583577" y="527050"/>
                </a:lnTo>
                <a:close/>
              </a:path>
            </a:pathLst>
          </a:custGeom>
          <a:solidFill>
            <a:srgbClr val="00AEAA"/>
          </a:solidFill>
        </p:spPr>
        <p:txBody>
          <a:bodyPr wrap="square" lIns="0" tIns="0" rIns="0" bIns="0" rtlCol="0"/>
          <a:lstStyle/>
          <a:p>
            <a:endParaRPr/>
          </a:p>
        </p:txBody>
      </p:sp>
      <p:sp>
        <p:nvSpPr>
          <p:cNvPr id="16" name="object 16"/>
          <p:cNvSpPr txBox="1"/>
          <p:nvPr/>
        </p:nvSpPr>
        <p:spPr>
          <a:xfrm>
            <a:off x="4495799" y="4648200"/>
            <a:ext cx="2438400" cy="764312"/>
          </a:xfrm>
          <a:prstGeom prst="rect">
            <a:avLst/>
          </a:prstGeom>
        </p:spPr>
        <p:txBody>
          <a:bodyPr vert="horz" wrap="square" lIns="0" tIns="12700" rIns="0" bIns="0" rtlCol="0">
            <a:spAutoFit/>
          </a:bodyPr>
          <a:lstStyle/>
          <a:p>
            <a:pPr marL="12700">
              <a:lnSpc>
                <a:spcPct val="100000"/>
              </a:lnSpc>
              <a:spcBef>
                <a:spcPts val="100"/>
              </a:spcBef>
            </a:pPr>
            <a:r>
              <a:rPr sz="1200" b="1" dirty="0">
                <a:latin typeface="Barlow Condensed" panose="00000506000000000000" pitchFamily="2" charset="0"/>
                <a:cs typeface="Arial"/>
              </a:rPr>
              <a:t>*</a:t>
            </a:r>
            <a:r>
              <a:rPr sz="1200" b="1" spc="-15" dirty="0">
                <a:latin typeface="Barlow Condensed" panose="00000506000000000000" pitchFamily="2" charset="0"/>
                <a:cs typeface="Arial"/>
              </a:rPr>
              <a:t> </a:t>
            </a:r>
            <a:r>
              <a:rPr lang="fr-FR" sz="1200" b="1" spc="-10" dirty="0" smtClean="0">
                <a:latin typeface="Barlow Condensed" panose="00000506000000000000" pitchFamily="2" charset="0"/>
                <a:cs typeface="Arial"/>
              </a:rPr>
              <a:t> Les agents bénéficiant d’une limite d’âge à 65 ans, dans le cadre du droit d’option, voit cette limite d’âge élevée</a:t>
            </a:r>
          </a:p>
          <a:p>
            <a:pPr marL="12700">
              <a:lnSpc>
                <a:spcPct val="100000"/>
              </a:lnSpc>
              <a:spcBef>
                <a:spcPts val="100"/>
              </a:spcBef>
            </a:pPr>
            <a:r>
              <a:rPr lang="fr-FR" sz="1200" b="1" spc="-10" dirty="0" smtClean="0">
                <a:latin typeface="Barlow Condensed" panose="00000506000000000000" pitchFamily="2" charset="0"/>
                <a:cs typeface="Arial"/>
              </a:rPr>
              <a:t>à 67 ans</a:t>
            </a:r>
            <a:endParaRPr lang="fr-FR" sz="1200" b="1" spc="-10" dirty="0">
              <a:latin typeface="Barlow Condensed" panose="00000506000000000000" pitchFamily="2" charset="0"/>
              <a:cs typeface="Arial"/>
            </a:endParaRPr>
          </a:p>
        </p:txBody>
      </p:sp>
      <p:sp>
        <p:nvSpPr>
          <p:cNvPr id="18" name="ZoneTexte 17"/>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29</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9" name="Connecteur droit 18">
            <a:extLst>
              <a:ext uri="{FF2B5EF4-FFF2-40B4-BE49-F238E27FC236}">
                <a16:creationId xmlns:a16="http://schemas.microsoft.com/office/drawing/2014/main" id="{E26515BD-4EF6-5243-8E3E-8E186C145951}"/>
              </a:ext>
            </a:extLst>
          </p:cNvPr>
          <p:cNvCxnSpPr>
            <a:cxnSpLocks/>
          </p:cNvCxnSpPr>
          <p:nvPr/>
        </p:nvCxnSpPr>
        <p:spPr>
          <a:xfrm>
            <a:off x="533400" y="95934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2">
            <a:extLst>
              <a:ext uri="{FF2B5EF4-FFF2-40B4-BE49-F238E27FC236}">
                <a16:creationId xmlns:a16="http://schemas.microsoft.com/office/drawing/2014/main" id="{A2AD14D1-9EB1-3545-BBD0-C31ED6B8F6FF}"/>
              </a:ext>
            </a:extLst>
          </p:cNvPr>
          <p:cNvSpPr txBox="1">
            <a:spLocks/>
          </p:cNvSpPr>
          <p:nvPr/>
        </p:nvSpPr>
        <p:spPr>
          <a:xfrm>
            <a:off x="381000" y="670632"/>
            <a:ext cx="5426075" cy="477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00000"/>
              </a:lnSpc>
              <a:spcBef>
                <a:spcPts val="105"/>
              </a:spcBef>
              <a:buNone/>
            </a:pPr>
            <a:r>
              <a:rPr lang="fr-FR" sz="2900" b="1" spc="-10" dirty="0">
                <a:solidFill>
                  <a:srgbClr val="BE2352"/>
                </a:solidFill>
                <a:ea typeface="+mj-ea"/>
                <a:cs typeface="+mj-cs"/>
              </a:rPr>
              <a:t>Programme</a:t>
            </a:r>
          </a:p>
        </p:txBody>
      </p:sp>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492198" y="12954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40848969-C5B4-8840-B9F6-42B20468B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963680"/>
            <a:ext cx="296053" cy="296053"/>
          </a:xfrm>
          <a:prstGeom prst="rect">
            <a:avLst/>
          </a:prstGeom>
        </p:spPr>
      </p:pic>
      <p:pic>
        <p:nvPicPr>
          <p:cNvPr id="15" name="Image 14">
            <a:extLst>
              <a:ext uri="{FF2B5EF4-FFF2-40B4-BE49-F238E27FC236}">
                <a16:creationId xmlns:a16="http://schemas.microsoft.com/office/drawing/2014/main" id="{40848969-C5B4-8840-B9F6-42B20468B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2953633"/>
            <a:ext cx="296053" cy="296053"/>
          </a:xfrm>
          <a:prstGeom prst="rect">
            <a:avLst/>
          </a:prstGeom>
        </p:spPr>
      </p:pic>
      <p:pic>
        <p:nvPicPr>
          <p:cNvPr id="16" name="Image 15">
            <a:extLst>
              <a:ext uri="{FF2B5EF4-FFF2-40B4-BE49-F238E27FC236}">
                <a16:creationId xmlns:a16="http://schemas.microsoft.com/office/drawing/2014/main" id="{40848969-C5B4-8840-B9F6-42B20468B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565" y="3943590"/>
            <a:ext cx="296053" cy="296053"/>
          </a:xfrm>
          <a:prstGeom prst="rect">
            <a:avLst/>
          </a:prstGeom>
        </p:spPr>
      </p:pic>
      <p:pic>
        <p:nvPicPr>
          <p:cNvPr id="17" name="Imag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400" y="1371600"/>
            <a:ext cx="4585063" cy="4585063"/>
          </a:xfrm>
          <a:prstGeom prst="rect">
            <a:avLst/>
          </a:prstGeom>
        </p:spPr>
      </p:pic>
      <p:cxnSp>
        <p:nvCxnSpPr>
          <p:cNvPr id="18" name="Connecteur droit 17">
            <a:extLst>
              <a:ext uri="{FF2B5EF4-FFF2-40B4-BE49-F238E27FC236}">
                <a16:creationId xmlns:a16="http://schemas.microsoft.com/office/drawing/2014/main" id="{F40D4839-F9F3-F94C-9E35-720698E32093}"/>
              </a:ext>
            </a:extLst>
          </p:cNvPr>
          <p:cNvCxnSpPr>
            <a:cxnSpLocks/>
          </p:cNvCxnSpPr>
          <p:nvPr/>
        </p:nvCxnSpPr>
        <p:spPr>
          <a:xfrm>
            <a:off x="7696200" y="1148003"/>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81134" y="1864816"/>
            <a:ext cx="6199994" cy="4401205"/>
          </a:xfrm>
          <a:prstGeom prst="rect">
            <a:avLst/>
          </a:prstGeom>
        </p:spPr>
        <p:txBody>
          <a:bodyPr wrap="square">
            <a:spAutoFit/>
          </a:bodyPr>
          <a:lstStyle/>
          <a:p>
            <a:r>
              <a:rPr lang="fr-FR" sz="2400" b="1" dirty="0">
                <a:solidFill>
                  <a:srgbClr val="BE2352"/>
                </a:solidFill>
                <a:latin typeface="Barlow Condensed" panose="00000506000000000000" pitchFamily="2" charset="0"/>
              </a:rPr>
              <a:t>Mesures paramétriques</a:t>
            </a:r>
          </a:p>
          <a:p>
            <a:r>
              <a:rPr lang="fr-FR" sz="2000" dirty="0" smtClean="0">
                <a:latin typeface="Barlow Condensed" panose="00000506000000000000" pitchFamily="2" charset="0"/>
              </a:rPr>
              <a:t>Relèvement de l’âge légal</a:t>
            </a:r>
          </a:p>
          <a:p>
            <a:r>
              <a:rPr lang="fr-FR" sz="2000" dirty="0" smtClean="0">
                <a:latin typeface="Barlow Condensed" panose="00000506000000000000" pitchFamily="2" charset="0"/>
              </a:rPr>
              <a:t>Relèvement de la durée d’assurance</a:t>
            </a:r>
          </a:p>
          <a:p>
            <a:r>
              <a:rPr lang="fr-FR" sz="2400" b="1" dirty="0" smtClean="0">
                <a:solidFill>
                  <a:srgbClr val="BE2352"/>
                </a:solidFill>
                <a:latin typeface="Barlow Condensed" panose="00000506000000000000" pitchFamily="2" charset="0"/>
              </a:rPr>
              <a:t>Zoom sur :</a:t>
            </a:r>
          </a:p>
          <a:p>
            <a:r>
              <a:rPr lang="fr-FR" sz="2000" dirty="0" smtClean="0">
                <a:latin typeface="Barlow Condensed" panose="00000506000000000000" pitchFamily="2" charset="0"/>
              </a:rPr>
              <a:t>Carrière longue</a:t>
            </a:r>
          </a:p>
          <a:p>
            <a:r>
              <a:rPr lang="fr-FR" sz="2000" dirty="0" smtClean="0">
                <a:latin typeface="Barlow Condensed" panose="00000506000000000000" pitchFamily="2" charset="0"/>
              </a:rPr>
              <a:t>Fonctionnaire handicapé</a:t>
            </a:r>
            <a:endParaRPr lang="fr-FR" sz="2000" dirty="0">
              <a:latin typeface="Barlow Condensed" panose="00000506000000000000" pitchFamily="2" charset="0"/>
            </a:endParaRPr>
          </a:p>
          <a:p>
            <a:r>
              <a:rPr lang="fr-FR" sz="2400" b="1" dirty="0" smtClean="0">
                <a:solidFill>
                  <a:srgbClr val="BE2352"/>
                </a:solidFill>
                <a:latin typeface="Barlow Condensed" panose="00000506000000000000" pitchFamily="2" charset="0"/>
              </a:rPr>
              <a:t>Liquidations  </a:t>
            </a:r>
          </a:p>
          <a:p>
            <a:r>
              <a:rPr kumimoji="0" lang="fr-FR" sz="2000" b="0" i="0" u="none" strike="noStrike" kern="0" cap="none" spc="0" normalizeH="0" baseline="0" noProof="0" dirty="0" smtClean="0">
                <a:ln>
                  <a:noFill/>
                </a:ln>
                <a:solidFill>
                  <a:sysClr val="windowText" lastClr="000000"/>
                </a:solidFill>
                <a:effectLst/>
                <a:uLnTx/>
                <a:uFillTx/>
                <a:latin typeface="Barlow Condensed" panose="00000506000000000000" pitchFamily="2" charset="0"/>
              </a:rPr>
              <a:t>Limite d’</a:t>
            </a:r>
            <a:r>
              <a:rPr lang="fr-FR" sz="2000" dirty="0" smtClean="0">
                <a:latin typeface="Barlow Condensed" panose="00000506000000000000" pitchFamily="2" charset="0"/>
              </a:rPr>
              <a:t>âge</a:t>
            </a:r>
          </a:p>
          <a:p>
            <a:r>
              <a:rPr lang="fr-FR" sz="2000" dirty="0" smtClean="0">
                <a:latin typeface="Barlow Condensed" panose="00000506000000000000" pitchFamily="2" charset="0"/>
              </a:rPr>
              <a:t>Décote – Surcote</a:t>
            </a:r>
          </a:p>
          <a:p>
            <a:r>
              <a:rPr lang="fr-FR" sz="2000" dirty="0" smtClean="0">
                <a:latin typeface="Barlow Condensed" panose="00000506000000000000" pitchFamily="2" charset="0"/>
              </a:rPr>
              <a:t>Autres mesures</a:t>
            </a:r>
          </a:p>
          <a:p>
            <a:endParaRPr lang="fr-FR" sz="2400" b="1" dirty="0" smtClean="0">
              <a:solidFill>
                <a:srgbClr val="BE2352"/>
              </a:solidFill>
              <a:latin typeface="Barlow Condensed" panose="00000506000000000000" pitchFamily="2" charset="0"/>
            </a:endParaRPr>
          </a:p>
          <a:p>
            <a:endParaRPr lang="fr-FR" sz="2400" b="1" dirty="0" smtClean="0">
              <a:solidFill>
                <a:srgbClr val="BE2352"/>
              </a:solidFill>
              <a:latin typeface="Barlow Condensed" panose="00000506000000000000" pitchFamily="2" charset="0"/>
            </a:endParaRPr>
          </a:p>
          <a:p>
            <a:endParaRPr lang="fr-FR" sz="2000" dirty="0">
              <a:latin typeface="Barlow Condensed" panose="00000506000000000000" pitchFamily="2" charset="0"/>
            </a:endParaRPr>
          </a:p>
        </p:txBody>
      </p:sp>
      <p:pic>
        <p:nvPicPr>
          <p:cNvPr id="21" name="Image 20"/>
          <p:cNvPicPr>
            <a:picLocks noChangeAspect="1"/>
          </p:cNvPicPr>
          <p:nvPr/>
        </p:nvPicPr>
        <p:blipFill>
          <a:blip r:embed="rId4"/>
          <a:stretch>
            <a:fillRect/>
          </a:stretch>
        </p:blipFill>
        <p:spPr>
          <a:xfrm>
            <a:off x="4267200" y="261825"/>
            <a:ext cx="2254787" cy="2024034"/>
          </a:xfrm>
          <a:prstGeom prst="rect">
            <a:avLst/>
          </a:prstGeom>
        </p:spPr>
      </p:pic>
      <p:sp>
        <p:nvSpPr>
          <p:cNvPr id="11" name="ZoneTexte 10"/>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spTree>
    <p:extLst>
      <p:ext uri="{BB962C8B-B14F-4D97-AF65-F5344CB8AC3E}">
        <p14:creationId xmlns:p14="http://schemas.microsoft.com/office/powerpoint/2010/main" val="229095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62000" y="137812"/>
            <a:ext cx="6965950" cy="458459"/>
          </a:xfrm>
          <a:prstGeom prst="rect">
            <a:avLst/>
          </a:prstGeom>
        </p:spPr>
        <p:txBody>
          <a:bodyPr vert="horz" wrap="square" lIns="0" tIns="12065" rIns="0" bIns="0" rtlCol="0">
            <a:spAutoFit/>
          </a:bodyPr>
          <a:lstStyle/>
          <a:p>
            <a:pPr marL="12700">
              <a:lnSpc>
                <a:spcPct val="100000"/>
              </a:lnSpc>
              <a:spcBef>
                <a:spcPts val="105"/>
              </a:spcBef>
            </a:pPr>
            <a:r>
              <a:rPr sz="2900" spc="-10" dirty="0">
                <a:solidFill>
                  <a:srgbClr val="BE2352"/>
                </a:solidFill>
              </a:rPr>
              <a:t>Maintien en </a:t>
            </a:r>
            <a:r>
              <a:rPr lang="fr-FR" sz="2900" spc="-10" dirty="0" smtClean="0">
                <a:solidFill>
                  <a:srgbClr val="BE2352"/>
                </a:solidFill>
              </a:rPr>
              <a:t>activité</a:t>
            </a:r>
            <a:r>
              <a:rPr sz="2900" spc="-10" dirty="0" smtClean="0">
                <a:solidFill>
                  <a:srgbClr val="BE2352"/>
                </a:solidFill>
              </a:rPr>
              <a:t> </a:t>
            </a:r>
            <a:r>
              <a:rPr sz="2900" spc="-10" dirty="0">
                <a:solidFill>
                  <a:srgbClr val="BE2352"/>
                </a:solidFill>
              </a:rPr>
              <a:t>(nouveau dispositif)</a:t>
            </a:r>
          </a:p>
        </p:txBody>
      </p:sp>
      <p:sp>
        <p:nvSpPr>
          <p:cNvPr id="3" name="object 3"/>
          <p:cNvSpPr txBox="1"/>
          <p:nvPr/>
        </p:nvSpPr>
        <p:spPr>
          <a:xfrm>
            <a:off x="381000" y="1600200"/>
            <a:ext cx="6248400" cy="3791818"/>
          </a:xfrm>
          <a:prstGeom prst="roundRect">
            <a:avLst/>
          </a:prstGeom>
          <a:noFill/>
          <a:ln w="38100">
            <a:solidFill>
              <a:srgbClr val="BE2352"/>
            </a:solidFill>
          </a:ln>
        </p:spPr>
        <p:txBody>
          <a:bodyPr vert="horz" wrap="square" lIns="0" tIns="31115" rIns="0" bIns="0" rtlCol="0">
            <a:spAutoFit/>
          </a:bodyPr>
          <a:lstStyle/>
          <a:p>
            <a:pPr marL="76200">
              <a:lnSpc>
                <a:spcPct val="100000"/>
              </a:lnSpc>
              <a:spcBef>
                <a:spcPts val="245"/>
              </a:spcBef>
            </a:pPr>
            <a:r>
              <a:rPr sz="2000" b="1" dirty="0">
                <a:solidFill>
                  <a:srgbClr val="BE2352"/>
                </a:solidFill>
                <a:latin typeface="Barlow Condensed" panose="00000506000000000000" pitchFamily="2" charset="0"/>
                <a:cs typeface="Arial"/>
              </a:rPr>
              <a:t>Conditions</a:t>
            </a:r>
            <a:r>
              <a:rPr sz="2000" b="1" spc="-75" dirty="0">
                <a:solidFill>
                  <a:srgbClr val="BE2352"/>
                </a:solidFill>
                <a:latin typeface="Barlow Condensed" panose="00000506000000000000" pitchFamily="2" charset="0"/>
                <a:cs typeface="Arial"/>
              </a:rPr>
              <a:t> </a:t>
            </a:r>
            <a:r>
              <a:rPr sz="2000" b="1" spc="-50" dirty="0" smtClean="0">
                <a:solidFill>
                  <a:srgbClr val="BE2352"/>
                </a:solidFill>
                <a:latin typeface="Barlow Condensed" panose="00000506000000000000" pitchFamily="2" charset="0"/>
                <a:cs typeface="Arial"/>
              </a:rPr>
              <a:t>:</a:t>
            </a:r>
            <a:endParaRPr lang="fr-FR" sz="2000" b="1" spc="-50" dirty="0" smtClean="0">
              <a:solidFill>
                <a:srgbClr val="BE2352"/>
              </a:solidFill>
              <a:latin typeface="Barlow Condensed" panose="00000506000000000000" pitchFamily="2" charset="0"/>
              <a:cs typeface="Arial"/>
            </a:endParaRPr>
          </a:p>
          <a:p>
            <a:pPr marL="76200">
              <a:lnSpc>
                <a:spcPct val="100000"/>
              </a:lnSpc>
              <a:spcBef>
                <a:spcPts val="245"/>
              </a:spcBef>
            </a:pPr>
            <a:endParaRPr sz="2000" dirty="0">
              <a:solidFill>
                <a:srgbClr val="BE2352"/>
              </a:solidFill>
              <a:latin typeface="Barlow Condensed" panose="00000506000000000000" pitchFamily="2" charset="0"/>
              <a:cs typeface="Arial"/>
            </a:endParaRPr>
          </a:p>
          <a:p>
            <a:pPr marL="342900" marR="348615" indent="-267335">
              <a:lnSpc>
                <a:spcPts val="1660"/>
              </a:lnSpc>
              <a:spcBef>
                <a:spcPts val="815"/>
              </a:spcBef>
              <a:buFont typeface="Wingdings"/>
              <a:buChar char=""/>
              <a:tabLst>
                <a:tab pos="344170" algn="l"/>
              </a:tabLst>
            </a:pPr>
            <a:r>
              <a:rPr sz="1600" dirty="0">
                <a:latin typeface="Barlow Condensed" panose="00000506000000000000" pitchFamily="2" charset="0"/>
                <a:cs typeface="Arial"/>
              </a:rPr>
              <a:t>Octroyé</a:t>
            </a:r>
            <a:r>
              <a:rPr sz="1600" spc="-30" dirty="0">
                <a:latin typeface="Barlow Condensed" panose="00000506000000000000" pitchFamily="2" charset="0"/>
                <a:cs typeface="Arial"/>
              </a:rPr>
              <a:t> </a:t>
            </a:r>
            <a:r>
              <a:rPr sz="1600" dirty="0">
                <a:latin typeface="Barlow Condensed" panose="00000506000000000000" pitchFamily="2" charset="0"/>
                <a:cs typeface="Arial"/>
              </a:rPr>
              <a:t>sur</a:t>
            </a:r>
            <a:r>
              <a:rPr sz="1600" spc="-55" dirty="0">
                <a:latin typeface="Barlow Condensed" panose="00000506000000000000" pitchFamily="2" charset="0"/>
                <a:cs typeface="Arial"/>
              </a:rPr>
              <a:t> </a:t>
            </a:r>
            <a:r>
              <a:rPr sz="1600" dirty="0">
                <a:latin typeface="Barlow Condensed" panose="00000506000000000000" pitchFamily="2" charset="0"/>
                <a:cs typeface="Arial"/>
              </a:rPr>
              <a:t>autorisation.</a:t>
            </a:r>
            <a:r>
              <a:rPr sz="1600" spc="-40" dirty="0">
                <a:latin typeface="Barlow Condensed" panose="00000506000000000000" pitchFamily="2" charset="0"/>
                <a:cs typeface="Arial"/>
              </a:rPr>
              <a:t> </a:t>
            </a:r>
            <a:r>
              <a:rPr sz="1600" dirty="0">
                <a:latin typeface="Barlow Condensed" panose="00000506000000000000" pitchFamily="2" charset="0"/>
                <a:cs typeface="Arial"/>
              </a:rPr>
              <a:t>Le</a:t>
            </a:r>
            <a:r>
              <a:rPr sz="1600" spc="-60" dirty="0">
                <a:latin typeface="Barlow Condensed" panose="00000506000000000000" pitchFamily="2" charset="0"/>
                <a:cs typeface="Arial"/>
              </a:rPr>
              <a:t> </a:t>
            </a:r>
            <a:r>
              <a:rPr sz="1600" dirty="0">
                <a:latin typeface="Barlow Condensed" panose="00000506000000000000" pitchFamily="2" charset="0"/>
                <a:cs typeface="Arial"/>
              </a:rPr>
              <a:t>refus</a:t>
            </a:r>
            <a:r>
              <a:rPr sz="1600" spc="-35" dirty="0">
                <a:latin typeface="Barlow Condensed" panose="00000506000000000000" pitchFamily="2" charset="0"/>
                <a:cs typeface="Arial"/>
              </a:rPr>
              <a:t> </a:t>
            </a:r>
            <a:r>
              <a:rPr sz="1600" spc="-10" dirty="0">
                <a:latin typeface="Barlow Condensed" panose="00000506000000000000" pitchFamily="2" charset="0"/>
                <a:cs typeface="Arial"/>
              </a:rPr>
              <a:t>d’autorisation 	</a:t>
            </a:r>
            <a:r>
              <a:rPr sz="1600" dirty="0">
                <a:latin typeface="Barlow Condensed" panose="00000506000000000000" pitchFamily="2" charset="0"/>
                <a:cs typeface="Arial"/>
              </a:rPr>
              <a:t>doit</a:t>
            </a:r>
            <a:r>
              <a:rPr sz="1600" spc="-45" dirty="0">
                <a:latin typeface="Barlow Condensed" panose="00000506000000000000" pitchFamily="2" charset="0"/>
                <a:cs typeface="Arial"/>
              </a:rPr>
              <a:t> </a:t>
            </a:r>
            <a:r>
              <a:rPr sz="1600" dirty="0">
                <a:latin typeface="Barlow Condensed" panose="00000506000000000000" pitchFamily="2" charset="0"/>
                <a:cs typeface="Arial"/>
              </a:rPr>
              <a:t>être</a:t>
            </a:r>
            <a:r>
              <a:rPr sz="1600" spc="-35" dirty="0">
                <a:latin typeface="Barlow Condensed" panose="00000506000000000000" pitchFamily="2" charset="0"/>
                <a:cs typeface="Arial"/>
              </a:rPr>
              <a:t> </a:t>
            </a:r>
            <a:r>
              <a:rPr sz="1600" spc="-10" dirty="0">
                <a:latin typeface="Barlow Condensed" panose="00000506000000000000" pitchFamily="2" charset="0"/>
                <a:cs typeface="Arial"/>
              </a:rPr>
              <a:t>motivé</a:t>
            </a:r>
            <a:endParaRPr sz="1600" dirty="0">
              <a:latin typeface="Barlow Condensed" panose="00000506000000000000" pitchFamily="2" charset="0"/>
              <a:cs typeface="Arial"/>
            </a:endParaRPr>
          </a:p>
          <a:p>
            <a:pPr marL="343535" indent="-267335">
              <a:lnSpc>
                <a:spcPct val="100000"/>
              </a:lnSpc>
              <a:buFont typeface="Wingdings"/>
              <a:buChar char=""/>
              <a:tabLst>
                <a:tab pos="343535" algn="l"/>
              </a:tabLst>
            </a:pPr>
            <a:r>
              <a:rPr sz="1600" dirty="0">
                <a:latin typeface="Barlow Condensed" panose="00000506000000000000" pitchFamily="2" charset="0"/>
                <a:cs typeface="Arial"/>
              </a:rPr>
              <a:t>Le</a:t>
            </a:r>
            <a:r>
              <a:rPr sz="1600" spc="-65" dirty="0">
                <a:latin typeface="Barlow Condensed" panose="00000506000000000000" pitchFamily="2" charset="0"/>
                <a:cs typeface="Arial"/>
              </a:rPr>
              <a:t> </a:t>
            </a:r>
            <a:r>
              <a:rPr sz="1600" dirty="0">
                <a:latin typeface="Barlow Condensed" panose="00000506000000000000" pitchFamily="2" charset="0"/>
                <a:cs typeface="Arial"/>
              </a:rPr>
              <a:t>fonctionnaire</a:t>
            </a:r>
            <a:r>
              <a:rPr sz="1600" spc="-50" dirty="0">
                <a:latin typeface="Barlow Condensed" panose="00000506000000000000" pitchFamily="2" charset="0"/>
                <a:cs typeface="Arial"/>
              </a:rPr>
              <a:t> </a:t>
            </a:r>
            <a:r>
              <a:rPr sz="1600" dirty="0">
                <a:latin typeface="Barlow Condensed" panose="00000506000000000000" pitchFamily="2" charset="0"/>
                <a:cs typeface="Arial"/>
              </a:rPr>
              <a:t>doit</a:t>
            </a:r>
            <a:r>
              <a:rPr sz="1600" spc="-65" dirty="0">
                <a:latin typeface="Barlow Condensed" panose="00000506000000000000" pitchFamily="2" charset="0"/>
                <a:cs typeface="Arial"/>
              </a:rPr>
              <a:t> </a:t>
            </a:r>
            <a:r>
              <a:rPr sz="1600" spc="-50" dirty="0">
                <a:latin typeface="Barlow Condensed" panose="00000506000000000000" pitchFamily="2" charset="0"/>
                <a:cs typeface="Arial"/>
              </a:rPr>
              <a:t>:</a:t>
            </a:r>
            <a:endParaRPr sz="1600" dirty="0">
              <a:latin typeface="Barlow Condensed" panose="00000506000000000000" pitchFamily="2" charset="0"/>
              <a:cs typeface="Arial"/>
            </a:endParaRPr>
          </a:p>
          <a:p>
            <a:pPr marL="434340" marR="924560" lvl="1" indent="-186055">
              <a:lnSpc>
                <a:spcPts val="1660"/>
              </a:lnSpc>
              <a:spcBef>
                <a:spcPts val="285"/>
              </a:spcBef>
              <a:buChar char="•"/>
              <a:tabLst>
                <a:tab pos="434340" algn="l"/>
              </a:tabLst>
            </a:pPr>
            <a:r>
              <a:rPr sz="1600" dirty="0">
                <a:latin typeface="Barlow Condensed" panose="00000506000000000000" pitchFamily="2" charset="0"/>
                <a:cs typeface="Arial"/>
              </a:rPr>
              <a:t>occuper</a:t>
            </a:r>
            <a:r>
              <a:rPr sz="1600" spc="-50" dirty="0">
                <a:latin typeface="Barlow Condensed" panose="00000506000000000000" pitchFamily="2" charset="0"/>
                <a:cs typeface="Arial"/>
              </a:rPr>
              <a:t> </a:t>
            </a:r>
            <a:r>
              <a:rPr sz="1600" dirty="0">
                <a:latin typeface="Barlow Condensed" panose="00000506000000000000" pitchFamily="2" charset="0"/>
                <a:cs typeface="Arial"/>
              </a:rPr>
              <a:t>un</a:t>
            </a:r>
            <a:r>
              <a:rPr sz="1600" spc="-30" dirty="0">
                <a:latin typeface="Barlow Condensed" panose="00000506000000000000" pitchFamily="2" charset="0"/>
                <a:cs typeface="Arial"/>
              </a:rPr>
              <a:t> </a:t>
            </a:r>
            <a:r>
              <a:rPr sz="1600" dirty="0">
                <a:latin typeface="Barlow Condensed" panose="00000506000000000000" pitchFamily="2" charset="0"/>
                <a:cs typeface="Arial"/>
              </a:rPr>
              <a:t>emploi</a:t>
            </a:r>
            <a:r>
              <a:rPr sz="1600" spc="-40" dirty="0">
                <a:latin typeface="Barlow Condensed" panose="00000506000000000000" pitchFamily="2" charset="0"/>
                <a:cs typeface="Arial"/>
              </a:rPr>
              <a:t> </a:t>
            </a:r>
            <a:r>
              <a:rPr sz="1600" dirty="0">
                <a:latin typeface="Barlow Condensed" panose="00000506000000000000" pitchFamily="2" charset="0"/>
                <a:cs typeface="Arial"/>
              </a:rPr>
              <a:t>ne</a:t>
            </a:r>
            <a:r>
              <a:rPr sz="1600" spc="-45" dirty="0">
                <a:latin typeface="Barlow Condensed" panose="00000506000000000000" pitchFamily="2" charset="0"/>
                <a:cs typeface="Arial"/>
              </a:rPr>
              <a:t> </a:t>
            </a:r>
            <a:r>
              <a:rPr sz="1600" dirty="0">
                <a:latin typeface="Barlow Condensed" panose="00000506000000000000" pitchFamily="2" charset="0"/>
                <a:cs typeface="Arial"/>
              </a:rPr>
              <a:t>relevant</a:t>
            </a:r>
            <a:r>
              <a:rPr sz="1600" spc="-30" dirty="0">
                <a:latin typeface="Barlow Condensed" panose="00000506000000000000" pitchFamily="2" charset="0"/>
                <a:cs typeface="Arial"/>
              </a:rPr>
              <a:t> </a:t>
            </a:r>
            <a:r>
              <a:rPr sz="1600" dirty="0">
                <a:latin typeface="Barlow Condensed" panose="00000506000000000000" pitchFamily="2" charset="0"/>
                <a:cs typeface="Arial"/>
              </a:rPr>
              <a:t>pas</a:t>
            </a:r>
            <a:r>
              <a:rPr sz="1600" spc="-35" dirty="0">
                <a:latin typeface="Barlow Condensed" panose="00000506000000000000" pitchFamily="2" charset="0"/>
                <a:cs typeface="Arial"/>
              </a:rPr>
              <a:t> </a:t>
            </a:r>
            <a:r>
              <a:rPr sz="1600" dirty="0">
                <a:latin typeface="Barlow Condensed" panose="00000506000000000000" pitchFamily="2" charset="0"/>
                <a:cs typeface="Arial"/>
              </a:rPr>
              <a:t>de</a:t>
            </a:r>
            <a:r>
              <a:rPr sz="1600" spc="-50" dirty="0">
                <a:latin typeface="Barlow Condensed" panose="00000506000000000000" pitchFamily="2" charset="0"/>
                <a:cs typeface="Arial"/>
              </a:rPr>
              <a:t> </a:t>
            </a:r>
            <a:r>
              <a:rPr sz="1600" spc="-25" dirty="0">
                <a:latin typeface="Barlow Condensed" panose="00000506000000000000" pitchFamily="2" charset="0"/>
                <a:cs typeface="Arial"/>
              </a:rPr>
              <a:t>la </a:t>
            </a:r>
            <a:r>
              <a:rPr sz="1600" dirty="0">
                <a:latin typeface="Barlow Condensed" panose="00000506000000000000" pitchFamily="2" charset="0"/>
                <a:cs typeface="Arial"/>
              </a:rPr>
              <a:t>catégorie</a:t>
            </a:r>
            <a:r>
              <a:rPr sz="1600" spc="-50" dirty="0">
                <a:latin typeface="Barlow Condensed" panose="00000506000000000000" pitchFamily="2" charset="0"/>
                <a:cs typeface="Arial"/>
              </a:rPr>
              <a:t> </a:t>
            </a:r>
            <a:r>
              <a:rPr sz="1600" dirty="0">
                <a:latin typeface="Barlow Condensed" panose="00000506000000000000" pitchFamily="2" charset="0"/>
                <a:cs typeface="Arial"/>
              </a:rPr>
              <a:t>active</a:t>
            </a:r>
            <a:r>
              <a:rPr sz="1600" spc="-70" dirty="0">
                <a:latin typeface="Barlow Condensed" panose="00000506000000000000" pitchFamily="2" charset="0"/>
                <a:cs typeface="Arial"/>
              </a:rPr>
              <a:t> </a:t>
            </a:r>
            <a:endParaRPr sz="1600" dirty="0">
              <a:latin typeface="Barlow Condensed" panose="00000506000000000000" pitchFamily="2" charset="0"/>
              <a:cs typeface="Arial"/>
            </a:endParaRPr>
          </a:p>
          <a:p>
            <a:pPr marL="433705" lvl="1" indent="-185420">
              <a:lnSpc>
                <a:spcPts val="1785"/>
              </a:lnSpc>
              <a:buChar char="•"/>
              <a:tabLst>
                <a:tab pos="433705" algn="l"/>
              </a:tabLst>
            </a:pPr>
            <a:r>
              <a:rPr sz="1600" dirty="0">
                <a:latin typeface="Barlow Condensed" panose="00000506000000000000" pitchFamily="2" charset="0"/>
                <a:cs typeface="Arial"/>
              </a:rPr>
              <a:t>bénéficier</a:t>
            </a:r>
            <a:r>
              <a:rPr sz="1600" spc="-60" dirty="0">
                <a:latin typeface="Barlow Condensed" panose="00000506000000000000" pitchFamily="2" charset="0"/>
                <a:cs typeface="Arial"/>
              </a:rPr>
              <a:t> </a:t>
            </a:r>
            <a:r>
              <a:rPr sz="1600" dirty="0">
                <a:latin typeface="Barlow Condensed" panose="00000506000000000000" pitchFamily="2" charset="0"/>
                <a:cs typeface="Arial"/>
              </a:rPr>
              <a:t>d’une</a:t>
            </a:r>
            <a:r>
              <a:rPr sz="1600" spc="-40" dirty="0">
                <a:latin typeface="Barlow Condensed" panose="00000506000000000000" pitchFamily="2" charset="0"/>
                <a:cs typeface="Arial"/>
              </a:rPr>
              <a:t> </a:t>
            </a:r>
            <a:r>
              <a:rPr sz="1600" dirty="0">
                <a:latin typeface="Barlow Condensed" panose="00000506000000000000" pitchFamily="2" charset="0"/>
                <a:cs typeface="Arial"/>
              </a:rPr>
              <a:t>limite</a:t>
            </a:r>
            <a:r>
              <a:rPr sz="1600" spc="-70" dirty="0">
                <a:latin typeface="Barlow Condensed" panose="00000506000000000000" pitchFamily="2" charset="0"/>
                <a:cs typeface="Arial"/>
              </a:rPr>
              <a:t> </a:t>
            </a:r>
            <a:r>
              <a:rPr sz="1600" dirty="0" err="1">
                <a:latin typeface="Barlow Condensed" panose="00000506000000000000" pitchFamily="2" charset="0"/>
                <a:cs typeface="Arial"/>
              </a:rPr>
              <a:t>d’âge</a:t>
            </a:r>
            <a:r>
              <a:rPr sz="1600" spc="-55" dirty="0">
                <a:latin typeface="Barlow Condensed" panose="00000506000000000000" pitchFamily="2" charset="0"/>
                <a:cs typeface="Arial"/>
              </a:rPr>
              <a:t> </a:t>
            </a:r>
            <a:r>
              <a:rPr lang="fr-FR" sz="1600" spc="-55" dirty="0" smtClean="0">
                <a:latin typeface="Barlow Condensed" panose="00000506000000000000" pitchFamily="2" charset="0"/>
                <a:cs typeface="Arial"/>
              </a:rPr>
              <a:t>à 67 ans</a:t>
            </a:r>
            <a:endParaRPr sz="1600" dirty="0">
              <a:latin typeface="Barlow Condensed" panose="00000506000000000000" pitchFamily="2" charset="0"/>
              <a:cs typeface="Arial"/>
            </a:endParaRPr>
          </a:p>
          <a:p>
            <a:pPr marL="343535" indent="-267335">
              <a:lnSpc>
                <a:spcPct val="100000"/>
              </a:lnSpc>
              <a:buFont typeface="Wingdings"/>
              <a:buChar char=""/>
              <a:tabLst>
                <a:tab pos="343535" algn="l"/>
              </a:tabLst>
            </a:pPr>
            <a:r>
              <a:rPr sz="1600" dirty="0" err="1" smtClean="0">
                <a:latin typeface="Barlow Condensed" panose="00000506000000000000" pitchFamily="2" charset="0"/>
                <a:cs typeface="Arial"/>
              </a:rPr>
              <a:t>Cumul</a:t>
            </a:r>
            <a:r>
              <a:rPr sz="1600" spc="-50" dirty="0" smtClean="0">
                <a:latin typeface="Barlow Condensed" panose="00000506000000000000" pitchFamily="2" charset="0"/>
                <a:cs typeface="Arial"/>
              </a:rPr>
              <a:t> </a:t>
            </a:r>
            <a:r>
              <a:rPr sz="1600" dirty="0">
                <a:latin typeface="Barlow Condensed" panose="00000506000000000000" pitchFamily="2" charset="0"/>
                <a:cs typeface="Arial"/>
              </a:rPr>
              <a:t>possible</a:t>
            </a:r>
            <a:r>
              <a:rPr sz="1600" spc="-55" dirty="0">
                <a:latin typeface="Barlow Condensed" panose="00000506000000000000" pitchFamily="2" charset="0"/>
                <a:cs typeface="Arial"/>
              </a:rPr>
              <a:t> </a:t>
            </a:r>
            <a:r>
              <a:rPr sz="1600" dirty="0">
                <a:latin typeface="Barlow Condensed" panose="00000506000000000000" pitchFamily="2" charset="0"/>
                <a:cs typeface="Arial"/>
              </a:rPr>
              <a:t>avec</a:t>
            </a:r>
            <a:r>
              <a:rPr sz="1600" spc="-60" dirty="0">
                <a:latin typeface="Barlow Condensed" panose="00000506000000000000" pitchFamily="2" charset="0"/>
                <a:cs typeface="Arial"/>
              </a:rPr>
              <a:t> </a:t>
            </a:r>
            <a:r>
              <a:rPr sz="1600" spc="-50" dirty="0">
                <a:latin typeface="Barlow Condensed" panose="00000506000000000000" pitchFamily="2" charset="0"/>
                <a:cs typeface="Arial"/>
              </a:rPr>
              <a:t>:</a:t>
            </a:r>
            <a:endParaRPr sz="1600" dirty="0">
              <a:latin typeface="Barlow Condensed" panose="00000506000000000000" pitchFamily="2" charset="0"/>
              <a:cs typeface="Arial"/>
            </a:endParaRPr>
          </a:p>
          <a:p>
            <a:pPr marL="433705" lvl="1" indent="-185420">
              <a:lnSpc>
                <a:spcPct val="100000"/>
              </a:lnSpc>
              <a:spcBef>
                <a:spcPts val="15"/>
              </a:spcBef>
              <a:buChar char="•"/>
              <a:tabLst>
                <a:tab pos="433705" algn="l"/>
              </a:tabLst>
            </a:pPr>
            <a:r>
              <a:rPr sz="1600" dirty="0">
                <a:latin typeface="Barlow Condensed" panose="00000506000000000000" pitchFamily="2" charset="0"/>
                <a:cs typeface="Arial"/>
              </a:rPr>
              <a:t>le</a:t>
            </a:r>
            <a:r>
              <a:rPr sz="1600" spc="-40" dirty="0">
                <a:latin typeface="Barlow Condensed" panose="00000506000000000000" pitchFamily="2" charset="0"/>
                <a:cs typeface="Arial"/>
              </a:rPr>
              <a:t> </a:t>
            </a:r>
            <a:r>
              <a:rPr sz="1600" dirty="0">
                <a:latin typeface="Barlow Condensed" panose="00000506000000000000" pitchFamily="2" charset="0"/>
                <a:cs typeface="Arial"/>
              </a:rPr>
              <a:t>recul</a:t>
            </a:r>
            <a:r>
              <a:rPr sz="1600" spc="-30" dirty="0">
                <a:latin typeface="Barlow Condensed" panose="00000506000000000000" pitchFamily="2" charset="0"/>
                <a:cs typeface="Arial"/>
              </a:rPr>
              <a:t> </a:t>
            </a:r>
            <a:r>
              <a:rPr sz="1600" dirty="0">
                <a:latin typeface="Barlow Condensed" panose="00000506000000000000" pitchFamily="2" charset="0"/>
                <a:cs typeface="Arial"/>
              </a:rPr>
              <a:t>de</a:t>
            </a:r>
            <a:r>
              <a:rPr sz="1600" spc="-35" dirty="0">
                <a:latin typeface="Barlow Condensed" panose="00000506000000000000" pitchFamily="2" charset="0"/>
                <a:cs typeface="Arial"/>
              </a:rPr>
              <a:t> </a:t>
            </a:r>
            <a:r>
              <a:rPr sz="1600" dirty="0">
                <a:latin typeface="Barlow Condensed" panose="00000506000000000000" pitchFamily="2" charset="0"/>
                <a:cs typeface="Arial"/>
              </a:rPr>
              <a:t>limite</a:t>
            </a:r>
            <a:r>
              <a:rPr sz="1600" spc="-50" dirty="0">
                <a:latin typeface="Barlow Condensed" panose="00000506000000000000" pitchFamily="2" charset="0"/>
                <a:cs typeface="Arial"/>
              </a:rPr>
              <a:t> </a:t>
            </a:r>
            <a:r>
              <a:rPr sz="1600" dirty="0">
                <a:latin typeface="Barlow Condensed" panose="00000506000000000000" pitchFamily="2" charset="0"/>
                <a:cs typeface="Arial"/>
              </a:rPr>
              <a:t>d’âge</a:t>
            </a:r>
            <a:r>
              <a:rPr sz="1600" spc="-25" dirty="0">
                <a:latin typeface="Barlow Condensed" panose="00000506000000000000" pitchFamily="2" charset="0"/>
                <a:cs typeface="Arial"/>
              </a:rPr>
              <a:t> </a:t>
            </a:r>
            <a:r>
              <a:rPr sz="1600" dirty="0">
                <a:latin typeface="Barlow Condensed" panose="00000506000000000000" pitchFamily="2" charset="0"/>
                <a:cs typeface="Arial"/>
              </a:rPr>
              <a:t>pour</a:t>
            </a:r>
            <a:r>
              <a:rPr sz="1600" spc="-25" dirty="0">
                <a:latin typeface="Barlow Condensed" panose="00000506000000000000" pitchFamily="2" charset="0"/>
                <a:cs typeface="Arial"/>
              </a:rPr>
              <a:t> </a:t>
            </a:r>
            <a:r>
              <a:rPr sz="1600" dirty="0">
                <a:latin typeface="Barlow Condensed" panose="00000506000000000000" pitchFamily="2" charset="0"/>
                <a:cs typeface="Arial"/>
              </a:rPr>
              <a:t>enfant</a:t>
            </a:r>
            <a:r>
              <a:rPr sz="1600" spc="-25" dirty="0">
                <a:latin typeface="Barlow Condensed" panose="00000506000000000000" pitchFamily="2" charset="0"/>
                <a:cs typeface="Arial"/>
              </a:rPr>
              <a:t> </a:t>
            </a:r>
            <a:r>
              <a:rPr sz="1600" dirty="0">
                <a:latin typeface="Barlow Condensed" panose="00000506000000000000" pitchFamily="2" charset="0"/>
                <a:cs typeface="Arial"/>
              </a:rPr>
              <a:t>à</a:t>
            </a:r>
            <a:r>
              <a:rPr sz="1600" spc="-40" dirty="0">
                <a:latin typeface="Barlow Condensed" panose="00000506000000000000" pitchFamily="2" charset="0"/>
                <a:cs typeface="Arial"/>
              </a:rPr>
              <a:t> </a:t>
            </a:r>
            <a:r>
              <a:rPr sz="1600" spc="-10" dirty="0">
                <a:latin typeface="Barlow Condensed" panose="00000506000000000000" pitchFamily="2" charset="0"/>
                <a:cs typeface="Arial"/>
              </a:rPr>
              <a:t>charge</a:t>
            </a:r>
            <a:endParaRPr sz="1600" dirty="0">
              <a:latin typeface="Barlow Condensed" panose="00000506000000000000" pitchFamily="2" charset="0"/>
              <a:cs typeface="Arial"/>
            </a:endParaRPr>
          </a:p>
          <a:p>
            <a:pPr marL="433705" lvl="1" indent="-185420">
              <a:lnSpc>
                <a:spcPts val="1789"/>
              </a:lnSpc>
              <a:spcBef>
                <a:spcPts val="10"/>
              </a:spcBef>
              <a:buChar char="•"/>
              <a:tabLst>
                <a:tab pos="433705" algn="l"/>
              </a:tabLst>
            </a:pPr>
            <a:r>
              <a:rPr sz="1600" dirty="0">
                <a:latin typeface="Barlow Condensed" panose="00000506000000000000" pitchFamily="2" charset="0"/>
                <a:cs typeface="Arial"/>
              </a:rPr>
              <a:t>le</a:t>
            </a:r>
            <a:r>
              <a:rPr sz="1600" spc="-45" dirty="0">
                <a:latin typeface="Barlow Condensed" panose="00000506000000000000" pitchFamily="2" charset="0"/>
                <a:cs typeface="Arial"/>
              </a:rPr>
              <a:t> </a:t>
            </a:r>
            <a:r>
              <a:rPr sz="1600" dirty="0">
                <a:latin typeface="Barlow Condensed" panose="00000506000000000000" pitchFamily="2" charset="0"/>
                <a:cs typeface="Arial"/>
              </a:rPr>
              <a:t>recul</a:t>
            </a:r>
            <a:r>
              <a:rPr sz="1600" spc="-30" dirty="0">
                <a:latin typeface="Barlow Condensed" panose="00000506000000000000" pitchFamily="2" charset="0"/>
                <a:cs typeface="Arial"/>
              </a:rPr>
              <a:t> </a:t>
            </a:r>
            <a:r>
              <a:rPr sz="1600" dirty="0">
                <a:latin typeface="Barlow Condensed" panose="00000506000000000000" pitchFamily="2" charset="0"/>
                <a:cs typeface="Arial"/>
              </a:rPr>
              <a:t>de</a:t>
            </a:r>
            <a:r>
              <a:rPr sz="1600" spc="-40" dirty="0">
                <a:latin typeface="Barlow Condensed" panose="00000506000000000000" pitchFamily="2" charset="0"/>
                <a:cs typeface="Arial"/>
              </a:rPr>
              <a:t> </a:t>
            </a:r>
            <a:r>
              <a:rPr sz="1600" dirty="0">
                <a:latin typeface="Barlow Condensed" panose="00000506000000000000" pitchFamily="2" charset="0"/>
                <a:cs typeface="Arial"/>
              </a:rPr>
              <a:t>limite</a:t>
            </a:r>
            <a:r>
              <a:rPr sz="1600" spc="-50" dirty="0">
                <a:latin typeface="Barlow Condensed" panose="00000506000000000000" pitchFamily="2" charset="0"/>
                <a:cs typeface="Arial"/>
              </a:rPr>
              <a:t> </a:t>
            </a:r>
            <a:r>
              <a:rPr sz="1600" dirty="0">
                <a:latin typeface="Barlow Condensed" panose="00000506000000000000" pitchFamily="2" charset="0"/>
                <a:cs typeface="Arial"/>
              </a:rPr>
              <a:t>d’âge</a:t>
            </a:r>
            <a:r>
              <a:rPr sz="1600" spc="-25" dirty="0">
                <a:latin typeface="Barlow Condensed" panose="00000506000000000000" pitchFamily="2" charset="0"/>
                <a:cs typeface="Arial"/>
              </a:rPr>
              <a:t> </a:t>
            </a:r>
            <a:r>
              <a:rPr sz="1600" dirty="0">
                <a:latin typeface="Barlow Condensed" panose="00000506000000000000" pitchFamily="2" charset="0"/>
                <a:cs typeface="Arial"/>
              </a:rPr>
              <a:t>parent</a:t>
            </a:r>
            <a:r>
              <a:rPr sz="1600" spc="-35" dirty="0">
                <a:latin typeface="Barlow Condensed" panose="00000506000000000000" pitchFamily="2" charset="0"/>
                <a:cs typeface="Arial"/>
              </a:rPr>
              <a:t> </a:t>
            </a:r>
            <a:r>
              <a:rPr sz="1600" dirty="0">
                <a:latin typeface="Barlow Condensed" panose="00000506000000000000" pitchFamily="2" charset="0"/>
                <a:cs typeface="Arial"/>
              </a:rPr>
              <a:t>3</a:t>
            </a:r>
            <a:r>
              <a:rPr sz="1600" spc="-40" dirty="0">
                <a:latin typeface="Barlow Condensed" panose="00000506000000000000" pitchFamily="2" charset="0"/>
                <a:cs typeface="Arial"/>
              </a:rPr>
              <a:t> </a:t>
            </a:r>
            <a:r>
              <a:rPr sz="1600" dirty="0">
                <a:latin typeface="Barlow Condensed" panose="00000506000000000000" pitchFamily="2" charset="0"/>
                <a:cs typeface="Arial"/>
              </a:rPr>
              <a:t>enfants</a:t>
            </a:r>
            <a:r>
              <a:rPr sz="1600" spc="-20" dirty="0">
                <a:latin typeface="Barlow Condensed" panose="00000506000000000000" pitchFamily="2" charset="0"/>
                <a:cs typeface="Arial"/>
              </a:rPr>
              <a:t> </a:t>
            </a:r>
            <a:r>
              <a:rPr sz="1600" spc="-10" dirty="0">
                <a:latin typeface="Barlow Condensed" panose="00000506000000000000" pitchFamily="2" charset="0"/>
                <a:cs typeface="Arial"/>
              </a:rPr>
              <a:t>vivants</a:t>
            </a:r>
            <a:endParaRPr sz="1600" dirty="0">
              <a:latin typeface="Barlow Condensed" panose="00000506000000000000" pitchFamily="2" charset="0"/>
              <a:cs typeface="Arial"/>
            </a:endParaRPr>
          </a:p>
          <a:p>
            <a:pPr marL="434340">
              <a:lnSpc>
                <a:spcPts val="1789"/>
              </a:lnSpc>
            </a:pPr>
            <a:r>
              <a:rPr sz="1600" dirty="0">
                <a:latin typeface="Barlow Condensed" panose="00000506000000000000" pitchFamily="2" charset="0"/>
                <a:cs typeface="Arial"/>
              </a:rPr>
              <a:t>au</a:t>
            </a:r>
            <a:r>
              <a:rPr sz="1600" spc="-55" dirty="0">
                <a:latin typeface="Barlow Condensed" panose="00000506000000000000" pitchFamily="2" charset="0"/>
                <a:cs typeface="Arial"/>
              </a:rPr>
              <a:t> </a:t>
            </a:r>
            <a:r>
              <a:rPr sz="1600" dirty="0">
                <a:latin typeface="Barlow Condensed" panose="00000506000000000000" pitchFamily="2" charset="0"/>
                <a:cs typeface="Arial"/>
              </a:rPr>
              <a:t>50ème</a:t>
            </a:r>
            <a:r>
              <a:rPr sz="1600" spc="-40" dirty="0">
                <a:latin typeface="Barlow Condensed" panose="00000506000000000000" pitchFamily="2" charset="0"/>
                <a:cs typeface="Arial"/>
              </a:rPr>
              <a:t> </a:t>
            </a:r>
            <a:r>
              <a:rPr sz="1600" spc="-10" dirty="0">
                <a:latin typeface="Barlow Condensed" panose="00000506000000000000" pitchFamily="2" charset="0"/>
                <a:cs typeface="Arial"/>
              </a:rPr>
              <a:t>anniversaire</a:t>
            </a:r>
            <a:endParaRPr sz="1600" dirty="0">
              <a:latin typeface="Barlow Condensed" panose="00000506000000000000" pitchFamily="2" charset="0"/>
              <a:cs typeface="Arial"/>
            </a:endParaRPr>
          </a:p>
          <a:p>
            <a:pPr marL="434340" marR="77470" lvl="1" indent="-186055">
              <a:lnSpc>
                <a:spcPts val="1660"/>
              </a:lnSpc>
              <a:spcBef>
                <a:spcPts val="290"/>
              </a:spcBef>
              <a:buChar char="•"/>
              <a:tabLst>
                <a:tab pos="434340" algn="l"/>
              </a:tabLst>
            </a:pPr>
            <a:r>
              <a:rPr sz="1600" dirty="0">
                <a:latin typeface="Barlow Condensed" panose="00000506000000000000" pitchFamily="2" charset="0"/>
                <a:cs typeface="Arial"/>
              </a:rPr>
              <a:t>le</a:t>
            </a:r>
            <a:r>
              <a:rPr sz="1600" spc="-45" dirty="0">
                <a:latin typeface="Barlow Condensed" panose="00000506000000000000" pitchFamily="2" charset="0"/>
                <a:cs typeface="Arial"/>
              </a:rPr>
              <a:t> </a:t>
            </a:r>
            <a:r>
              <a:rPr sz="1600" dirty="0">
                <a:latin typeface="Barlow Condensed" panose="00000506000000000000" pitchFamily="2" charset="0"/>
                <a:cs typeface="Arial"/>
              </a:rPr>
              <a:t>recul</a:t>
            </a:r>
            <a:r>
              <a:rPr sz="1600" spc="-30" dirty="0">
                <a:latin typeface="Barlow Condensed" panose="00000506000000000000" pitchFamily="2" charset="0"/>
                <a:cs typeface="Arial"/>
              </a:rPr>
              <a:t> </a:t>
            </a:r>
            <a:r>
              <a:rPr sz="1600" dirty="0">
                <a:latin typeface="Barlow Condensed" panose="00000506000000000000" pitchFamily="2" charset="0"/>
                <a:cs typeface="Arial"/>
              </a:rPr>
              <a:t>de</a:t>
            </a:r>
            <a:r>
              <a:rPr sz="1600" spc="-45" dirty="0">
                <a:latin typeface="Barlow Condensed" panose="00000506000000000000" pitchFamily="2" charset="0"/>
                <a:cs typeface="Arial"/>
              </a:rPr>
              <a:t> </a:t>
            </a:r>
            <a:r>
              <a:rPr sz="1600" dirty="0">
                <a:latin typeface="Barlow Condensed" panose="00000506000000000000" pitchFamily="2" charset="0"/>
                <a:cs typeface="Arial"/>
              </a:rPr>
              <a:t>limite</a:t>
            </a:r>
            <a:r>
              <a:rPr sz="1600" spc="-50" dirty="0">
                <a:latin typeface="Barlow Condensed" panose="00000506000000000000" pitchFamily="2" charset="0"/>
                <a:cs typeface="Arial"/>
              </a:rPr>
              <a:t> </a:t>
            </a:r>
            <a:r>
              <a:rPr sz="1600" dirty="0">
                <a:latin typeface="Barlow Condensed" panose="00000506000000000000" pitchFamily="2" charset="0"/>
                <a:cs typeface="Arial"/>
              </a:rPr>
              <a:t>d’âge</a:t>
            </a:r>
            <a:r>
              <a:rPr sz="1600" spc="-30" dirty="0">
                <a:latin typeface="Barlow Condensed" panose="00000506000000000000" pitchFamily="2" charset="0"/>
                <a:cs typeface="Arial"/>
              </a:rPr>
              <a:t> </a:t>
            </a:r>
            <a:r>
              <a:rPr sz="1600" dirty="0">
                <a:latin typeface="Barlow Condensed" panose="00000506000000000000" pitchFamily="2" charset="0"/>
                <a:cs typeface="Arial"/>
              </a:rPr>
              <a:t>pour</a:t>
            </a:r>
            <a:r>
              <a:rPr sz="1600" spc="-30" dirty="0">
                <a:latin typeface="Barlow Condensed" panose="00000506000000000000" pitchFamily="2" charset="0"/>
                <a:cs typeface="Arial"/>
              </a:rPr>
              <a:t> </a:t>
            </a:r>
            <a:r>
              <a:rPr sz="1600" dirty="0">
                <a:latin typeface="Barlow Condensed" panose="00000506000000000000" pitchFamily="2" charset="0"/>
                <a:cs typeface="Arial"/>
              </a:rPr>
              <a:t>enfants</a:t>
            </a:r>
            <a:r>
              <a:rPr sz="1600" spc="-35" dirty="0">
                <a:latin typeface="Barlow Condensed" panose="00000506000000000000" pitchFamily="2" charset="0"/>
                <a:cs typeface="Arial"/>
              </a:rPr>
              <a:t> </a:t>
            </a:r>
            <a:r>
              <a:rPr sz="1600" dirty="0">
                <a:latin typeface="Barlow Condensed" panose="00000506000000000000" pitchFamily="2" charset="0"/>
                <a:cs typeface="Arial"/>
              </a:rPr>
              <a:t>morts</a:t>
            </a:r>
            <a:r>
              <a:rPr sz="1600" spc="-25" dirty="0">
                <a:latin typeface="Barlow Condensed" panose="00000506000000000000" pitchFamily="2" charset="0"/>
                <a:cs typeface="Arial"/>
              </a:rPr>
              <a:t> </a:t>
            </a:r>
            <a:r>
              <a:rPr sz="1600" dirty="0">
                <a:latin typeface="Barlow Condensed" panose="00000506000000000000" pitchFamily="2" charset="0"/>
                <a:cs typeface="Arial"/>
              </a:rPr>
              <a:t>pour</a:t>
            </a:r>
            <a:r>
              <a:rPr sz="1600" spc="-30" dirty="0">
                <a:latin typeface="Barlow Condensed" panose="00000506000000000000" pitchFamily="2" charset="0"/>
                <a:cs typeface="Arial"/>
              </a:rPr>
              <a:t> </a:t>
            </a:r>
            <a:r>
              <a:rPr sz="1600" spc="-25" dirty="0">
                <a:latin typeface="Barlow Condensed" panose="00000506000000000000" pitchFamily="2" charset="0"/>
                <a:cs typeface="Arial"/>
              </a:rPr>
              <a:t>la </a:t>
            </a:r>
            <a:r>
              <a:rPr sz="1600" spc="-10" dirty="0">
                <a:latin typeface="Barlow Condensed" panose="00000506000000000000" pitchFamily="2" charset="0"/>
                <a:cs typeface="Arial"/>
              </a:rPr>
              <a:t>France</a:t>
            </a:r>
            <a:endParaRPr sz="1600" dirty="0">
              <a:latin typeface="Barlow Condensed" panose="00000506000000000000" pitchFamily="2" charset="0"/>
              <a:cs typeface="Arial"/>
            </a:endParaRPr>
          </a:p>
          <a:p>
            <a:pPr marL="433705" lvl="1" indent="-185420">
              <a:lnSpc>
                <a:spcPts val="1914"/>
              </a:lnSpc>
              <a:buChar char="•"/>
              <a:tabLst>
                <a:tab pos="433705" algn="l"/>
              </a:tabLst>
            </a:pPr>
            <a:r>
              <a:rPr sz="1600" dirty="0">
                <a:latin typeface="Barlow Condensed" panose="00000506000000000000" pitchFamily="2" charset="0"/>
                <a:cs typeface="Arial"/>
              </a:rPr>
              <a:t>la</a:t>
            </a:r>
            <a:r>
              <a:rPr sz="1600" spc="-50" dirty="0">
                <a:latin typeface="Barlow Condensed" panose="00000506000000000000" pitchFamily="2" charset="0"/>
                <a:cs typeface="Arial"/>
              </a:rPr>
              <a:t> </a:t>
            </a:r>
            <a:r>
              <a:rPr sz="1600" spc="-10" dirty="0">
                <a:latin typeface="Barlow Condensed" panose="00000506000000000000" pitchFamily="2" charset="0"/>
                <a:cs typeface="Arial"/>
              </a:rPr>
              <a:t>prolongation</a:t>
            </a:r>
            <a:r>
              <a:rPr sz="1600" spc="-30" dirty="0">
                <a:latin typeface="Barlow Condensed" panose="00000506000000000000" pitchFamily="2" charset="0"/>
                <a:cs typeface="Arial"/>
              </a:rPr>
              <a:t> </a:t>
            </a:r>
            <a:r>
              <a:rPr sz="1600" dirty="0">
                <a:latin typeface="Barlow Condensed" panose="00000506000000000000" pitchFamily="2" charset="0"/>
                <a:cs typeface="Arial"/>
              </a:rPr>
              <a:t>d’activité</a:t>
            </a:r>
            <a:r>
              <a:rPr sz="1600" spc="-55" dirty="0">
                <a:latin typeface="Barlow Condensed" panose="00000506000000000000" pitchFamily="2" charset="0"/>
                <a:cs typeface="Arial"/>
              </a:rPr>
              <a:t> </a:t>
            </a:r>
            <a:r>
              <a:rPr sz="1600" dirty="0">
                <a:latin typeface="Barlow Condensed" panose="00000506000000000000" pitchFamily="2" charset="0"/>
                <a:cs typeface="Arial"/>
              </a:rPr>
              <a:t>pour</a:t>
            </a:r>
            <a:r>
              <a:rPr sz="1600" spc="-35" dirty="0">
                <a:latin typeface="Barlow Condensed" panose="00000506000000000000" pitchFamily="2" charset="0"/>
                <a:cs typeface="Arial"/>
              </a:rPr>
              <a:t> </a:t>
            </a:r>
            <a:r>
              <a:rPr sz="1600" dirty="0">
                <a:latin typeface="Barlow Condensed" panose="00000506000000000000" pitchFamily="2" charset="0"/>
                <a:cs typeface="Arial"/>
              </a:rPr>
              <a:t>carrière</a:t>
            </a:r>
            <a:r>
              <a:rPr sz="1600" spc="-35" dirty="0">
                <a:latin typeface="Barlow Condensed" panose="00000506000000000000" pitchFamily="2" charset="0"/>
                <a:cs typeface="Arial"/>
              </a:rPr>
              <a:t> </a:t>
            </a:r>
            <a:r>
              <a:rPr sz="1600" spc="-10" dirty="0">
                <a:latin typeface="Barlow Condensed" panose="00000506000000000000" pitchFamily="2" charset="0"/>
                <a:cs typeface="Arial"/>
              </a:rPr>
              <a:t>incomplète</a:t>
            </a:r>
            <a:endParaRPr sz="1600" dirty="0">
              <a:latin typeface="Barlow Condensed" panose="00000506000000000000" pitchFamily="2" charset="0"/>
              <a:cs typeface="Arial"/>
            </a:endParaRPr>
          </a:p>
          <a:p>
            <a:pPr marL="343535" indent="-267335">
              <a:lnSpc>
                <a:spcPct val="100000"/>
              </a:lnSpc>
              <a:spcBef>
                <a:spcPts val="10"/>
              </a:spcBef>
              <a:buFont typeface="Wingdings"/>
              <a:buChar char=""/>
              <a:tabLst>
                <a:tab pos="343535" algn="l"/>
              </a:tabLst>
            </a:pPr>
            <a:r>
              <a:rPr sz="1600" dirty="0">
                <a:latin typeface="Barlow Condensed" panose="00000506000000000000" pitchFamily="2" charset="0"/>
                <a:cs typeface="Arial"/>
              </a:rPr>
              <a:t>Dans</a:t>
            </a:r>
            <a:r>
              <a:rPr sz="1600" spc="-30" dirty="0">
                <a:latin typeface="Barlow Condensed" panose="00000506000000000000" pitchFamily="2" charset="0"/>
                <a:cs typeface="Arial"/>
              </a:rPr>
              <a:t> </a:t>
            </a:r>
            <a:r>
              <a:rPr sz="1600" dirty="0">
                <a:latin typeface="Barlow Condensed" panose="00000506000000000000" pitchFamily="2" charset="0"/>
                <a:cs typeface="Arial"/>
              </a:rPr>
              <a:t>la</a:t>
            </a:r>
            <a:r>
              <a:rPr sz="1600" spc="-30" dirty="0">
                <a:latin typeface="Barlow Condensed" panose="00000506000000000000" pitchFamily="2" charset="0"/>
                <a:cs typeface="Arial"/>
              </a:rPr>
              <a:t> </a:t>
            </a:r>
            <a:r>
              <a:rPr sz="1600" dirty="0">
                <a:latin typeface="Barlow Condensed" panose="00000506000000000000" pitchFamily="2" charset="0"/>
                <a:cs typeface="Arial"/>
              </a:rPr>
              <a:t>limite</a:t>
            </a:r>
            <a:r>
              <a:rPr sz="1600" spc="-40" dirty="0">
                <a:latin typeface="Barlow Condensed" panose="00000506000000000000" pitchFamily="2" charset="0"/>
                <a:cs typeface="Arial"/>
              </a:rPr>
              <a:t> </a:t>
            </a:r>
            <a:r>
              <a:rPr sz="1600" dirty="0">
                <a:latin typeface="Barlow Condensed" panose="00000506000000000000" pitchFamily="2" charset="0"/>
                <a:cs typeface="Arial"/>
              </a:rPr>
              <a:t>des</a:t>
            </a:r>
            <a:r>
              <a:rPr sz="1600" spc="-25" dirty="0">
                <a:latin typeface="Barlow Condensed" panose="00000506000000000000" pitchFamily="2" charset="0"/>
                <a:cs typeface="Arial"/>
              </a:rPr>
              <a:t> </a:t>
            </a:r>
            <a:r>
              <a:rPr sz="1600" spc="-10" dirty="0">
                <a:latin typeface="Barlow Condensed" panose="00000506000000000000" pitchFamily="2" charset="0"/>
                <a:cs typeface="Arial"/>
              </a:rPr>
              <a:t>soixante-</a:t>
            </a:r>
            <a:r>
              <a:rPr sz="1600" dirty="0">
                <a:latin typeface="Barlow Condensed" panose="00000506000000000000" pitchFamily="2" charset="0"/>
                <a:cs typeface="Arial"/>
              </a:rPr>
              <a:t>dix</a:t>
            </a:r>
            <a:r>
              <a:rPr sz="1600" spc="-10" dirty="0">
                <a:latin typeface="Barlow Condensed" panose="00000506000000000000" pitchFamily="2" charset="0"/>
                <a:cs typeface="Arial"/>
              </a:rPr>
              <a:t> </a:t>
            </a:r>
            <a:r>
              <a:rPr sz="1600" dirty="0">
                <a:latin typeface="Barlow Condensed" panose="00000506000000000000" pitchFamily="2" charset="0"/>
                <a:cs typeface="Arial"/>
              </a:rPr>
              <a:t>ans</a:t>
            </a:r>
            <a:r>
              <a:rPr sz="1600" spc="-25" dirty="0">
                <a:latin typeface="Barlow Condensed" panose="00000506000000000000" pitchFamily="2" charset="0"/>
                <a:cs typeface="Arial"/>
              </a:rPr>
              <a:t> </a:t>
            </a:r>
            <a:r>
              <a:rPr sz="1600" dirty="0">
                <a:latin typeface="Barlow Condensed" panose="00000506000000000000" pitchFamily="2" charset="0"/>
                <a:cs typeface="Arial"/>
              </a:rPr>
              <a:t>de</a:t>
            </a:r>
            <a:r>
              <a:rPr sz="1600" spc="-30" dirty="0">
                <a:latin typeface="Barlow Condensed" panose="00000506000000000000" pitchFamily="2" charset="0"/>
                <a:cs typeface="Arial"/>
              </a:rPr>
              <a:t> </a:t>
            </a:r>
            <a:r>
              <a:rPr sz="1600" spc="-10" dirty="0">
                <a:latin typeface="Barlow Condensed" panose="00000506000000000000" pitchFamily="2" charset="0"/>
                <a:cs typeface="Arial"/>
              </a:rPr>
              <a:t>l’agent</a:t>
            </a:r>
            <a:endParaRPr sz="1600" dirty="0">
              <a:latin typeface="Barlow Condensed" panose="00000506000000000000" pitchFamily="2" charset="0"/>
              <a:cs typeface="Arial"/>
            </a:endParaRPr>
          </a:p>
        </p:txBody>
      </p:sp>
      <p:sp>
        <p:nvSpPr>
          <p:cNvPr id="4" name="object 4"/>
          <p:cNvSpPr txBox="1"/>
          <p:nvPr/>
        </p:nvSpPr>
        <p:spPr>
          <a:xfrm>
            <a:off x="7315200" y="1842256"/>
            <a:ext cx="4436745" cy="2958824"/>
          </a:xfrm>
          <a:prstGeom prst="roundRect">
            <a:avLst/>
          </a:prstGeom>
          <a:noFill/>
          <a:ln w="38100">
            <a:solidFill>
              <a:srgbClr val="EF9121"/>
            </a:solidFill>
          </a:ln>
        </p:spPr>
        <p:txBody>
          <a:bodyPr vert="horz" wrap="square" lIns="0" tIns="74930" rIns="0" bIns="0" rtlCol="0">
            <a:spAutoFit/>
          </a:bodyPr>
          <a:lstStyle/>
          <a:p>
            <a:pPr marL="77470" marR="678180">
              <a:lnSpc>
                <a:spcPts val="2080"/>
              </a:lnSpc>
              <a:spcBef>
                <a:spcPts val="590"/>
              </a:spcBef>
            </a:pPr>
            <a:r>
              <a:rPr sz="2000" b="1" dirty="0">
                <a:solidFill>
                  <a:srgbClr val="EF9121"/>
                </a:solidFill>
                <a:latin typeface="Barlow Condensed" panose="00000506000000000000" pitchFamily="2" charset="0"/>
                <a:cs typeface="Arial"/>
              </a:rPr>
              <a:t>Modalités</a:t>
            </a:r>
            <a:r>
              <a:rPr sz="2000" b="1" spc="-40"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de</a:t>
            </a:r>
            <a:r>
              <a:rPr sz="2000" b="1" spc="-10"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prise</a:t>
            </a:r>
            <a:r>
              <a:rPr sz="2000" b="1" spc="-25"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en</a:t>
            </a:r>
            <a:r>
              <a:rPr sz="2000" b="1" spc="-15"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compte</a:t>
            </a:r>
            <a:r>
              <a:rPr sz="2000" b="1" spc="-25"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de</a:t>
            </a:r>
            <a:r>
              <a:rPr sz="2000" b="1" spc="-10" dirty="0">
                <a:solidFill>
                  <a:srgbClr val="EF9121"/>
                </a:solidFill>
                <a:latin typeface="Barlow Condensed" panose="00000506000000000000" pitchFamily="2" charset="0"/>
                <a:cs typeface="Arial"/>
              </a:rPr>
              <a:t> </a:t>
            </a:r>
            <a:r>
              <a:rPr sz="2000" b="1" spc="-25" dirty="0">
                <a:solidFill>
                  <a:srgbClr val="EF9121"/>
                </a:solidFill>
                <a:latin typeface="Barlow Condensed" panose="00000506000000000000" pitchFamily="2" charset="0"/>
                <a:cs typeface="Arial"/>
              </a:rPr>
              <a:t>la </a:t>
            </a:r>
            <a:r>
              <a:rPr sz="2000" b="1" dirty="0">
                <a:solidFill>
                  <a:srgbClr val="EF9121"/>
                </a:solidFill>
                <a:latin typeface="Barlow Condensed" panose="00000506000000000000" pitchFamily="2" charset="0"/>
                <a:cs typeface="Arial"/>
              </a:rPr>
              <a:t>période</a:t>
            </a:r>
            <a:r>
              <a:rPr sz="2000" b="1" spc="-40"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dans</a:t>
            </a:r>
            <a:r>
              <a:rPr sz="2000" b="1" spc="-15"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la</a:t>
            </a:r>
            <a:r>
              <a:rPr sz="2000" b="1" spc="-15" dirty="0">
                <a:solidFill>
                  <a:srgbClr val="EF9121"/>
                </a:solidFill>
                <a:latin typeface="Barlow Condensed" panose="00000506000000000000" pitchFamily="2" charset="0"/>
                <a:cs typeface="Arial"/>
              </a:rPr>
              <a:t> </a:t>
            </a:r>
            <a:r>
              <a:rPr sz="2000" b="1" dirty="0">
                <a:solidFill>
                  <a:srgbClr val="EF9121"/>
                </a:solidFill>
                <a:latin typeface="Barlow Condensed" panose="00000506000000000000" pitchFamily="2" charset="0"/>
                <a:cs typeface="Arial"/>
              </a:rPr>
              <a:t>pension</a:t>
            </a:r>
            <a:r>
              <a:rPr sz="2000" b="1" spc="-35" dirty="0">
                <a:solidFill>
                  <a:srgbClr val="EF9121"/>
                </a:solidFill>
                <a:latin typeface="Barlow Condensed" panose="00000506000000000000" pitchFamily="2" charset="0"/>
                <a:cs typeface="Arial"/>
              </a:rPr>
              <a:t> </a:t>
            </a:r>
            <a:r>
              <a:rPr sz="2000" b="1" spc="-50" dirty="0">
                <a:solidFill>
                  <a:srgbClr val="EF9121"/>
                </a:solidFill>
                <a:latin typeface="Barlow Condensed" panose="00000506000000000000" pitchFamily="2" charset="0"/>
                <a:cs typeface="Arial"/>
              </a:rPr>
              <a:t>:</a:t>
            </a:r>
            <a:endParaRPr sz="2000" dirty="0">
              <a:solidFill>
                <a:srgbClr val="EF9121"/>
              </a:solidFill>
              <a:latin typeface="Barlow Condensed" panose="00000506000000000000" pitchFamily="2" charset="0"/>
              <a:cs typeface="Arial"/>
            </a:endParaRPr>
          </a:p>
          <a:p>
            <a:pPr marL="345440" marR="173990" indent="-268605">
              <a:lnSpc>
                <a:spcPct val="86400"/>
              </a:lnSpc>
              <a:spcBef>
                <a:spcPts val="785"/>
              </a:spcBef>
              <a:buFont typeface="Wingdings"/>
              <a:buChar char=""/>
              <a:tabLst>
                <a:tab pos="345440" algn="l"/>
              </a:tabLst>
            </a:pPr>
            <a:r>
              <a:rPr sz="1500" dirty="0">
                <a:latin typeface="Barlow Condensed" panose="00000506000000000000" pitchFamily="2" charset="0"/>
                <a:cs typeface="Arial"/>
              </a:rPr>
              <a:t>Prise</a:t>
            </a:r>
            <a:r>
              <a:rPr sz="1500" spc="-35" dirty="0">
                <a:latin typeface="Barlow Condensed" panose="00000506000000000000" pitchFamily="2" charset="0"/>
                <a:cs typeface="Arial"/>
              </a:rPr>
              <a:t> </a:t>
            </a:r>
            <a:r>
              <a:rPr sz="1500" dirty="0">
                <a:latin typeface="Barlow Condensed" panose="00000506000000000000" pitchFamily="2" charset="0"/>
                <a:cs typeface="Arial"/>
              </a:rPr>
              <a:t>en</a:t>
            </a:r>
            <a:r>
              <a:rPr sz="1500" spc="-10" dirty="0">
                <a:latin typeface="Barlow Condensed" panose="00000506000000000000" pitchFamily="2" charset="0"/>
                <a:cs typeface="Arial"/>
              </a:rPr>
              <a:t> </a:t>
            </a:r>
            <a:r>
              <a:rPr sz="1500" dirty="0">
                <a:latin typeface="Barlow Condensed" panose="00000506000000000000" pitchFamily="2" charset="0"/>
                <a:cs typeface="Arial"/>
              </a:rPr>
              <a:t>compte</a:t>
            </a:r>
            <a:r>
              <a:rPr sz="1500" spc="-20" dirty="0">
                <a:latin typeface="Barlow Condensed" panose="00000506000000000000" pitchFamily="2" charset="0"/>
                <a:cs typeface="Arial"/>
              </a:rPr>
              <a:t> </a:t>
            </a:r>
            <a:r>
              <a:rPr sz="1500" dirty="0">
                <a:latin typeface="Barlow Condensed" panose="00000506000000000000" pitchFamily="2" charset="0"/>
                <a:cs typeface="Arial"/>
              </a:rPr>
              <a:t>de</a:t>
            </a:r>
            <a:r>
              <a:rPr sz="1500" spc="-25" dirty="0">
                <a:latin typeface="Barlow Condensed" panose="00000506000000000000" pitchFamily="2" charset="0"/>
                <a:cs typeface="Arial"/>
              </a:rPr>
              <a:t> </a:t>
            </a:r>
            <a:r>
              <a:rPr sz="1500" dirty="0">
                <a:latin typeface="Barlow Condensed" panose="00000506000000000000" pitchFamily="2" charset="0"/>
                <a:cs typeface="Arial"/>
              </a:rPr>
              <a:t>l’intégralité</a:t>
            </a:r>
            <a:r>
              <a:rPr sz="1500" spc="-35" dirty="0">
                <a:latin typeface="Barlow Condensed" panose="00000506000000000000" pitchFamily="2" charset="0"/>
                <a:cs typeface="Arial"/>
              </a:rPr>
              <a:t> </a:t>
            </a:r>
            <a:r>
              <a:rPr sz="1500" dirty="0">
                <a:latin typeface="Barlow Condensed" panose="00000506000000000000" pitchFamily="2" charset="0"/>
                <a:cs typeface="Arial"/>
              </a:rPr>
              <a:t>de</a:t>
            </a:r>
            <a:r>
              <a:rPr sz="1500" spc="-25" dirty="0">
                <a:latin typeface="Barlow Condensed" panose="00000506000000000000" pitchFamily="2" charset="0"/>
                <a:cs typeface="Arial"/>
              </a:rPr>
              <a:t> </a:t>
            </a:r>
            <a:r>
              <a:rPr sz="1500" dirty="0">
                <a:latin typeface="Barlow Condensed" panose="00000506000000000000" pitchFamily="2" charset="0"/>
                <a:cs typeface="Arial"/>
              </a:rPr>
              <a:t>la</a:t>
            </a:r>
            <a:r>
              <a:rPr sz="1500" spc="-10" dirty="0">
                <a:latin typeface="Barlow Condensed" panose="00000506000000000000" pitchFamily="2" charset="0"/>
                <a:cs typeface="Arial"/>
              </a:rPr>
              <a:t> </a:t>
            </a:r>
            <a:r>
              <a:rPr sz="1500" dirty="0">
                <a:latin typeface="Barlow Condensed" panose="00000506000000000000" pitchFamily="2" charset="0"/>
                <a:cs typeface="Arial"/>
              </a:rPr>
              <a:t>période</a:t>
            </a:r>
            <a:r>
              <a:rPr sz="1500" spc="-35" dirty="0">
                <a:latin typeface="Barlow Condensed" panose="00000506000000000000" pitchFamily="2" charset="0"/>
                <a:cs typeface="Arial"/>
              </a:rPr>
              <a:t> </a:t>
            </a:r>
            <a:r>
              <a:rPr sz="1500" dirty="0">
                <a:latin typeface="Barlow Condensed" panose="00000506000000000000" pitchFamily="2" charset="0"/>
                <a:cs typeface="Arial"/>
              </a:rPr>
              <a:t>(pas</a:t>
            </a:r>
            <a:r>
              <a:rPr sz="1500" spc="-20" dirty="0">
                <a:latin typeface="Barlow Condensed" panose="00000506000000000000" pitchFamily="2" charset="0"/>
                <a:cs typeface="Arial"/>
              </a:rPr>
              <a:t> </a:t>
            </a:r>
            <a:r>
              <a:rPr sz="1500" spc="-25" dirty="0">
                <a:latin typeface="Barlow Condensed" panose="00000506000000000000" pitchFamily="2" charset="0"/>
                <a:cs typeface="Arial"/>
              </a:rPr>
              <a:t>de </a:t>
            </a:r>
            <a:r>
              <a:rPr sz="1500" dirty="0">
                <a:latin typeface="Barlow Condensed" panose="00000506000000000000" pitchFamily="2" charset="0"/>
                <a:cs typeface="Arial"/>
              </a:rPr>
              <a:t>limitation</a:t>
            </a:r>
            <a:r>
              <a:rPr sz="1500" spc="-40" dirty="0">
                <a:latin typeface="Barlow Condensed" panose="00000506000000000000" pitchFamily="2" charset="0"/>
                <a:cs typeface="Arial"/>
              </a:rPr>
              <a:t> </a:t>
            </a:r>
            <a:r>
              <a:rPr sz="1500" dirty="0">
                <a:latin typeface="Barlow Condensed" panose="00000506000000000000" pitchFamily="2" charset="0"/>
                <a:cs typeface="Arial"/>
              </a:rPr>
              <a:t>au</a:t>
            </a:r>
            <a:r>
              <a:rPr sz="1500" spc="-10" dirty="0">
                <a:latin typeface="Barlow Condensed" panose="00000506000000000000" pitchFamily="2" charset="0"/>
                <a:cs typeface="Arial"/>
              </a:rPr>
              <a:t> </a:t>
            </a:r>
            <a:r>
              <a:rPr sz="1500" dirty="0">
                <a:latin typeface="Barlow Condensed" panose="00000506000000000000" pitchFamily="2" charset="0"/>
                <a:cs typeface="Arial"/>
              </a:rPr>
              <a:t>nombre</a:t>
            </a:r>
            <a:r>
              <a:rPr sz="1500" spc="-30" dirty="0">
                <a:latin typeface="Barlow Condensed" panose="00000506000000000000" pitchFamily="2" charset="0"/>
                <a:cs typeface="Arial"/>
              </a:rPr>
              <a:t> </a:t>
            </a:r>
            <a:r>
              <a:rPr sz="1500" dirty="0">
                <a:latin typeface="Barlow Condensed" panose="00000506000000000000" pitchFamily="2" charset="0"/>
                <a:cs typeface="Arial"/>
              </a:rPr>
              <a:t>de</a:t>
            </a:r>
            <a:r>
              <a:rPr sz="1500" spc="-10" dirty="0">
                <a:latin typeface="Barlow Condensed" panose="00000506000000000000" pitchFamily="2" charset="0"/>
                <a:cs typeface="Arial"/>
              </a:rPr>
              <a:t> </a:t>
            </a:r>
            <a:r>
              <a:rPr sz="1500" dirty="0">
                <a:latin typeface="Barlow Condensed" panose="00000506000000000000" pitchFamily="2" charset="0"/>
                <a:cs typeface="Arial"/>
              </a:rPr>
              <a:t>trimestres</a:t>
            </a:r>
            <a:r>
              <a:rPr sz="1500" spc="-45" dirty="0">
                <a:latin typeface="Barlow Condensed" panose="00000506000000000000" pitchFamily="2" charset="0"/>
                <a:cs typeface="Arial"/>
              </a:rPr>
              <a:t> </a:t>
            </a:r>
            <a:r>
              <a:rPr sz="1500" dirty="0">
                <a:latin typeface="Barlow Condensed" panose="00000506000000000000" pitchFamily="2" charset="0"/>
                <a:cs typeface="Arial"/>
              </a:rPr>
              <a:t>pour</a:t>
            </a:r>
            <a:r>
              <a:rPr sz="1500" spc="-25" dirty="0">
                <a:latin typeface="Barlow Condensed" panose="00000506000000000000" pitchFamily="2" charset="0"/>
                <a:cs typeface="Arial"/>
              </a:rPr>
              <a:t> </a:t>
            </a:r>
            <a:r>
              <a:rPr sz="1500" dirty="0">
                <a:latin typeface="Barlow Condensed" panose="00000506000000000000" pitchFamily="2" charset="0"/>
                <a:cs typeface="Arial"/>
              </a:rPr>
              <a:t>avoir le</a:t>
            </a:r>
            <a:r>
              <a:rPr sz="1500" spc="-10" dirty="0">
                <a:latin typeface="Barlow Condensed" panose="00000506000000000000" pitchFamily="2" charset="0"/>
                <a:cs typeface="Arial"/>
              </a:rPr>
              <a:t> </a:t>
            </a:r>
            <a:r>
              <a:rPr sz="1500" spc="-20" dirty="0">
                <a:latin typeface="Barlow Condensed" panose="00000506000000000000" pitchFamily="2" charset="0"/>
                <a:cs typeface="Arial"/>
              </a:rPr>
              <a:t>taux </a:t>
            </a:r>
            <a:r>
              <a:rPr sz="1500" spc="-10" dirty="0">
                <a:latin typeface="Barlow Condensed" panose="00000506000000000000" pitchFamily="2" charset="0"/>
                <a:cs typeface="Arial"/>
              </a:rPr>
              <a:t>plein)</a:t>
            </a:r>
            <a:endParaRPr sz="1500" dirty="0">
              <a:latin typeface="Barlow Condensed" panose="00000506000000000000" pitchFamily="2" charset="0"/>
              <a:cs typeface="Arial"/>
            </a:endParaRPr>
          </a:p>
          <a:p>
            <a:pPr>
              <a:lnSpc>
                <a:spcPct val="100000"/>
              </a:lnSpc>
              <a:spcBef>
                <a:spcPts val="10"/>
              </a:spcBef>
              <a:buFont typeface="Wingdings"/>
              <a:buChar char=""/>
            </a:pPr>
            <a:endParaRPr sz="1800" dirty="0">
              <a:latin typeface="Barlow Condensed" panose="00000506000000000000" pitchFamily="2" charset="0"/>
              <a:cs typeface="Arial"/>
            </a:endParaRPr>
          </a:p>
          <a:p>
            <a:pPr marL="345440" marR="435609" indent="-268605">
              <a:lnSpc>
                <a:spcPts val="1550"/>
              </a:lnSpc>
              <a:buFont typeface="Wingdings"/>
              <a:buChar char=""/>
              <a:tabLst>
                <a:tab pos="345440" algn="l"/>
              </a:tabLst>
            </a:pPr>
            <a:r>
              <a:rPr sz="1500" dirty="0">
                <a:latin typeface="Barlow Condensed" panose="00000506000000000000" pitchFamily="2" charset="0"/>
                <a:cs typeface="Arial"/>
              </a:rPr>
              <a:t>Possibilité</a:t>
            </a:r>
            <a:r>
              <a:rPr sz="1500" spc="-65" dirty="0">
                <a:latin typeface="Barlow Condensed" panose="00000506000000000000" pitchFamily="2" charset="0"/>
                <a:cs typeface="Arial"/>
              </a:rPr>
              <a:t> </a:t>
            </a:r>
            <a:r>
              <a:rPr sz="1500" dirty="0">
                <a:latin typeface="Barlow Condensed" panose="00000506000000000000" pitchFamily="2" charset="0"/>
                <a:cs typeface="Arial"/>
              </a:rPr>
              <a:t>de</a:t>
            </a:r>
            <a:r>
              <a:rPr sz="1500" spc="-15" dirty="0">
                <a:latin typeface="Barlow Condensed" panose="00000506000000000000" pitchFamily="2" charset="0"/>
                <a:cs typeface="Arial"/>
              </a:rPr>
              <a:t> </a:t>
            </a:r>
            <a:r>
              <a:rPr sz="1500" dirty="0">
                <a:latin typeface="Barlow Condensed" panose="00000506000000000000" pitchFamily="2" charset="0"/>
                <a:cs typeface="Arial"/>
              </a:rPr>
              <a:t>bénéficier</a:t>
            </a:r>
            <a:r>
              <a:rPr sz="1500" spc="-40" dirty="0">
                <a:latin typeface="Barlow Condensed" panose="00000506000000000000" pitchFamily="2" charset="0"/>
                <a:cs typeface="Arial"/>
              </a:rPr>
              <a:t> </a:t>
            </a:r>
            <a:r>
              <a:rPr sz="1500" dirty="0">
                <a:latin typeface="Barlow Condensed" panose="00000506000000000000" pitchFamily="2" charset="0"/>
                <a:cs typeface="Arial"/>
              </a:rPr>
              <a:t>des</a:t>
            </a:r>
            <a:r>
              <a:rPr sz="1500" spc="-30" dirty="0">
                <a:latin typeface="Barlow Condensed" panose="00000506000000000000" pitchFamily="2" charset="0"/>
                <a:cs typeface="Arial"/>
              </a:rPr>
              <a:t> </a:t>
            </a:r>
            <a:r>
              <a:rPr sz="1500" dirty="0">
                <a:latin typeface="Barlow Condensed" panose="00000506000000000000" pitchFamily="2" charset="0"/>
                <a:cs typeface="Arial"/>
              </a:rPr>
              <a:t>éventuelles</a:t>
            </a:r>
            <a:r>
              <a:rPr sz="1500" spc="-35" dirty="0">
                <a:latin typeface="Barlow Condensed" panose="00000506000000000000" pitchFamily="2" charset="0"/>
                <a:cs typeface="Arial"/>
              </a:rPr>
              <a:t> </a:t>
            </a:r>
            <a:r>
              <a:rPr sz="1500" spc="-10" dirty="0">
                <a:latin typeface="Barlow Condensed" panose="00000506000000000000" pitchFamily="2" charset="0"/>
                <a:cs typeface="Arial"/>
              </a:rPr>
              <a:t>réformes </a:t>
            </a:r>
            <a:r>
              <a:rPr sz="1500" dirty="0">
                <a:latin typeface="Barlow Condensed" panose="00000506000000000000" pitchFamily="2" charset="0"/>
                <a:cs typeface="Arial"/>
              </a:rPr>
              <a:t>statutaires</a:t>
            </a:r>
            <a:r>
              <a:rPr sz="1500" spc="-50" dirty="0">
                <a:latin typeface="Barlow Condensed" panose="00000506000000000000" pitchFamily="2" charset="0"/>
                <a:cs typeface="Arial"/>
              </a:rPr>
              <a:t> </a:t>
            </a:r>
            <a:r>
              <a:rPr sz="1500" dirty="0">
                <a:latin typeface="Barlow Condensed" panose="00000506000000000000" pitchFamily="2" charset="0"/>
                <a:cs typeface="Arial"/>
              </a:rPr>
              <a:t>et</a:t>
            </a:r>
            <a:r>
              <a:rPr sz="1500" spc="-15" dirty="0">
                <a:latin typeface="Barlow Condensed" panose="00000506000000000000" pitchFamily="2" charset="0"/>
                <a:cs typeface="Arial"/>
              </a:rPr>
              <a:t> </a:t>
            </a:r>
            <a:r>
              <a:rPr sz="1500" dirty="0">
                <a:latin typeface="Barlow Condensed" panose="00000506000000000000" pitchFamily="2" charset="0"/>
                <a:cs typeface="Arial"/>
              </a:rPr>
              <a:t>indiciaires,</a:t>
            </a:r>
            <a:r>
              <a:rPr sz="1500" spc="-50" dirty="0">
                <a:latin typeface="Barlow Condensed" panose="00000506000000000000" pitchFamily="2" charset="0"/>
                <a:cs typeface="Arial"/>
              </a:rPr>
              <a:t> </a:t>
            </a:r>
            <a:r>
              <a:rPr sz="1500" dirty="0">
                <a:latin typeface="Barlow Condensed" panose="00000506000000000000" pitchFamily="2" charset="0"/>
                <a:cs typeface="Arial"/>
              </a:rPr>
              <a:t>ou</a:t>
            </a:r>
            <a:r>
              <a:rPr sz="1500" spc="-10" dirty="0">
                <a:latin typeface="Barlow Condensed" panose="00000506000000000000" pitchFamily="2" charset="0"/>
                <a:cs typeface="Arial"/>
              </a:rPr>
              <a:t> </a:t>
            </a:r>
            <a:r>
              <a:rPr sz="1500" dirty="0">
                <a:latin typeface="Barlow Condensed" panose="00000506000000000000" pitchFamily="2" charset="0"/>
                <a:cs typeface="Arial"/>
              </a:rPr>
              <a:t>avancement</a:t>
            </a:r>
            <a:r>
              <a:rPr sz="1500" spc="-30" dirty="0">
                <a:latin typeface="Barlow Condensed" panose="00000506000000000000" pitchFamily="2" charset="0"/>
                <a:cs typeface="Arial"/>
              </a:rPr>
              <a:t> </a:t>
            </a:r>
            <a:r>
              <a:rPr sz="1500" dirty="0">
                <a:latin typeface="Barlow Condensed" panose="00000506000000000000" pitchFamily="2" charset="0"/>
                <a:cs typeface="Arial"/>
              </a:rPr>
              <a:t>pour</a:t>
            </a:r>
            <a:r>
              <a:rPr sz="1500" spc="-30" dirty="0">
                <a:latin typeface="Barlow Condensed" panose="00000506000000000000" pitchFamily="2" charset="0"/>
                <a:cs typeface="Arial"/>
              </a:rPr>
              <a:t> </a:t>
            </a:r>
            <a:r>
              <a:rPr sz="1500" spc="-25" dirty="0">
                <a:latin typeface="Barlow Condensed" panose="00000506000000000000" pitchFamily="2" charset="0"/>
                <a:cs typeface="Arial"/>
              </a:rPr>
              <a:t>le </a:t>
            </a:r>
            <a:r>
              <a:rPr sz="1500" dirty="0">
                <a:latin typeface="Barlow Condensed" panose="00000506000000000000" pitchFamily="2" charset="0"/>
                <a:cs typeface="Arial"/>
              </a:rPr>
              <a:t>calcul</a:t>
            </a:r>
            <a:r>
              <a:rPr sz="1500" spc="-30" dirty="0">
                <a:latin typeface="Barlow Condensed" panose="00000506000000000000" pitchFamily="2" charset="0"/>
                <a:cs typeface="Arial"/>
              </a:rPr>
              <a:t> </a:t>
            </a:r>
            <a:r>
              <a:rPr sz="1500" dirty="0">
                <a:latin typeface="Barlow Condensed" panose="00000506000000000000" pitchFamily="2" charset="0"/>
                <a:cs typeface="Arial"/>
              </a:rPr>
              <a:t>de</a:t>
            </a:r>
            <a:r>
              <a:rPr sz="1500" spc="-5" dirty="0">
                <a:latin typeface="Barlow Condensed" panose="00000506000000000000" pitchFamily="2" charset="0"/>
                <a:cs typeface="Arial"/>
              </a:rPr>
              <a:t> </a:t>
            </a:r>
            <a:r>
              <a:rPr sz="1500" dirty="0">
                <a:latin typeface="Barlow Condensed" panose="00000506000000000000" pitchFamily="2" charset="0"/>
                <a:cs typeface="Arial"/>
              </a:rPr>
              <a:t>la</a:t>
            </a:r>
            <a:r>
              <a:rPr sz="1500" spc="-5" dirty="0">
                <a:latin typeface="Barlow Condensed" panose="00000506000000000000" pitchFamily="2" charset="0"/>
                <a:cs typeface="Arial"/>
              </a:rPr>
              <a:t> </a:t>
            </a:r>
            <a:r>
              <a:rPr sz="1500" spc="-10" dirty="0">
                <a:latin typeface="Barlow Condensed" panose="00000506000000000000" pitchFamily="2" charset="0"/>
                <a:cs typeface="Arial"/>
              </a:rPr>
              <a:t>pension.</a:t>
            </a:r>
            <a:endParaRPr sz="1500" dirty="0">
              <a:latin typeface="Barlow Condensed" panose="00000506000000000000" pitchFamily="2" charset="0"/>
              <a:cs typeface="Arial"/>
            </a:endParaRPr>
          </a:p>
          <a:p>
            <a:pPr>
              <a:lnSpc>
                <a:spcPct val="100000"/>
              </a:lnSpc>
              <a:spcBef>
                <a:spcPts val="30"/>
              </a:spcBef>
              <a:buFont typeface="Wingdings"/>
              <a:buChar char=""/>
            </a:pPr>
            <a:endParaRPr sz="1550" dirty="0">
              <a:latin typeface="Barlow Condensed" panose="00000506000000000000" pitchFamily="2" charset="0"/>
              <a:cs typeface="Arial"/>
            </a:endParaRPr>
          </a:p>
          <a:p>
            <a:pPr marL="345440" indent="-267970">
              <a:lnSpc>
                <a:spcPct val="100000"/>
              </a:lnSpc>
              <a:buFont typeface="Wingdings"/>
              <a:buChar char=""/>
              <a:tabLst>
                <a:tab pos="345440" algn="l"/>
              </a:tabLst>
            </a:pPr>
            <a:r>
              <a:rPr sz="1500" dirty="0">
                <a:latin typeface="Barlow Condensed" panose="00000506000000000000" pitchFamily="2" charset="0"/>
                <a:cs typeface="Arial"/>
              </a:rPr>
              <a:t>Pas</a:t>
            </a:r>
            <a:r>
              <a:rPr sz="1500" spc="-10" dirty="0">
                <a:latin typeface="Barlow Condensed" panose="00000506000000000000" pitchFamily="2" charset="0"/>
                <a:cs typeface="Arial"/>
              </a:rPr>
              <a:t> </a:t>
            </a:r>
            <a:r>
              <a:rPr sz="1500" dirty="0">
                <a:latin typeface="Barlow Condensed" panose="00000506000000000000" pitchFamily="2" charset="0"/>
                <a:cs typeface="Arial"/>
              </a:rPr>
              <a:t>de</a:t>
            </a:r>
            <a:r>
              <a:rPr sz="1500" spc="-10" dirty="0">
                <a:latin typeface="Barlow Condensed" panose="00000506000000000000" pitchFamily="2" charset="0"/>
                <a:cs typeface="Arial"/>
              </a:rPr>
              <a:t> </a:t>
            </a:r>
            <a:r>
              <a:rPr sz="1500" dirty="0">
                <a:latin typeface="Barlow Condensed" panose="00000506000000000000" pitchFamily="2" charset="0"/>
                <a:cs typeface="Arial"/>
              </a:rPr>
              <a:t>radiation</a:t>
            </a:r>
            <a:r>
              <a:rPr sz="1500" spc="-40" dirty="0">
                <a:latin typeface="Barlow Condensed" panose="00000506000000000000" pitchFamily="2" charset="0"/>
                <a:cs typeface="Arial"/>
              </a:rPr>
              <a:t> </a:t>
            </a:r>
            <a:r>
              <a:rPr sz="1500" dirty="0">
                <a:latin typeface="Barlow Condensed" panose="00000506000000000000" pitchFamily="2" charset="0"/>
                <a:cs typeface="Arial"/>
              </a:rPr>
              <a:t>des</a:t>
            </a:r>
            <a:r>
              <a:rPr sz="1500" spc="-20" dirty="0">
                <a:latin typeface="Barlow Condensed" panose="00000506000000000000" pitchFamily="2" charset="0"/>
                <a:cs typeface="Arial"/>
              </a:rPr>
              <a:t> </a:t>
            </a:r>
            <a:r>
              <a:rPr sz="1500" spc="-10" dirty="0">
                <a:latin typeface="Barlow Condensed" panose="00000506000000000000" pitchFamily="2" charset="0"/>
                <a:cs typeface="Arial"/>
              </a:rPr>
              <a:t>cadres</a:t>
            </a:r>
            <a:endParaRPr sz="1500" dirty="0">
              <a:latin typeface="Barlow Condensed" panose="00000506000000000000" pitchFamily="2" charset="0"/>
              <a:cs typeface="Arial"/>
            </a:endParaRPr>
          </a:p>
        </p:txBody>
      </p:sp>
      <p:sp>
        <p:nvSpPr>
          <p:cNvPr id="5" name="object 5"/>
          <p:cNvSpPr txBox="1"/>
          <p:nvPr/>
        </p:nvSpPr>
        <p:spPr>
          <a:xfrm>
            <a:off x="883411" y="931926"/>
            <a:ext cx="10055860" cy="57467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Barlow Condensed" panose="00000506000000000000" pitchFamily="2" charset="0"/>
                <a:cs typeface="Arial"/>
              </a:rPr>
              <a:t>Création</a:t>
            </a:r>
            <a:r>
              <a:rPr sz="1800" spc="-40" dirty="0">
                <a:latin typeface="Barlow Condensed" panose="00000506000000000000" pitchFamily="2" charset="0"/>
                <a:cs typeface="Arial"/>
              </a:rPr>
              <a:t> </a:t>
            </a:r>
            <a:r>
              <a:rPr sz="1800" dirty="0">
                <a:latin typeface="Barlow Condensed" panose="00000506000000000000" pitchFamily="2" charset="0"/>
                <a:cs typeface="Arial"/>
              </a:rPr>
              <a:t>d’un</a:t>
            </a:r>
            <a:r>
              <a:rPr sz="1800" spc="-30" dirty="0">
                <a:latin typeface="Barlow Condensed" panose="00000506000000000000" pitchFamily="2" charset="0"/>
                <a:cs typeface="Arial"/>
              </a:rPr>
              <a:t> </a:t>
            </a:r>
            <a:r>
              <a:rPr sz="1800" dirty="0">
                <a:latin typeface="Barlow Condensed" panose="00000506000000000000" pitchFamily="2" charset="0"/>
                <a:cs typeface="Arial"/>
              </a:rPr>
              <a:t>nouveau</a:t>
            </a:r>
            <a:r>
              <a:rPr sz="1800" spc="-15" dirty="0">
                <a:latin typeface="Barlow Condensed" panose="00000506000000000000" pitchFamily="2" charset="0"/>
                <a:cs typeface="Arial"/>
              </a:rPr>
              <a:t> </a:t>
            </a:r>
            <a:r>
              <a:rPr sz="1800" dirty="0">
                <a:latin typeface="Barlow Condensed" panose="00000506000000000000" pitchFamily="2" charset="0"/>
                <a:cs typeface="Arial"/>
              </a:rPr>
              <a:t>dispositif</a:t>
            </a:r>
            <a:r>
              <a:rPr sz="1800" spc="-20" dirty="0">
                <a:latin typeface="Barlow Condensed" panose="00000506000000000000" pitchFamily="2" charset="0"/>
                <a:cs typeface="Arial"/>
              </a:rPr>
              <a:t> </a:t>
            </a:r>
            <a:r>
              <a:rPr sz="1800" dirty="0">
                <a:latin typeface="Barlow Condensed" panose="00000506000000000000" pitchFamily="2" charset="0"/>
                <a:cs typeface="Arial"/>
              </a:rPr>
              <a:t>de</a:t>
            </a:r>
            <a:r>
              <a:rPr sz="1800" spc="-40" dirty="0">
                <a:latin typeface="Barlow Condensed" panose="00000506000000000000" pitchFamily="2" charset="0"/>
                <a:cs typeface="Arial"/>
              </a:rPr>
              <a:t> </a:t>
            </a:r>
            <a:r>
              <a:rPr sz="1800" dirty="0" err="1">
                <a:latin typeface="Barlow Condensed" panose="00000506000000000000" pitchFamily="2" charset="0"/>
                <a:cs typeface="Arial"/>
              </a:rPr>
              <a:t>maintien</a:t>
            </a:r>
            <a:r>
              <a:rPr sz="1800" spc="-20" dirty="0">
                <a:latin typeface="Barlow Condensed" panose="00000506000000000000" pitchFamily="2" charset="0"/>
                <a:cs typeface="Arial"/>
              </a:rPr>
              <a:t> </a:t>
            </a:r>
            <a:r>
              <a:rPr lang="fr-FR" sz="1800" spc="-20" dirty="0" smtClean="0">
                <a:latin typeface="Barlow Condensed" panose="00000506000000000000" pitchFamily="2" charset="0"/>
                <a:cs typeface="Arial"/>
              </a:rPr>
              <a:t>en activité</a:t>
            </a:r>
            <a:r>
              <a:rPr sz="1800" spc="-40" dirty="0" smtClean="0">
                <a:latin typeface="Barlow Condensed" panose="00000506000000000000" pitchFamily="2" charset="0"/>
                <a:cs typeface="Arial"/>
              </a:rPr>
              <a:t> </a:t>
            </a:r>
            <a:r>
              <a:rPr sz="1800" dirty="0">
                <a:latin typeface="Barlow Condensed" panose="00000506000000000000" pitchFamily="2" charset="0"/>
                <a:cs typeface="Arial"/>
              </a:rPr>
              <a:t>permettant</a:t>
            </a:r>
            <a:r>
              <a:rPr sz="1800" spc="-20" dirty="0">
                <a:latin typeface="Barlow Condensed" panose="00000506000000000000" pitchFamily="2" charset="0"/>
                <a:cs typeface="Arial"/>
              </a:rPr>
              <a:t> </a:t>
            </a:r>
            <a:r>
              <a:rPr sz="1800" dirty="0">
                <a:latin typeface="Barlow Condensed" panose="00000506000000000000" pitchFamily="2" charset="0"/>
                <a:cs typeface="Arial"/>
              </a:rPr>
              <a:t>aux</a:t>
            </a:r>
            <a:r>
              <a:rPr sz="1800" spc="-35" dirty="0">
                <a:latin typeface="Barlow Condensed" panose="00000506000000000000" pitchFamily="2" charset="0"/>
                <a:cs typeface="Arial"/>
              </a:rPr>
              <a:t> </a:t>
            </a:r>
            <a:r>
              <a:rPr sz="1800" dirty="0">
                <a:latin typeface="Barlow Condensed" panose="00000506000000000000" pitchFamily="2" charset="0"/>
                <a:cs typeface="Arial"/>
              </a:rPr>
              <a:t>assurés</a:t>
            </a:r>
            <a:r>
              <a:rPr sz="1800" spc="-25" dirty="0">
                <a:latin typeface="Barlow Condensed" panose="00000506000000000000" pitchFamily="2" charset="0"/>
                <a:cs typeface="Arial"/>
              </a:rPr>
              <a:t> </a:t>
            </a:r>
            <a:r>
              <a:rPr sz="1800" dirty="0">
                <a:latin typeface="Barlow Condensed" panose="00000506000000000000" pitchFamily="2" charset="0"/>
                <a:cs typeface="Arial"/>
              </a:rPr>
              <a:t>d’exercer</a:t>
            </a:r>
            <a:r>
              <a:rPr sz="1800" spc="-10" dirty="0">
                <a:latin typeface="Barlow Condensed" panose="00000506000000000000" pitchFamily="2" charset="0"/>
                <a:cs typeface="Arial"/>
              </a:rPr>
              <a:t> </a:t>
            </a:r>
            <a:r>
              <a:rPr sz="1800" dirty="0">
                <a:latin typeface="Barlow Condensed" panose="00000506000000000000" pitchFamily="2" charset="0"/>
                <a:cs typeface="Arial"/>
              </a:rPr>
              <a:t>leur</a:t>
            </a:r>
            <a:r>
              <a:rPr sz="1800" spc="-25" dirty="0">
                <a:latin typeface="Barlow Condensed" panose="00000506000000000000" pitchFamily="2" charset="0"/>
                <a:cs typeface="Arial"/>
              </a:rPr>
              <a:t> </a:t>
            </a:r>
            <a:r>
              <a:rPr sz="1800" spc="-10" dirty="0">
                <a:latin typeface="Barlow Condensed" panose="00000506000000000000" pitchFamily="2" charset="0"/>
                <a:cs typeface="Arial"/>
              </a:rPr>
              <a:t>activité au-</a:t>
            </a:r>
            <a:r>
              <a:rPr sz="1800" dirty="0">
                <a:latin typeface="Barlow Condensed" panose="00000506000000000000" pitchFamily="2" charset="0"/>
                <a:cs typeface="Arial"/>
              </a:rPr>
              <a:t>delà</a:t>
            </a:r>
            <a:r>
              <a:rPr sz="1800" spc="-15" dirty="0">
                <a:latin typeface="Barlow Condensed" panose="00000506000000000000" pitchFamily="2" charset="0"/>
                <a:cs typeface="Arial"/>
              </a:rPr>
              <a:t> </a:t>
            </a:r>
            <a:r>
              <a:rPr sz="1800" dirty="0">
                <a:latin typeface="Barlow Condensed" panose="00000506000000000000" pitchFamily="2" charset="0"/>
                <a:cs typeface="Arial"/>
              </a:rPr>
              <a:t>de</a:t>
            </a:r>
            <a:r>
              <a:rPr sz="1800" spc="-25" dirty="0">
                <a:latin typeface="Barlow Condensed" panose="00000506000000000000" pitchFamily="2" charset="0"/>
                <a:cs typeface="Arial"/>
              </a:rPr>
              <a:t> </a:t>
            </a:r>
            <a:r>
              <a:rPr sz="1800" dirty="0">
                <a:latin typeface="Barlow Condensed" panose="00000506000000000000" pitchFamily="2" charset="0"/>
                <a:cs typeface="Arial"/>
              </a:rPr>
              <a:t>leur</a:t>
            </a:r>
            <a:r>
              <a:rPr sz="1800" spc="-10" dirty="0">
                <a:latin typeface="Barlow Condensed" panose="00000506000000000000" pitchFamily="2" charset="0"/>
                <a:cs typeface="Arial"/>
              </a:rPr>
              <a:t> </a:t>
            </a:r>
            <a:r>
              <a:rPr sz="1800" dirty="0">
                <a:latin typeface="Barlow Condensed" panose="00000506000000000000" pitchFamily="2" charset="0"/>
                <a:cs typeface="Arial"/>
              </a:rPr>
              <a:t>limite</a:t>
            </a:r>
            <a:r>
              <a:rPr sz="1800" spc="-20" dirty="0">
                <a:latin typeface="Barlow Condensed" panose="00000506000000000000" pitchFamily="2" charset="0"/>
                <a:cs typeface="Arial"/>
              </a:rPr>
              <a:t> </a:t>
            </a:r>
            <a:r>
              <a:rPr sz="1800" dirty="0">
                <a:latin typeface="Barlow Condensed" panose="00000506000000000000" pitchFamily="2" charset="0"/>
                <a:cs typeface="Arial"/>
              </a:rPr>
              <a:t>d’âge et</a:t>
            </a:r>
            <a:r>
              <a:rPr sz="1800" spc="-25" dirty="0">
                <a:latin typeface="Barlow Condensed" panose="00000506000000000000" pitchFamily="2" charset="0"/>
                <a:cs typeface="Arial"/>
              </a:rPr>
              <a:t> </a:t>
            </a:r>
            <a:r>
              <a:rPr sz="1800" dirty="0">
                <a:latin typeface="Barlow Condensed" panose="00000506000000000000" pitchFamily="2" charset="0"/>
                <a:cs typeface="Arial"/>
              </a:rPr>
              <a:t>jusqu’à</a:t>
            </a:r>
            <a:r>
              <a:rPr sz="1800" spc="-5" dirty="0">
                <a:latin typeface="Barlow Condensed" panose="00000506000000000000" pitchFamily="2" charset="0"/>
                <a:cs typeface="Arial"/>
              </a:rPr>
              <a:t> </a:t>
            </a:r>
            <a:r>
              <a:rPr sz="1800" dirty="0">
                <a:latin typeface="Barlow Condensed" panose="00000506000000000000" pitchFamily="2" charset="0"/>
                <a:cs typeface="Arial"/>
              </a:rPr>
              <a:t>70</a:t>
            </a:r>
            <a:r>
              <a:rPr sz="1800" spc="-25" dirty="0">
                <a:latin typeface="Barlow Condensed" panose="00000506000000000000" pitchFamily="2" charset="0"/>
                <a:cs typeface="Arial"/>
              </a:rPr>
              <a:t> </a:t>
            </a:r>
            <a:r>
              <a:rPr sz="1800" spc="-20" dirty="0">
                <a:latin typeface="Barlow Condensed" panose="00000506000000000000" pitchFamily="2" charset="0"/>
                <a:cs typeface="Arial"/>
              </a:rPr>
              <a:t>ans.</a:t>
            </a:r>
            <a:endParaRPr sz="1800" dirty="0">
              <a:latin typeface="Barlow Condensed" panose="00000506000000000000" pitchFamily="2" charset="0"/>
              <a:cs typeface="Arial"/>
            </a:endParaRPr>
          </a:p>
        </p:txBody>
      </p:sp>
      <p:sp>
        <p:nvSpPr>
          <p:cNvPr id="7" name="ZoneTexte 6"/>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30</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8" name="Connecteur droit 7">
            <a:extLst>
              <a:ext uri="{FF2B5EF4-FFF2-40B4-BE49-F238E27FC236}">
                <a16:creationId xmlns:a16="http://schemas.microsoft.com/office/drawing/2014/main" id="{E26515BD-4EF6-5243-8E3E-8E186C145951}"/>
              </a:ext>
            </a:extLst>
          </p:cNvPr>
          <p:cNvCxnSpPr>
            <a:cxnSpLocks/>
          </p:cNvCxnSpPr>
          <p:nvPr/>
        </p:nvCxnSpPr>
        <p:spPr>
          <a:xfrm>
            <a:off x="838200" y="6858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47800" y="2438400"/>
            <a:ext cx="9448800" cy="754380"/>
          </a:xfrm>
        </p:spPr>
        <p:txBody>
          <a:bodyPr/>
          <a:lstStyle/>
          <a:p>
            <a:r>
              <a:rPr lang="fr-FR" dirty="0" smtClean="0"/>
              <a:t>Sous-partie 2 </a:t>
            </a:r>
            <a:endParaRPr lang="fr-FR" dirty="0"/>
          </a:p>
        </p:txBody>
      </p:sp>
      <p:sp>
        <p:nvSpPr>
          <p:cNvPr id="5" name="Espace réservé du texte 4"/>
          <p:cNvSpPr>
            <a:spLocks noGrp="1"/>
          </p:cNvSpPr>
          <p:nvPr>
            <p:ph type="body" sz="quarter" idx="11"/>
          </p:nvPr>
        </p:nvSpPr>
        <p:spPr>
          <a:xfrm>
            <a:off x="1447800" y="3343275"/>
            <a:ext cx="9448800" cy="995363"/>
          </a:xfrm>
        </p:spPr>
        <p:txBody>
          <a:bodyPr>
            <a:normAutofit/>
          </a:bodyPr>
          <a:lstStyle/>
          <a:p>
            <a:r>
              <a:rPr lang="fr-FR" dirty="0" smtClean="0"/>
              <a:t>Décote et surcote</a:t>
            </a:r>
            <a:endParaRPr lang="fr-FR" dirty="0"/>
          </a:p>
          <a:p>
            <a:endParaRPr lang="fr-FR" dirty="0"/>
          </a:p>
        </p:txBody>
      </p:sp>
    </p:spTree>
    <p:extLst>
      <p:ext uri="{BB962C8B-B14F-4D97-AF65-F5344CB8AC3E}">
        <p14:creationId xmlns:p14="http://schemas.microsoft.com/office/powerpoint/2010/main" val="3708168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925648" y="2971800"/>
            <a:ext cx="3570152" cy="1905000"/>
          </a:xfrm>
          <a:prstGeom prst="roundRect">
            <a:avLst/>
          </a:prstGeom>
          <a:noFill/>
          <a:ln w="38100">
            <a:solidFill>
              <a:srgbClr val="BE2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bject 3"/>
          <p:cNvSpPr txBox="1">
            <a:spLocks noGrp="1"/>
          </p:cNvSpPr>
          <p:nvPr>
            <p:ph type="title" idx="4294967295"/>
          </p:nvPr>
        </p:nvSpPr>
        <p:spPr>
          <a:xfrm>
            <a:off x="990600" y="275843"/>
            <a:ext cx="3262313" cy="1215076"/>
          </a:xfrm>
          <a:prstGeom prst="rect">
            <a:avLst/>
          </a:prstGeom>
        </p:spPr>
        <p:txBody>
          <a:bodyPr vert="horz" wrap="square" lIns="0" tIns="136525" rIns="0" bIns="0" rtlCol="0">
            <a:spAutoFit/>
          </a:bodyPr>
          <a:lstStyle/>
          <a:p>
            <a:pPr marL="12700">
              <a:lnSpc>
                <a:spcPct val="100000"/>
              </a:lnSpc>
              <a:spcBef>
                <a:spcPts val="105"/>
              </a:spcBef>
            </a:pPr>
            <a:r>
              <a:rPr sz="2900" spc="-10" dirty="0">
                <a:solidFill>
                  <a:srgbClr val="BE2352"/>
                </a:solidFill>
              </a:rPr>
              <a:t>Décote</a:t>
            </a:r>
          </a:p>
          <a:p>
            <a:pPr marL="12700">
              <a:lnSpc>
                <a:spcPct val="100000"/>
              </a:lnSpc>
              <a:spcBef>
                <a:spcPts val="600"/>
              </a:spcBef>
            </a:pPr>
            <a:r>
              <a:rPr lang="fr-FR" sz="1800" dirty="0" smtClean="0">
                <a:solidFill>
                  <a:schemeClr val="bg1">
                    <a:lumMod val="50000"/>
                  </a:schemeClr>
                </a:solidFill>
              </a:rPr>
              <a:t/>
            </a:r>
            <a:br>
              <a:rPr lang="fr-FR" sz="1800" dirty="0" smtClean="0">
                <a:solidFill>
                  <a:schemeClr val="bg1">
                    <a:lumMod val="50000"/>
                  </a:schemeClr>
                </a:solidFill>
              </a:rPr>
            </a:br>
            <a:r>
              <a:rPr sz="1800" dirty="0" smtClean="0">
                <a:solidFill>
                  <a:schemeClr val="bg1">
                    <a:lumMod val="50000"/>
                  </a:schemeClr>
                </a:solidFill>
              </a:rPr>
              <a:t>Age</a:t>
            </a:r>
            <a:r>
              <a:rPr sz="1800" spc="30" dirty="0" smtClean="0">
                <a:solidFill>
                  <a:schemeClr val="bg1">
                    <a:lumMod val="50000"/>
                  </a:schemeClr>
                </a:solidFill>
              </a:rPr>
              <a:t> </a:t>
            </a:r>
            <a:r>
              <a:rPr sz="1800" dirty="0">
                <a:solidFill>
                  <a:schemeClr val="bg1">
                    <a:lumMod val="50000"/>
                  </a:schemeClr>
                </a:solidFill>
              </a:rPr>
              <a:t>d’annulation</a:t>
            </a:r>
            <a:r>
              <a:rPr sz="1800" spc="-40" dirty="0">
                <a:solidFill>
                  <a:schemeClr val="bg1">
                    <a:lumMod val="50000"/>
                  </a:schemeClr>
                </a:solidFill>
              </a:rPr>
              <a:t> </a:t>
            </a:r>
            <a:r>
              <a:rPr sz="1800" dirty="0">
                <a:solidFill>
                  <a:schemeClr val="bg1">
                    <a:lumMod val="50000"/>
                  </a:schemeClr>
                </a:solidFill>
              </a:rPr>
              <a:t>de</a:t>
            </a:r>
            <a:r>
              <a:rPr sz="1800" spc="-10" dirty="0">
                <a:solidFill>
                  <a:schemeClr val="bg1">
                    <a:lumMod val="50000"/>
                  </a:schemeClr>
                </a:solidFill>
              </a:rPr>
              <a:t> </a:t>
            </a:r>
            <a:r>
              <a:rPr sz="1800" dirty="0">
                <a:solidFill>
                  <a:schemeClr val="bg1">
                    <a:lumMod val="50000"/>
                  </a:schemeClr>
                </a:solidFill>
              </a:rPr>
              <a:t>la</a:t>
            </a:r>
            <a:r>
              <a:rPr sz="1800" spc="-10" dirty="0">
                <a:solidFill>
                  <a:schemeClr val="bg1">
                    <a:lumMod val="50000"/>
                  </a:schemeClr>
                </a:solidFill>
              </a:rPr>
              <a:t> décote</a:t>
            </a:r>
            <a:endParaRPr sz="1800" dirty="0">
              <a:solidFill>
                <a:schemeClr val="bg1">
                  <a:lumMod val="50000"/>
                </a:schemeClr>
              </a:solidFill>
            </a:endParaRPr>
          </a:p>
        </p:txBody>
      </p:sp>
      <p:sp>
        <p:nvSpPr>
          <p:cNvPr id="5" name="object 5"/>
          <p:cNvSpPr txBox="1"/>
          <p:nvPr/>
        </p:nvSpPr>
        <p:spPr>
          <a:xfrm>
            <a:off x="1243336" y="3150790"/>
            <a:ext cx="2960726" cy="1378583"/>
          </a:xfrm>
          <a:prstGeom prst="rect">
            <a:avLst/>
          </a:prstGeom>
        </p:spPr>
        <p:txBody>
          <a:bodyPr vert="horz" wrap="square" lIns="0" tIns="54610" rIns="0" bIns="0" rtlCol="0">
            <a:spAutoFit/>
          </a:bodyPr>
          <a:lstStyle/>
          <a:p>
            <a:pPr marL="12700" marR="5080" indent="-1905" algn="l">
              <a:lnSpc>
                <a:spcPct val="86300"/>
              </a:lnSpc>
              <a:spcBef>
                <a:spcPts val="430"/>
              </a:spcBef>
            </a:pPr>
            <a:r>
              <a:rPr sz="2000" spc="-10" dirty="0">
                <a:solidFill>
                  <a:srgbClr val="BE2352"/>
                </a:solidFill>
                <a:latin typeface="Barlow Condensed" panose="00000506000000000000" pitchFamily="2" charset="0"/>
                <a:cs typeface="Arial"/>
              </a:rPr>
              <a:t>L’âge</a:t>
            </a:r>
            <a:r>
              <a:rPr sz="2000" spc="-6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d’annulation</a:t>
            </a:r>
            <a:r>
              <a:rPr sz="2000" spc="-7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40" dirty="0">
                <a:solidFill>
                  <a:srgbClr val="BE2352"/>
                </a:solidFill>
                <a:latin typeface="Barlow Condensed" panose="00000506000000000000" pitchFamily="2" charset="0"/>
                <a:cs typeface="Arial"/>
              </a:rPr>
              <a:t> </a:t>
            </a:r>
            <a:r>
              <a:rPr sz="2000" spc="-25" dirty="0">
                <a:solidFill>
                  <a:srgbClr val="BE2352"/>
                </a:solidFill>
                <a:latin typeface="Barlow Condensed" panose="00000506000000000000" pitchFamily="2" charset="0"/>
                <a:cs typeface="Arial"/>
              </a:rPr>
              <a:t>la </a:t>
            </a:r>
            <a:r>
              <a:rPr sz="2000" dirty="0">
                <a:solidFill>
                  <a:srgbClr val="BE2352"/>
                </a:solidFill>
                <a:latin typeface="Barlow Condensed" panose="00000506000000000000" pitchFamily="2" charset="0"/>
                <a:cs typeface="Arial"/>
              </a:rPr>
              <a:t>décote</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est</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défini</a:t>
            </a:r>
            <a:r>
              <a:rPr sz="2000" spc="-10" dirty="0">
                <a:solidFill>
                  <a:srgbClr val="BE2352"/>
                </a:solidFill>
                <a:latin typeface="Barlow Condensed" panose="00000506000000000000" pitchFamily="2" charset="0"/>
                <a:cs typeface="Arial"/>
              </a:rPr>
              <a:t> </a:t>
            </a:r>
            <a:r>
              <a:rPr sz="2000" spc="-25" dirty="0">
                <a:solidFill>
                  <a:srgbClr val="BE2352"/>
                </a:solidFill>
                <a:latin typeface="Barlow Condensed" panose="00000506000000000000" pitchFamily="2" charset="0"/>
                <a:cs typeface="Arial"/>
              </a:rPr>
              <a:t>par </a:t>
            </a:r>
            <a:r>
              <a:rPr sz="2000" dirty="0">
                <a:solidFill>
                  <a:srgbClr val="BE2352"/>
                </a:solidFill>
                <a:latin typeface="Barlow Condensed" panose="00000506000000000000" pitchFamily="2" charset="0"/>
                <a:cs typeface="Arial"/>
              </a:rPr>
              <a:t>référence</a:t>
            </a:r>
            <a:r>
              <a:rPr sz="2000" spc="-6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à</a:t>
            </a:r>
            <a:r>
              <a:rPr sz="2000" spc="-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la</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limite</a:t>
            </a:r>
            <a:r>
              <a:rPr sz="2000" spc="-15"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d’âge </a:t>
            </a:r>
            <a:r>
              <a:rPr sz="2000" dirty="0">
                <a:solidFill>
                  <a:srgbClr val="BE2352"/>
                </a:solidFill>
                <a:latin typeface="Barlow Condensed" panose="00000506000000000000" pitchFamily="2" charset="0"/>
                <a:cs typeface="Arial"/>
              </a:rPr>
              <a:t>de</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l’emploi</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détenu</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par</a:t>
            </a:r>
            <a:r>
              <a:rPr sz="2000" spc="-25" dirty="0">
                <a:solidFill>
                  <a:srgbClr val="BE2352"/>
                </a:solidFill>
                <a:latin typeface="Barlow Condensed" panose="00000506000000000000" pitchFamily="2" charset="0"/>
                <a:cs typeface="Arial"/>
              </a:rPr>
              <a:t> le </a:t>
            </a:r>
            <a:r>
              <a:rPr sz="2000" dirty="0">
                <a:solidFill>
                  <a:srgbClr val="BE2352"/>
                </a:solidFill>
                <a:latin typeface="Barlow Condensed" panose="00000506000000000000" pitchFamily="2" charset="0"/>
                <a:cs typeface="Arial"/>
              </a:rPr>
              <a:t>fonctionnaire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au</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moment</a:t>
            </a:r>
            <a:r>
              <a:rPr sz="2000" spc="-10" dirty="0">
                <a:solidFill>
                  <a:srgbClr val="BE2352"/>
                </a:solidFill>
                <a:latin typeface="Barlow Condensed" panose="00000506000000000000" pitchFamily="2" charset="0"/>
                <a:cs typeface="Arial"/>
              </a:rPr>
              <a:t> </a:t>
            </a:r>
            <a:r>
              <a:rPr sz="2000" spc="-25" dirty="0">
                <a:solidFill>
                  <a:srgbClr val="BE2352"/>
                </a:solidFill>
                <a:latin typeface="Barlow Condensed" panose="00000506000000000000" pitchFamily="2" charset="0"/>
                <a:cs typeface="Arial"/>
              </a:rPr>
              <a:t>de </a:t>
            </a:r>
            <a:r>
              <a:rPr sz="2000" dirty="0">
                <a:solidFill>
                  <a:srgbClr val="BE2352"/>
                </a:solidFill>
                <a:latin typeface="Barlow Condensed" panose="00000506000000000000" pitchFamily="2" charset="0"/>
                <a:cs typeface="Arial"/>
              </a:rPr>
              <a:t>la</a:t>
            </a:r>
            <a:r>
              <a:rPr sz="2000" spc="-15" dirty="0">
                <a:solidFill>
                  <a:srgbClr val="BE2352"/>
                </a:solidFill>
                <a:latin typeface="Barlow Condensed" panose="00000506000000000000" pitchFamily="2" charset="0"/>
                <a:cs typeface="Arial"/>
              </a:rPr>
              <a:t> </a:t>
            </a:r>
            <a:r>
              <a:rPr sz="2000" spc="-20" dirty="0">
                <a:solidFill>
                  <a:srgbClr val="BE2352"/>
                </a:solidFill>
                <a:latin typeface="Barlow Condensed" panose="00000506000000000000" pitchFamily="2" charset="0"/>
                <a:cs typeface="Arial"/>
              </a:rPr>
              <a:t>RDC</a:t>
            </a:r>
            <a:r>
              <a:rPr sz="2000" spc="-20" dirty="0">
                <a:solidFill>
                  <a:srgbClr val="FFFFFF"/>
                </a:solidFill>
                <a:latin typeface="Barlow Condensed" panose="00000506000000000000" pitchFamily="2" charset="0"/>
                <a:cs typeface="Arial"/>
              </a:rPr>
              <a:t>.</a:t>
            </a:r>
            <a:endParaRPr sz="2000" dirty="0">
              <a:latin typeface="Barlow Condensed" panose="00000506000000000000" pitchFamily="2" charset="0"/>
              <a:cs typeface="Arial"/>
            </a:endParaRPr>
          </a:p>
        </p:txBody>
      </p:sp>
      <p:sp>
        <p:nvSpPr>
          <p:cNvPr id="15" name="ZoneTexte 1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32</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6" name="Connecteur droit 15">
            <a:extLst>
              <a:ext uri="{FF2B5EF4-FFF2-40B4-BE49-F238E27FC236}">
                <a16:creationId xmlns:a16="http://schemas.microsoft.com/office/drawing/2014/main" id="{E26515BD-4EF6-5243-8E3E-8E186C145951}"/>
              </a:ext>
            </a:extLst>
          </p:cNvPr>
          <p:cNvCxnSpPr>
            <a:cxnSpLocks/>
          </p:cNvCxnSpPr>
          <p:nvPr/>
        </p:nvCxnSpPr>
        <p:spPr>
          <a:xfrm>
            <a:off x="1060630" y="990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283" y="1972858"/>
            <a:ext cx="298730" cy="292633"/>
          </a:xfrm>
          <a:prstGeom prst="rect">
            <a:avLst/>
          </a:prstGeom>
        </p:spPr>
      </p:pic>
      <p:sp>
        <p:nvSpPr>
          <p:cNvPr id="14" name="ZoneTexte 13"/>
          <p:cNvSpPr txBox="1"/>
          <p:nvPr/>
        </p:nvSpPr>
        <p:spPr>
          <a:xfrm>
            <a:off x="1206325" y="1940934"/>
            <a:ext cx="2133600" cy="369332"/>
          </a:xfrm>
          <a:prstGeom prst="rect">
            <a:avLst/>
          </a:prstGeom>
          <a:noFill/>
        </p:spPr>
        <p:txBody>
          <a:bodyPr wrap="square" rtlCol="0">
            <a:spAutoFit/>
          </a:bodyPr>
          <a:lstStyle/>
          <a:p>
            <a:r>
              <a:rPr lang="fr-FR" b="1" dirty="0" smtClean="0">
                <a:solidFill>
                  <a:srgbClr val="BE2352"/>
                </a:solidFill>
                <a:latin typeface="Barlow Condensed" panose="00000506000000000000" pitchFamily="2" charset="0"/>
              </a:rPr>
              <a:t>Avant la réforme</a:t>
            </a:r>
            <a:endParaRPr lang="fr-FR" b="1" dirty="0">
              <a:solidFill>
                <a:srgbClr val="BE2352"/>
              </a:solidFill>
              <a:latin typeface="Barlow Condensed" panose="00000506000000000000" pitchFamily="2" charset="0"/>
            </a:endParaRPr>
          </a:p>
        </p:txBody>
      </p:sp>
      <p:pic>
        <p:nvPicPr>
          <p:cNvPr id="18" name="Imag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6071" y="1959795"/>
            <a:ext cx="298730" cy="292633"/>
          </a:xfrm>
          <a:prstGeom prst="rect">
            <a:avLst/>
          </a:prstGeom>
        </p:spPr>
      </p:pic>
      <p:sp>
        <p:nvSpPr>
          <p:cNvPr id="19" name="ZoneTexte 18"/>
          <p:cNvSpPr txBox="1"/>
          <p:nvPr/>
        </p:nvSpPr>
        <p:spPr>
          <a:xfrm>
            <a:off x="6046113" y="1927871"/>
            <a:ext cx="2133600" cy="369332"/>
          </a:xfrm>
          <a:prstGeom prst="rect">
            <a:avLst/>
          </a:prstGeom>
          <a:noFill/>
        </p:spPr>
        <p:txBody>
          <a:bodyPr wrap="square" rtlCol="0">
            <a:spAutoFit/>
          </a:bodyPr>
          <a:lstStyle/>
          <a:p>
            <a:r>
              <a:rPr lang="fr-FR" b="1" dirty="0" smtClean="0">
                <a:solidFill>
                  <a:srgbClr val="BE2352"/>
                </a:solidFill>
                <a:latin typeface="Barlow Condensed" panose="00000506000000000000" pitchFamily="2" charset="0"/>
              </a:rPr>
              <a:t>Après la réforme</a:t>
            </a:r>
            <a:endParaRPr lang="fr-FR" b="1" dirty="0">
              <a:solidFill>
                <a:srgbClr val="BE2352"/>
              </a:solidFill>
              <a:latin typeface="Barlow Condensed" panose="00000506000000000000" pitchFamily="2" charset="0"/>
            </a:endParaRPr>
          </a:p>
        </p:txBody>
      </p:sp>
      <p:sp>
        <p:nvSpPr>
          <p:cNvPr id="20" name="Rectangle 19"/>
          <p:cNvSpPr/>
          <p:nvPr/>
        </p:nvSpPr>
        <p:spPr>
          <a:xfrm>
            <a:off x="6287869" y="3320208"/>
            <a:ext cx="3783687" cy="1015663"/>
          </a:xfrm>
          <a:prstGeom prst="rect">
            <a:avLst/>
          </a:prstGeom>
        </p:spPr>
        <p:txBody>
          <a:bodyPr wrap="square">
            <a:spAutoFit/>
          </a:bodyPr>
          <a:lstStyle/>
          <a:p>
            <a:r>
              <a:rPr lang="fr-FR" sz="2000" dirty="0" smtClean="0">
                <a:solidFill>
                  <a:srgbClr val="EF9121"/>
                </a:solidFill>
                <a:latin typeface="Barlow Condensed" panose="00000506000000000000" pitchFamily="2" charset="0"/>
              </a:rPr>
              <a:t>Il sera </a:t>
            </a:r>
            <a:r>
              <a:rPr lang="fr-FR" sz="2000" dirty="0" err="1" smtClean="0">
                <a:solidFill>
                  <a:srgbClr val="EF9121"/>
                </a:solidFill>
                <a:latin typeface="Barlow Condensed" panose="00000506000000000000" pitchFamily="2" charset="0"/>
              </a:rPr>
              <a:t>décorrélé</a:t>
            </a:r>
            <a:r>
              <a:rPr lang="fr-FR" sz="2000" dirty="0" smtClean="0">
                <a:solidFill>
                  <a:srgbClr val="EF9121"/>
                </a:solidFill>
                <a:latin typeface="Barlow Condensed" panose="00000506000000000000" pitchFamily="2" charset="0"/>
              </a:rPr>
              <a:t> de la limite d’âge du fonctionnaire pour être lié au motif de départ.</a:t>
            </a:r>
            <a:endParaRPr lang="fr-FR" sz="2000" dirty="0">
              <a:solidFill>
                <a:srgbClr val="EF9121"/>
              </a:solidFill>
              <a:latin typeface="Barlow Condensed" panose="00000506000000000000" pitchFamily="2" charset="0"/>
            </a:endParaRPr>
          </a:p>
        </p:txBody>
      </p:sp>
      <p:sp>
        <p:nvSpPr>
          <p:cNvPr id="22" name="Rectangle à coins arrondis 21"/>
          <p:cNvSpPr/>
          <p:nvPr/>
        </p:nvSpPr>
        <p:spPr>
          <a:xfrm>
            <a:off x="5941786" y="2971800"/>
            <a:ext cx="4497614" cy="1905000"/>
          </a:xfrm>
          <a:prstGeom prst="roundRect">
            <a:avLst/>
          </a:prstGeom>
          <a:noFill/>
          <a:ln w="38100">
            <a:solidFill>
              <a:srgbClr val="EF9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4724400" y="3733800"/>
            <a:ext cx="1041036" cy="381000"/>
          </a:xfrm>
          <a:prstGeom prst="rightArrow">
            <a:avLst/>
          </a:prstGeom>
          <a:solidFill>
            <a:srgbClr val="EF9121"/>
          </a:solidFill>
          <a:ln>
            <a:solidFill>
              <a:srgbClr val="EF9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rot="408120">
            <a:off x="8776155" y="592363"/>
            <a:ext cx="2590800" cy="1328023"/>
          </a:xfrm>
          <a:prstGeom prst="roundRect">
            <a:avLst/>
          </a:prstGeom>
          <a:solidFill>
            <a:srgbClr val="BE2352"/>
          </a:solidFill>
        </p:spPr>
        <p:txBody>
          <a:bodyPr wrap="square" rtlCol="0">
            <a:spAutoFit/>
          </a:bodyPr>
          <a:lstStyle/>
          <a:p>
            <a:pPr algn="ctr"/>
            <a:r>
              <a:rPr lang="fr-FR" b="1" dirty="0" smtClean="0">
                <a:solidFill>
                  <a:schemeClr val="bg1"/>
                </a:solidFill>
                <a:latin typeface="Barlow Condensed" panose="00000506000000000000" pitchFamily="2" charset="0"/>
              </a:rPr>
              <a:t>APPLICATION DIRECTE </a:t>
            </a:r>
          </a:p>
          <a:p>
            <a:pPr algn="ctr"/>
            <a:r>
              <a:rPr lang="fr-FR" b="1" dirty="0" smtClean="0">
                <a:solidFill>
                  <a:schemeClr val="bg1"/>
                </a:solidFill>
                <a:latin typeface="Barlow Condensed" panose="00000506000000000000" pitchFamily="2" charset="0"/>
              </a:rPr>
              <a:t>pour TOUTES les pensions liquidées à compter du 1er septembre 2023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62000" y="411510"/>
            <a:ext cx="8445500" cy="459741"/>
          </a:xfrm>
          <a:prstGeom prst="rect">
            <a:avLst/>
          </a:prstGeom>
        </p:spPr>
        <p:txBody>
          <a:bodyPr vert="horz" wrap="square" lIns="0" tIns="13335" rIns="0" bIns="0" rtlCol="0">
            <a:spAutoFit/>
          </a:bodyPr>
          <a:lstStyle/>
          <a:p>
            <a:pPr marL="12700">
              <a:lnSpc>
                <a:spcPct val="100000"/>
              </a:lnSpc>
              <a:spcBef>
                <a:spcPts val="105"/>
              </a:spcBef>
            </a:pPr>
            <a:r>
              <a:rPr sz="2900" spc="-10" dirty="0">
                <a:solidFill>
                  <a:srgbClr val="BE2352"/>
                </a:solidFill>
              </a:rPr>
              <a:t>Synthèse des âges d’annulation de la décote</a:t>
            </a:r>
          </a:p>
        </p:txBody>
      </p:sp>
      <p:graphicFrame>
        <p:nvGraphicFramePr>
          <p:cNvPr id="3" name="object 3"/>
          <p:cNvGraphicFramePr>
            <a:graphicFrameLocks noGrp="1"/>
          </p:cNvGraphicFramePr>
          <p:nvPr>
            <p:extLst>
              <p:ext uri="{D42A27DB-BD31-4B8C-83A1-F6EECF244321}">
                <p14:modId xmlns:p14="http://schemas.microsoft.com/office/powerpoint/2010/main" val="3046061908"/>
              </p:ext>
            </p:extLst>
          </p:nvPr>
        </p:nvGraphicFramePr>
        <p:xfrm>
          <a:off x="1295400" y="2635417"/>
          <a:ext cx="9115425" cy="1554480"/>
        </p:xfrm>
        <a:graphic>
          <a:graphicData uri="http://schemas.openxmlformats.org/drawingml/2006/table">
            <a:tbl>
              <a:tblPr firstRow="1" bandRow="1">
                <a:tableStyleId>{2D5ABB26-0587-4C30-8999-92F81FD0307C}</a:tableStyleId>
              </a:tblPr>
              <a:tblGrid>
                <a:gridCol w="3019425">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40080">
                <a:tc>
                  <a:txBody>
                    <a:bodyPr/>
                    <a:lstStyle/>
                    <a:p>
                      <a:pPr marL="365760" marR="386715" indent="188595">
                        <a:lnSpc>
                          <a:spcPct val="100000"/>
                        </a:lnSpc>
                        <a:spcBef>
                          <a:spcPts val="315"/>
                        </a:spcBef>
                      </a:pPr>
                      <a:r>
                        <a:rPr sz="1800" b="1" dirty="0">
                          <a:solidFill>
                            <a:srgbClr val="FFFFFF"/>
                          </a:solidFill>
                          <a:latin typeface="Barlow Condensed" panose="00000506000000000000" pitchFamily="2" charset="0"/>
                          <a:cs typeface="Arial"/>
                        </a:rPr>
                        <a:t>Départ</a:t>
                      </a:r>
                      <a:r>
                        <a:rPr sz="1800" b="1" spc="-1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au</a:t>
                      </a:r>
                      <a:r>
                        <a:rPr sz="1800" b="1" spc="-3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titre</a:t>
                      </a:r>
                      <a:r>
                        <a:rPr sz="1800" b="1" spc="-20" dirty="0">
                          <a:solidFill>
                            <a:srgbClr val="FFFFFF"/>
                          </a:solidFill>
                          <a:latin typeface="Barlow Condensed" panose="00000506000000000000" pitchFamily="2" charset="0"/>
                          <a:cs typeface="Arial"/>
                        </a:rPr>
                        <a:t> </a:t>
                      </a:r>
                      <a:r>
                        <a:rPr sz="1800" b="1" spc="-25" dirty="0">
                          <a:solidFill>
                            <a:srgbClr val="FFFFFF"/>
                          </a:solidFill>
                          <a:latin typeface="Barlow Condensed" panose="00000506000000000000" pitchFamily="2" charset="0"/>
                          <a:cs typeface="Arial"/>
                        </a:rPr>
                        <a:t>de </a:t>
                      </a:r>
                      <a:r>
                        <a:rPr sz="1800" b="1" dirty="0">
                          <a:solidFill>
                            <a:srgbClr val="FFFFFF"/>
                          </a:solidFill>
                          <a:latin typeface="Barlow Condensed" panose="00000506000000000000" pitchFamily="2" charset="0"/>
                          <a:cs typeface="Arial"/>
                        </a:rPr>
                        <a:t>Catégorie</a:t>
                      </a:r>
                      <a:r>
                        <a:rPr sz="1800" b="1" spc="-7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sédentaire</a:t>
                      </a:r>
                      <a:endParaRPr sz="1800" dirty="0">
                        <a:latin typeface="Barlow Condensed" panose="00000506000000000000" pitchFamily="2" charset="0"/>
                        <a:cs typeface="Arial"/>
                      </a:endParaRPr>
                    </a:p>
                  </a:txBody>
                  <a:tcPr marL="0" marR="0" marT="40005" marB="0">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772795" marR="577215" indent="-189230">
                        <a:lnSpc>
                          <a:spcPct val="100000"/>
                        </a:lnSpc>
                        <a:spcBef>
                          <a:spcPts val="315"/>
                        </a:spcBef>
                      </a:pPr>
                      <a:r>
                        <a:rPr sz="1800" b="1" dirty="0">
                          <a:solidFill>
                            <a:srgbClr val="FFFFFF"/>
                          </a:solidFill>
                          <a:latin typeface="Barlow Condensed" panose="00000506000000000000" pitchFamily="2" charset="0"/>
                          <a:cs typeface="Arial"/>
                        </a:rPr>
                        <a:t>Départ</a:t>
                      </a:r>
                      <a:r>
                        <a:rPr sz="1800" b="1" spc="-1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au</a:t>
                      </a:r>
                      <a:r>
                        <a:rPr sz="1800" b="1" spc="-3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titre</a:t>
                      </a:r>
                      <a:r>
                        <a:rPr sz="1800" b="1" spc="-20" dirty="0">
                          <a:solidFill>
                            <a:srgbClr val="FFFFFF"/>
                          </a:solidFill>
                          <a:latin typeface="Barlow Condensed" panose="00000506000000000000" pitchFamily="2" charset="0"/>
                          <a:cs typeface="Arial"/>
                        </a:rPr>
                        <a:t> </a:t>
                      </a:r>
                      <a:r>
                        <a:rPr sz="1800" b="1" spc="-35" dirty="0">
                          <a:solidFill>
                            <a:srgbClr val="FFFFFF"/>
                          </a:solidFill>
                          <a:latin typeface="Barlow Condensed" panose="00000506000000000000" pitchFamily="2" charset="0"/>
                          <a:cs typeface="Arial"/>
                        </a:rPr>
                        <a:t>de </a:t>
                      </a:r>
                      <a:r>
                        <a:rPr sz="1800" b="1" dirty="0">
                          <a:solidFill>
                            <a:srgbClr val="FFFFFF"/>
                          </a:solidFill>
                          <a:latin typeface="Barlow Condensed" panose="00000506000000000000" pitchFamily="2" charset="0"/>
                          <a:cs typeface="Arial"/>
                        </a:rPr>
                        <a:t>Droit</a:t>
                      </a:r>
                      <a:r>
                        <a:rPr sz="1800" b="1" spc="-10" dirty="0">
                          <a:solidFill>
                            <a:srgbClr val="FFFFFF"/>
                          </a:solidFill>
                          <a:latin typeface="Barlow Condensed" panose="00000506000000000000" pitchFamily="2" charset="0"/>
                          <a:cs typeface="Arial"/>
                        </a:rPr>
                        <a:t> d’option</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645160" marR="577215" indent="-60960">
                        <a:lnSpc>
                          <a:spcPct val="100000"/>
                        </a:lnSpc>
                        <a:spcBef>
                          <a:spcPts val="315"/>
                        </a:spcBef>
                      </a:pPr>
                      <a:r>
                        <a:rPr sz="1800" b="1" dirty="0">
                          <a:solidFill>
                            <a:srgbClr val="FFFFFF"/>
                          </a:solidFill>
                          <a:latin typeface="Barlow Condensed" panose="00000506000000000000" pitchFamily="2" charset="0"/>
                          <a:cs typeface="Arial"/>
                        </a:rPr>
                        <a:t>Départ</a:t>
                      </a:r>
                      <a:r>
                        <a:rPr sz="1800" b="1" spc="-15"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au</a:t>
                      </a:r>
                      <a:r>
                        <a:rPr sz="1800" b="1" spc="-30" dirty="0">
                          <a:solidFill>
                            <a:srgbClr val="FFFFFF"/>
                          </a:solidFill>
                          <a:latin typeface="Barlow Condensed" panose="00000506000000000000" pitchFamily="2" charset="0"/>
                          <a:cs typeface="Arial"/>
                        </a:rPr>
                        <a:t> </a:t>
                      </a:r>
                      <a:r>
                        <a:rPr sz="1800" b="1" dirty="0">
                          <a:solidFill>
                            <a:srgbClr val="FFFFFF"/>
                          </a:solidFill>
                          <a:latin typeface="Barlow Condensed" panose="00000506000000000000" pitchFamily="2" charset="0"/>
                          <a:cs typeface="Arial"/>
                        </a:rPr>
                        <a:t>titre</a:t>
                      </a:r>
                      <a:r>
                        <a:rPr sz="1800" b="1" spc="-20" dirty="0">
                          <a:solidFill>
                            <a:srgbClr val="FFFFFF"/>
                          </a:solidFill>
                          <a:latin typeface="Barlow Condensed" panose="00000506000000000000" pitchFamily="2" charset="0"/>
                          <a:cs typeface="Arial"/>
                        </a:rPr>
                        <a:t> </a:t>
                      </a:r>
                      <a:r>
                        <a:rPr sz="1800" b="1" spc="-35" dirty="0">
                          <a:solidFill>
                            <a:srgbClr val="FFFFFF"/>
                          </a:solidFill>
                          <a:latin typeface="Barlow Condensed" panose="00000506000000000000" pitchFamily="2" charset="0"/>
                          <a:cs typeface="Arial"/>
                        </a:rPr>
                        <a:t>de </a:t>
                      </a:r>
                      <a:r>
                        <a:rPr sz="1800" b="1" dirty="0">
                          <a:solidFill>
                            <a:srgbClr val="FFFFFF"/>
                          </a:solidFill>
                          <a:latin typeface="Barlow Condensed" panose="00000506000000000000" pitchFamily="2" charset="0"/>
                          <a:cs typeface="Arial"/>
                        </a:rPr>
                        <a:t>Catégorie</a:t>
                      </a:r>
                      <a:r>
                        <a:rPr sz="1800" b="1" spc="-70" dirty="0">
                          <a:solidFill>
                            <a:srgbClr val="FFFFFF"/>
                          </a:solidFill>
                          <a:latin typeface="Barlow Condensed" panose="00000506000000000000" pitchFamily="2" charset="0"/>
                          <a:cs typeface="Arial"/>
                        </a:rPr>
                        <a:t> </a:t>
                      </a:r>
                      <a:r>
                        <a:rPr sz="1800" b="1" spc="-10" dirty="0">
                          <a:solidFill>
                            <a:srgbClr val="FFFFFF"/>
                          </a:solidFill>
                          <a:latin typeface="Barlow Condensed" panose="00000506000000000000" pitchFamily="2" charset="0"/>
                          <a:cs typeface="Arial"/>
                        </a:rPr>
                        <a:t>active</a:t>
                      </a:r>
                      <a:endParaRPr sz="1800">
                        <a:latin typeface="Barlow Condensed" panose="00000506000000000000" pitchFamily="2" charset="0"/>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914400">
                <a:tc>
                  <a:txBody>
                    <a:bodyPr/>
                    <a:lstStyle/>
                    <a:p>
                      <a:pPr>
                        <a:lnSpc>
                          <a:spcPct val="100000"/>
                        </a:lnSpc>
                        <a:spcBef>
                          <a:spcPts val="5"/>
                        </a:spcBef>
                      </a:pPr>
                      <a:endParaRPr sz="2150">
                        <a:latin typeface="Barlow Condensed" panose="00000506000000000000" pitchFamily="2" charset="0"/>
                        <a:cs typeface="Times New Roman"/>
                      </a:endParaRPr>
                    </a:p>
                    <a:p>
                      <a:pPr marR="20320" algn="ctr">
                        <a:lnSpc>
                          <a:spcPct val="100000"/>
                        </a:lnSpc>
                      </a:pPr>
                      <a:r>
                        <a:rPr sz="1800" b="1" dirty="0">
                          <a:solidFill>
                            <a:srgbClr val="005654"/>
                          </a:solidFill>
                          <a:latin typeface="Barlow Condensed" panose="00000506000000000000" pitchFamily="2" charset="0"/>
                          <a:cs typeface="Arial"/>
                        </a:rPr>
                        <a:t>67</a:t>
                      </a:r>
                      <a:r>
                        <a:rPr sz="1800" b="1" spc="-40" dirty="0">
                          <a:solidFill>
                            <a:srgbClr val="005654"/>
                          </a:solidFill>
                          <a:latin typeface="Barlow Condensed" panose="00000506000000000000" pitchFamily="2" charset="0"/>
                          <a:cs typeface="Arial"/>
                        </a:rPr>
                        <a:t> </a:t>
                      </a:r>
                      <a:r>
                        <a:rPr sz="1800" b="1" spc="-25" dirty="0">
                          <a:solidFill>
                            <a:srgbClr val="005654"/>
                          </a:solidFill>
                          <a:latin typeface="Barlow Condensed" panose="00000506000000000000" pitchFamily="2" charset="0"/>
                          <a:cs typeface="Arial"/>
                        </a:rPr>
                        <a:t>ans</a:t>
                      </a:r>
                      <a:endParaRPr sz="1800">
                        <a:latin typeface="Barlow Condensed" panose="00000506000000000000" pitchFamily="2" charset="0"/>
                        <a:cs typeface="Arial"/>
                      </a:endParaRPr>
                    </a:p>
                  </a:txBody>
                  <a:tcPr marL="0" marR="0" marT="635" marB="0">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nSpc>
                          <a:spcPct val="100000"/>
                        </a:lnSpc>
                        <a:spcBef>
                          <a:spcPts val="5"/>
                        </a:spcBef>
                      </a:pPr>
                      <a:endParaRPr sz="2150" dirty="0">
                        <a:latin typeface="Barlow Condensed" panose="00000506000000000000" pitchFamily="2" charset="0"/>
                        <a:cs typeface="Times New Roman"/>
                      </a:endParaRPr>
                    </a:p>
                    <a:p>
                      <a:pPr marL="635" algn="ctr">
                        <a:lnSpc>
                          <a:spcPct val="100000"/>
                        </a:lnSpc>
                      </a:pPr>
                      <a:r>
                        <a:rPr sz="1800" b="1" dirty="0">
                          <a:solidFill>
                            <a:srgbClr val="005654"/>
                          </a:solidFill>
                          <a:latin typeface="Barlow Condensed" panose="00000506000000000000" pitchFamily="2" charset="0"/>
                          <a:cs typeface="Arial"/>
                        </a:rPr>
                        <a:t>65</a:t>
                      </a:r>
                      <a:r>
                        <a:rPr sz="1800" b="1" spc="-40" dirty="0">
                          <a:solidFill>
                            <a:srgbClr val="005654"/>
                          </a:solidFill>
                          <a:latin typeface="Barlow Condensed" panose="00000506000000000000" pitchFamily="2" charset="0"/>
                          <a:cs typeface="Arial"/>
                        </a:rPr>
                        <a:t> </a:t>
                      </a:r>
                      <a:r>
                        <a:rPr sz="1800" b="1" spc="-25" dirty="0">
                          <a:solidFill>
                            <a:srgbClr val="005654"/>
                          </a:solidFill>
                          <a:latin typeface="Barlow Condensed" panose="00000506000000000000" pitchFamily="2" charset="0"/>
                          <a:cs typeface="Arial"/>
                        </a:rPr>
                        <a:t>ans</a:t>
                      </a:r>
                      <a:endParaRPr sz="1800" dirty="0">
                        <a:latin typeface="Barlow Condensed" panose="00000506000000000000" pitchFamily="2" charset="0"/>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nSpc>
                          <a:spcPct val="100000"/>
                        </a:lnSpc>
                        <a:spcBef>
                          <a:spcPts val="5"/>
                        </a:spcBef>
                      </a:pPr>
                      <a:endParaRPr sz="2150" dirty="0">
                        <a:latin typeface="Barlow Condensed" panose="00000506000000000000" pitchFamily="2" charset="0"/>
                        <a:cs typeface="Times New Roman"/>
                      </a:endParaRPr>
                    </a:p>
                    <a:p>
                      <a:pPr marL="1270" algn="ctr">
                        <a:lnSpc>
                          <a:spcPct val="100000"/>
                        </a:lnSpc>
                      </a:pPr>
                      <a:r>
                        <a:rPr sz="1800" b="1" dirty="0">
                          <a:solidFill>
                            <a:srgbClr val="005654"/>
                          </a:solidFill>
                          <a:latin typeface="Barlow Condensed" panose="00000506000000000000" pitchFamily="2" charset="0"/>
                          <a:cs typeface="Arial"/>
                        </a:rPr>
                        <a:t>62</a:t>
                      </a:r>
                      <a:r>
                        <a:rPr sz="1800" b="1" spc="-35" dirty="0">
                          <a:solidFill>
                            <a:srgbClr val="005654"/>
                          </a:solidFill>
                          <a:latin typeface="Barlow Condensed" panose="00000506000000000000" pitchFamily="2" charset="0"/>
                          <a:cs typeface="Arial"/>
                        </a:rPr>
                        <a:t> </a:t>
                      </a:r>
                      <a:r>
                        <a:rPr sz="1800" b="1" dirty="0">
                          <a:solidFill>
                            <a:srgbClr val="005654"/>
                          </a:solidFill>
                          <a:latin typeface="Barlow Condensed" panose="00000506000000000000" pitchFamily="2" charset="0"/>
                          <a:cs typeface="Arial"/>
                        </a:rPr>
                        <a:t>ans</a:t>
                      </a:r>
                      <a:r>
                        <a:rPr sz="1800" b="1" spc="-15" dirty="0">
                          <a:solidFill>
                            <a:srgbClr val="005654"/>
                          </a:solidFill>
                          <a:latin typeface="Barlow Condensed" panose="00000506000000000000" pitchFamily="2" charset="0"/>
                          <a:cs typeface="Arial"/>
                        </a:rPr>
                        <a:t> </a:t>
                      </a:r>
                      <a:r>
                        <a:rPr sz="1800" b="1" spc="-50" dirty="0">
                          <a:solidFill>
                            <a:srgbClr val="005654"/>
                          </a:solidFill>
                          <a:latin typeface="Barlow Condensed" panose="00000506000000000000" pitchFamily="2" charset="0"/>
                          <a:cs typeface="Arial"/>
                        </a:rPr>
                        <a:t>*</a:t>
                      </a:r>
                      <a:endParaRPr sz="1800" dirty="0">
                        <a:latin typeface="Barlow Condensed" panose="00000506000000000000" pitchFamily="2" charset="0"/>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bl>
          </a:graphicData>
        </a:graphic>
      </p:graphicFrame>
      <p:sp>
        <p:nvSpPr>
          <p:cNvPr id="4" name="object 4"/>
          <p:cNvSpPr/>
          <p:nvPr/>
        </p:nvSpPr>
        <p:spPr>
          <a:xfrm>
            <a:off x="2371165" y="1654780"/>
            <a:ext cx="602615" cy="720725"/>
          </a:xfrm>
          <a:custGeom>
            <a:avLst/>
            <a:gdLst/>
            <a:ahLst/>
            <a:cxnLst/>
            <a:rect l="l" t="t" r="r" b="b"/>
            <a:pathLst>
              <a:path w="602614" h="720725">
                <a:moveTo>
                  <a:pt x="451802" y="150736"/>
                </a:moveTo>
                <a:lnTo>
                  <a:pt x="444119" y="103098"/>
                </a:lnTo>
                <a:lnTo>
                  <a:pt x="422732" y="61722"/>
                </a:lnTo>
                <a:lnTo>
                  <a:pt x="390131" y="29083"/>
                </a:lnTo>
                <a:lnTo>
                  <a:pt x="348792" y="7683"/>
                </a:lnTo>
                <a:lnTo>
                  <a:pt x="301193" y="0"/>
                </a:lnTo>
                <a:lnTo>
                  <a:pt x="253593" y="7683"/>
                </a:lnTo>
                <a:lnTo>
                  <a:pt x="212255" y="29083"/>
                </a:lnTo>
                <a:lnTo>
                  <a:pt x="179654" y="61722"/>
                </a:lnTo>
                <a:lnTo>
                  <a:pt x="158267" y="103098"/>
                </a:lnTo>
                <a:lnTo>
                  <a:pt x="150596" y="150736"/>
                </a:lnTo>
                <a:lnTo>
                  <a:pt x="158267" y="198386"/>
                </a:lnTo>
                <a:lnTo>
                  <a:pt x="179654" y="239763"/>
                </a:lnTo>
                <a:lnTo>
                  <a:pt x="212255" y="272389"/>
                </a:lnTo>
                <a:lnTo>
                  <a:pt x="253593" y="293789"/>
                </a:lnTo>
                <a:lnTo>
                  <a:pt x="301193" y="301472"/>
                </a:lnTo>
                <a:lnTo>
                  <a:pt x="348792" y="293789"/>
                </a:lnTo>
                <a:lnTo>
                  <a:pt x="390131" y="272389"/>
                </a:lnTo>
                <a:lnTo>
                  <a:pt x="422732" y="239763"/>
                </a:lnTo>
                <a:lnTo>
                  <a:pt x="444119" y="198386"/>
                </a:lnTo>
                <a:lnTo>
                  <a:pt x="451802" y="150736"/>
                </a:lnTo>
                <a:close/>
              </a:path>
              <a:path w="602614" h="720725">
                <a:moveTo>
                  <a:pt x="575945" y="684631"/>
                </a:moveTo>
                <a:lnTo>
                  <a:pt x="504228" y="684631"/>
                </a:lnTo>
                <a:lnTo>
                  <a:pt x="504228" y="625843"/>
                </a:lnTo>
                <a:lnTo>
                  <a:pt x="504228" y="619252"/>
                </a:lnTo>
                <a:lnTo>
                  <a:pt x="504228" y="513549"/>
                </a:lnTo>
                <a:lnTo>
                  <a:pt x="504228" y="511937"/>
                </a:lnTo>
                <a:lnTo>
                  <a:pt x="504228" y="449859"/>
                </a:lnTo>
                <a:lnTo>
                  <a:pt x="502348" y="440537"/>
                </a:lnTo>
                <a:lnTo>
                  <a:pt x="497217" y="432930"/>
                </a:lnTo>
                <a:lnTo>
                  <a:pt x="489623" y="427799"/>
                </a:lnTo>
                <a:lnTo>
                  <a:pt x="480314" y="425919"/>
                </a:lnTo>
                <a:lnTo>
                  <a:pt x="480034" y="425932"/>
                </a:lnTo>
                <a:lnTo>
                  <a:pt x="415658" y="425932"/>
                </a:lnTo>
                <a:lnTo>
                  <a:pt x="415658" y="566394"/>
                </a:lnTo>
                <a:lnTo>
                  <a:pt x="362851" y="619252"/>
                </a:lnTo>
                <a:lnTo>
                  <a:pt x="349580" y="605967"/>
                </a:lnTo>
                <a:lnTo>
                  <a:pt x="389013" y="566394"/>
                </a:lnTo>
                <a:lnTo>
                  <a:pt x="349580" y="526834"/>
                </a:lnTo>
                <a:lnTo>
                  <a:pt x="362851" y="513549"/>
                </a:lnTo>
                <a:lnTo>
                  <a:pt x="415658" y="566394"/>
                </a:lnTo>
                <a:lnTo>
                  <a:pt x="415658" y="425932"/>
                </a:lnTo>
                <a:lnTo>
                  <a:pt x="331597" y="425932"/>
                </a:lnTo>
                <a:lnTo>
                  <a:pt x="331597" y="519201"/>
                </a:lnTo>
                <a:lnTo>
                  <a:pt x="287553" y="625843"/>
                </a:lnTo>
                <a:lnTo>
                  <a:pt x="271716" y="619252"/>
                </a:lnTo>
                <a:lnTo>
                  <a:pt x="270129" y="618591"/>
                </a:lnTo>
                <a:lnTo>
                  <a:pt x="313613" y="513549"/>
                </a:lnTo>
                <a:lnTo>
                  <a:pt x="314274" y="511937"/>
                </a:lnTo>
                <a:lnTo>
                  <a:pt x="331597" y="519201"/>
                </a:lnTo>
                <a:lnTo>
                  <a:pt x="331597" y="425932"/>
                </a:lnTo>
                <a:lnTo>
                  <a:pt x="252437" y="425932"/>
                </a:lnTo>
                <a:lnTo>
                  <a:pt x="252437" y="526834"/>
                </a:lnTo>
                <a:lnTo>
                  <a:pt x="213004" y="566394"/>
                </a:lnTo>
                <a:lnTo>
                  <a:pt x="252437" y="605967"/>
                </a:lnTo>
                <a:lnTo>
                  <a:pt x="239166" y="619252"/>
                </a:lnTo>
                <a:lnTo>
                  <a:pt x="186359" y="566394"/>
                </a:lnTo>
                <a:lnTo>
                  <a:pt x="239166" y="513549"/>
                </a:lnTo>
                <a:lnTo>
                  <a:pt x="252437" y="526834"/>
                </a:lnTo>
                <a:lnTo>
                  <a:pt x="252437" y="425932"/>
                </a:lnTo>
                <a:lnTo>
                  <a:pt x="122364" y="425932"/>
                </a:lnTo>
                <a:lnTo>
                  <a:pt x="113055" y="427812"/>
                </a:lnTo>
                <a:lnTo>
                  <a:pt x="105448" y="432930"/>
                </a:lnTo>
                <a:lnTo>
                  <a:pt x="100330" y="440537"/>
                </a:lnTo>
                <a:lnTo>
                  <a:pt x="98450" y="449859"/>
                </a:lnTo>
                <a:lnTo>
                  <a:pt x="98450" y="684631"/>
                </a:lnTo>
                <a:lnTo>
                  <a:pt x="26441" y="684631"/>
                </a:lnTo>
                <a:lnTo>
                  <a:pt x="26441" y="696595"/>
                </a:lnTo>
                <a:lnTo>
                  <a:pt x="28346" y="705891"/>
                </a:lnTo>
                <a:lnTo>
                  <a:pt x="33477" y="713486"/>
                </a:lnTo>
                <a:lnTo>
                  <a:pt x="41059" y="718616"/>
                </a:lnTo>
                <a:lnTo>
                  <a:pt x="50355" y="720521"/>
                </a:lnTo>
                <a:lnTo>
                  <a:pt x="552043" y="720521"/>
                </a:lnTo>
                <a:lnTo>
                  <a:pt x="561327" y="718616"/>
                </a:lnTo>
                <a:lnTo>
                  <a:pt x="568909" y="713486"/>
                </a:lnTo>
                <a:lnTo>
                  <a:pt x="574040" y="705891"/>
                </a:lnTo>
                <a:lnTo>
                  <a:pt x="575945" y="696595"/>
                </a:lnTo>
                <a:lnTo>
                  <a:pt x="575945" y="684631"/>
                </a:lnTo>
                <a:close/>
              </a:path>
              <a:path w="602614" h="720725">
                <a:moveTo>
                  <a:pt x="602399" y="581469"/>
                </a:moveTo>
                <a:lnTo>
                  <a:pt x="574154" y="413677"/>
                </a:lnTo>
                <a:lnTo>
                  <a:pt x="557098" y="373748"/>
                </a:lnTo>
                <a:lnTo>
                  <a:pt x="515835" y="343992"/>
                </a:lnTo>
                <a:lnTo>
                  <a:pt x="449262" y="314731"/>
                </a:lnTo>
                <a:lnTo>
                  <a:pt x="397484" y="301574"/>
                </a:lnTo>
                <a:lnTo>
                  <a:pt x="351142" y="322630"/>
                </a:lnTo>
                <a:lnTo>
                  <a:pt x="301713" y="329641"/>
                </a:lnTo>
                <a:lnTo>
                  <a:pt x="252285" y="322630"/>
                </a:lnTo>
                <a:lnTo>
                  <a:pt x="205943" y="301574"/>
                </a:lnTo>
                <a:lnTo>
                  <a:pt x="189001" y="304685"/>
                </a:lnTo>
                <a:lnTo>
                  <a:pt x="119735" y="328142"/>
                </a:lnTo>
                <a:lnTo>
                  <a:pt x="55524" y="363181"/>
                </a:lnTo>
                <a:lnTo>
                  <a:pt x="31648" y="398957"/>
                </a:lnTo>
                <a:lnTo>
                  <a:pt x="0" y="575627"/>
                </a:lnTo>
                <a:lnTo>
                  <a:pt x="76" y="585774"/>
                </a:lnTo>
                <a:lnTo>
                  <a:pt x="2705" y="595414"/>
                </a:lnTo>
                <a:lnTo>
                  <a:pt x="7696" y="604050"/>
                </a:lnTo>
                <a:lnTo>
                  <a:pt x="14871" y="611238"/>
                </a:lnTo>
                <a:lnTo>
                  <a:pt x="79336" y="653821"/>
                </a:lnTo>
                <a:lnTo>
                  <a:pt x="79336" y="449859"/>
                </a:lnTo>
                <a:lnTo>
                  <a:pt x="82702" y="433209"/>
                </a:lnTo>
                <a:lnTo>
                  <a:pt x="91859" y="419608"/>
                </a:lnTo>
                <a:lnTo>
                  <a:pt x="105435" y="410438"/>
                </a:lnTo>
                <a:lnTo>
                  <a:pt x="122072" y="407073"/>
                </a:lnTo>
                <a:lnTo>
                  <a:pt x="480034" y="407085"/>
                </a:lnTo>
                <a:lnTo>
                  <a:pt x="496658" y="410451"/>
                </a:lnTo>
                <a:lnTo>
                  <a:pt x="510247" y="419608"/>
                </a:lnTo>
                <a:lnTo>
                  <a:pt x="519404" y="433209"/>
                </a:lnTo>
                <a:lnTo>
                  <a:pt x="522770" y="449859"/>
                </a:lnTo>
                <a:lnTo>
                  <a:pt x="522770" y="648639"/>
                </a:lnTo>
                <a:lnTo>
                  <a:pt x="590727" y="605967"/>
                </a:lnTo>
                <a:lnTo>
                  <a:pt x="596061" y="601205"/>
                </a:lnTo>
                <a:lnTo>
                  <a:pt x="599897" y="595312"/>
                </a:lnTo>
                <a:lnTo>
                  <a:pt x="602056" y="588619"/>
                </a:lnTo>
                <a:lnTo>
                  <a:pt x="602399" y="581469"/>
                </a:lnTo>
                <a:close/>
              </a:path>
            </a:pathLst>
          </a:custGeom>
          <a:solidFill>
            <a:srgbClr val="006FC0"/>
          </a:solidFill>
        </p:spPr>
        <p:txBody>
          <a:bodyPr wrap="square" lIns="0" tIns="0" rIns="0" bIns="0" rtlCol="0"/>
          <a:lstStyle/>
          <a:p>
            <a:endParaRPr/>
          </a:p>
        </p:txBody>
      </p:sp>
      <p:grpSp>
        <p:nvGrpSpPr>
          <p:cNvPr id="5" name="object 5"/>
          <p:cNvGrpSpPr/>
          <p:nvPr/>
        </p:nvGrpSpPr>
        <p:grpSpPr>
          <a:xfrm>
            <a:off x="8612601" y="1682888"/>
            <a:ext cx="602615" cy="716280"/>
            <a:chOff x="7283515" y="2157182"/>
            <a:chExt cx="602615" cy="716280"/>
          </a:xfrm>
        </p:grpSpPr>
        <p:sp>
          <p:nvSpPr>
            <p:cNvPr id="6" name="object 6"/>
            <p:cNvSpPr/>
            <p:nvPr/>
          </p:nvSpPr>
          <p:spPr>
            <a:xfrm>
              <a:off x="7283513" y="2157183"/>
              <a:ext cx="527685" cy="716280"/>
            </a:xfrm>
            <a:custGeom>
              <a:avLst/>
              <a:gdLst/>
              <a:ahLst/>
              <a:cxnLst/>
              <a:rect l="l" t="t" r="r" b="b"/>
              <a:pathLst>
                <a:path w="527684" h="716280">
                  <a:moveTo>
                    <a:pt x="225894" y="466648"/>
                  </a:moveTo>
                  <a:lnTo>
                    <a:pt x="210972" y="459676"/>
                  </a:lnTo>
                  <a:lnTo>
                    <a:pt x="198310" y="451561"/>
                  </a:lnTo>
                  <a:lnTo>
                    <a:pt x="188366" y="442366"/>
                  </a:lnTo>
                  <a:lnTo>
                    <a:pt x="181660" y="432168"/>
                  </a:lnTo>
                  <a:lnTo>
                    <a:pt x="176949" y="433387"/>
                  </a:lnTo>
                  <a:lnTo>
                    <a:pt x="138061" y="446557"/>
                  </a:lnTo>
                  <a:lnTo>
                    <a:pt x="112941" y="457530"/>
                  </a:lnTo>
                  <a:lnTo>
                    <a:pt x="112941" y="640651"/>
                  </a:lnTo>
                  <a:lnTo>
                    <a:pt x="112941" y="668921"/>
                  </a:lnTo>
                  <a:lnTo>
                    <a:pt x="28232" y="668921"/>
                  </a:lnTo>
                  <a:lnTo>
                    <a:pt x="28232" y="640651"/>
                  </a:lnTo>
                  <a:lnTo>
                    <a:pt x="112941" y="640651"/>
                  </a:lnTo>
                  <a:lnTo>
                    <a:pt x="112941" y="457530"/>
                  </a:lnTo>
                  <a:lnTo>
                    <a:pt x="64439" y="482460"/>
                  </a:lnTo>
                  <a:lnTo>
                    <a:pt x="30111" y="504990"/>
                  </a:lnTo>
                  <a:lnTo>
                    <a:pt x="2298" y="547954"/>
                  </a:lnTo>
                  <a:lnTo>
                    <a:pt x="0" y="565289"/>
                  </a:lnTo>
                  <a:lnTo>
                    <a:pt x="0" y="716026"/>
                  </a:lnTo>
                  <a:lnTo>
                    <a:pt x="225894" y="716026"/>
                  </a:lnTo>
                  <a:lnTo>
                    <a:pt x="225894" y="668921"/>
                  </a:lnTo>
                  <a:lnTo>
                    <a:pt x="225894" y="640651"/>
                  </a:lnTo>
                  <a:lnTo>
                    <a:pt x="225894" y="466648"/>
                  </a:lnTo>
                  <a:close/>
                </a:path>
                <a:path w="527684" h="716280">
                  <a:moveTo>
                    <a:pt x="451802" y="227355"/>
                  </a:moveTo>
                  <a:lnTo>
                    <a:pt x="424281" y="217830"/>
                  </a:lnTo>
                  <a:lnTo>
                    <a:pt x="389801" y="209943"/>
                  </a:lnTo>
                  <a:lnTo>
                    <a:pt x="348678" y="204558"/>
                  </a:lnTo>
                  <a:lnTo>
                    <a:pt x="301193" y="202577"/>
                  </a:lnTo>
                  <a:lnTo>
                    <a:pt x="253720" y="204558"/>
                  </a:lnTo>
                  <a:lnTo>
                    <a:pt x="212585" y="209943"/>
                  </a:lnTo>
                  <a:lnTo>
                    <a:pt x="178117" y="217830"/>
                  </a:lnTo>
                  <a:lnTo>
                    <a:pt x="150596" y="227355"/>
                  </a:lnTo>
                  <a:lnTo>
                    <a:pt x="158267" y="274993"/>
                  </a:lnTo>
                  <a:lnTo>
                    <a:pt x="179654" y="316369"/>
                  </a:lnTo>
                  <a:lnTo>
                    <a:pt x="212255" y="349008"/>
                  </a:lnTo>
                  <a:lnTo>
                    <a:pt x="253593" y="370408"/>
                  </a:lnTo>
                  <a:lnTo>
                    <a:pt x="301193" y="378091"/>
                  </a:lnTo>
                  <a:lnTo>
                    <a:pt x="348792" y="370408"/>
                  </a:lnTo>
                  <a:lnTo>
                    <a:pt x="390131" y="349008"/>
                  </a:lnTo>
                  <a:lnTo>
                    <a:pt x="422732" y="316369"/>
                  </a:lnTo>
                  <a:lnTo>
                    <a:pt x="444119" y="274993"/>
                  </a:lnTo>
                  <a:lnTo>
                    <a:pt x="451802" y="227355"/>
                  </a:lnTo>
                  <a:close/>
                </a:path>
                <a:path w="527684" h="716280">
                  <a:moveTo>
                    <a:pt x="527100" y="228765"/>
                  </a:moveTo>
                  <a:lnTo>
                    <a:pt x="504774" y="192506"/>
                  </a:lnTo>
                  <a:lnTo>
                    <a:pt x="470662" y="171983"/>
                  </a:lnTo>
                  <a:lnTo>
                    <a:pt x="451802" y="164134"/>
                  </a:lnTo>
                  <a:lnTo>
                    <a:pt x="445160" y="125552"/>
                  </a:lnTo>
                  <a:lnTo>
                    <a:pt x="429145" y="90512"/>
                  </a:lnTo>
                  <a:lnTo>
                    <a:pt x="404787" y="60680"/>
                  </a:lnTo>
                  <a:lnTo>
                    <a:pt x="373113" y="37693"/>
                  </a:lnTo>
                  <a:lnTo>
                    <a:pt x="356806" y="124066"/>
                  </a:lnTo>
                  <a:lnTo>
                    <a:pt x="352831" y="127279"/>
                  </a:lnTo>
                  <a:lnTo>
                    <a:pt x="341337" y="126326"/>
                  </a:lnTo>
                  <a:lnTo>
                    <a:pt x="337908" y="121450"/>
                  </a:lnTo>
                  <a:lnTo>
                    <a:pt x="356730" y="21755"/>
                  </a:lnTo>
                  <a:lnTo>
                    <a:pt x="353034" y="13030"/>
                  </a:lnTo>
                  <a:lnTo>
                    <a:pt x="346837" y="6172"/>
                  </a:lnTo>
                  <a:lnTo>
                    <a:pt x="338772" y="1663"/>
                  </a:lnTo>
                  <a:lnTo>
                    <a:pt x="329438" y="0"/>
                  </a:lnTo>
                  <a:lnTo>
                    <a:pt x="272961" y="0"/>
                  </a:lnTo>
                  <a:lnTo>
                    <a:pt x="263525" y="1625"/>
                  </a:lnTo>
                  <a:lnTo>
                    <a:pt x="255384" y="6172"/>
                  </a:lnTo>
                  <a:lnTo>
                    <a:pt x="249161" y="13119"/>
                  </a:lnTo>
                  <a:lnTo>
                    <a:pt x="245478" y="21983"/>
                  </a:lnTo>
                  <a:lnTo>
                    <a:pt x="264325" y="121272"/>
                  </a:lnTo>
                  <a:lnTo>
                    <a:pt x="261010" y="126212"/>
                  </a:lnTo>
                  <a:lnTo>
                    <a:pt x="249555" y="127279"/>
                  </a:lnTo>
                  <a:lnTo>
                    <a:pt x="245579" y="124066"/>
                  </a:lnTo>
                  <a:lnTo>
                    <a:pt x="229285" y="37693"/>
                  </a:lnTo>
                  <a:lnTo>
                    <a:pt x="197612" y="60680"/>
                  </a:lnTo>
                  <a:lnTo>
                    <a:pt x="173240" y="90512"/>
                  </a:lnTo>
                  <a:lnTo>
                    <a:pt x="157226" y="125552"/>
                  </a:lnTo>
                  <a:lnTo>
                    <a:pt x="150596" y="164134"/>
                  </a:lnTo>
                  <a:lnTo>
                    <a:pt x="131584" y="171970"/>
                  </a:lnTo>
                  <a:lnTo>
                    <a:pt x="97332" y="192506"/>
                  </a:lnTo>
                  <a:lnTo>
                    <a:pt x="75018" y="229044"/>
                  </a:lnTo>
                  <a:lnTo>
                    <a:pt x="79032" y="244221"/>
                  </a:lnTo>
                  <a:lnTo>
                    <a:pt x="90398" y="258470"/>
                  </a:lnTo>
                  <a:lnTo>
                    <a:pt x="108051" y="271589"/>
                  </a:lnTo>
                  <a:lnTo>
                    <a:pt x="131953" y="283349"/>
                  </a:lnTo>
                  <a:lnTo>
                    <a:pt x="132308" y="282409"/>
                  </a:lnTo>
                  <a:lnTo>
                    <a:pt x="125793" y="258445"/>
                  </a:lnTo>
                  <a:lnTo>
                    <a:pt x="122834" y="234035"/>
                  </a:lnTo>
                  <a:lnTo>
                    <a:pt x="158737" y="194500"/>
                  </a:lnTo>
                  <a:lnTo>
                    <a:pt x="200393" y="183832"/>
                  </a:lnTo>
                  <a:lnTo>
                    <a:pt x="248246" y="176999"/>
                  </a:lnTo>
                  <a:lnTo>
                    <a:pt x="300634" y="174599"/>
                  </a:lnTo>
                  <a:lnTo>
                    <a:pt x="353009" y="176999"/>
                  </a:lnTo>
                  <a:lnTo>
                    <a:pt x="400875" y="183832"/>
                  </a:lnTo>
                  <a:lnTo>
                    <a:pt x="442531" y="194500"/>
                  </a:lnTo>
                  <a:lnTo>
                    <a:pt x="476275" y="208419"/>
                  </a:lnTo>
                  <a:lnTo>
                    <a:pt x="478434" y="234035"/>
                  </a:lnTo>
                  <a:lnTo>
                    <a:pt x="475462" y="258445"/>
                  </a:lnTo>
                  <a:lnTo>
                    <a:pt x="469125" y="283197"/>
                  </a:lnTo>
                  <a:lnTo>
                    <a:pt x="470115" y="283425"/>
                  </a:lnTo>
                  <a:lnTo>
                    <a:pt x="493699" y="271424"/>
                  </a:lnTo>
                  <a:lnTo>
                    <a:pt x="511606" y="258229"/>
                  </a:lnTo>
                  <a:lnTo>
                    <a:pt x="523062" y="243941"/>
                  </a:lnTo>
                  <a:lnTo>
                    <a:pt x="527100" y="228765"/>
                  </a:lnTo>
                  <a:close/>
                </a:path>
              </a:pathLst>
            </a:custGeom>
            <a:solidFill>
              <a:srgbClr val="EF1E1E"/>
            </a:solidFill>
          </p:spPr>
          <p:txBody>
            <a:bodyPr wrap="square" lIns="0" tIns="0" rIns="0" bIns="0" rtlCol="0"/>
            <a:lstStyle/>
            <a:p>
              <a:endParaRPr/>
            </a:p>
          </p:txBody>
        </p:sp>
        <p:pic>
          <p:nvPicPr>
            <p:cNvPr id="7" name="object 7"/>
            <p:cNvPicPr/>
            <p:nvPr/>
          </p:nvPicPr>
          <p:blipFill>
            <a:blip r:embed="rId2" cstate="print"/>
            <a:stretch>
              <a:fillRect/>
            </a:stretch>
          </p:blipFill>
          <p:spPr>
            <a:xfrm>
              <a:off x="7528240" y="2630041"/>
              <a:ext cx="112950" cy="243157"/>
            </a:xfrm>
            <a:prstGeom prst="rect">
              <a:avLst/>
            </a:prstGeom>
          </p:spPr>
        </p:pic>
        <p:sp>
          <p:nvSpPr>
            <p:cNvPr id="8" name="object 8"/>
            <p:cNvSpPr/>
            <p:nvPr/>
          </p:nvSpPr>
          <p:spPr>
            <a:xfrm>
              <a:off x="7660016" y="2589248"/>
              <a:ext cx="226060" cy="284480"/>
            </a:xfrm>
            <a:custGeom>
              <a:avLst/>
              <a:gdLst/>
              <a:ahLst/>
              <a:cxnLst/>
              <a:rect l="l" t="t" r="r" b="b"/>
              <a:pathLst>
                <a:path w="226059" h="284480">
                  <a:moveTo>
                    <a:pt x="44238" y="0"/>
                  </a:moveTo>
                  <a:lnTo>
                    <a:pt x="37657" y="10211"/>
                  </a:lnTo>
                  <a:lnTo>
                    <a:pt x="27731" y="19442"/>
                  </a:lnTo>
                  <a:lnTo>
                    <a:pt x="14999" y="27596"/>
                  </a:lnTo>
                  <a:lnTo>
                    <a:pt x="0" y="34575"/>
                  </a:lnTo>
                  <a:lnTo>
                    <a:pt x="0" y="283950"/>
                  </a:lnTo>
                  <a:lnTo>
                    <a:pt x="225900" y="283950"/>
                  </a:lnTo>
                  <a:lnTo>
                    <a:pt x="225900" y="236845"/>
                  </a:lnTo>
                  <a:lnTo>
                    <a:pt x="112950" y="236845"/>
                  </a:lnTo>
                  <a:lnTo>
                    <a:pt x="112950" y="208582"/>
                  </a:lnTo>
                  <a:lnTo>
                    <a:pt x="225900" y="208582"/>
                  </a:lnTo>
                  <a:lnTo>
                    <a:pt x="225900" y="167223"/>
                  </a:lnTo>
                  <a:lnTo>
                    <a:pt x="74829" y="167223"/>
                  </a:lnTo>
                  <a:lnTo>
                    <a:pt x="69167" y="165161"/>
                  </a:lnTo>
                  <a:lnTo>
                    <a:pt x="56710" y="158285"/>
                  </a:lnTo>
                  <a:lnTo>
                    <a:pt x="44253" y="145562"/>
                  </a:lnTo>
                  <a:lnTo>
                    <a:pt x="38591" y="125959"/>
                  </a:lnTo>
                  <a:lnTo>
                    <a:pt x="38591" y="113429"/>
                  </a:lnTo>
                  <a:lnTo>
                    <a:pt x="42356" y="113429"/>
                  </a:lnTo>
                  <a:lnTo>
                    <a:pt x="42356" y="103443"/>
                  </a:lnTo>
                  <a:lnTo>
                    <a:pt x="41797" y="99329"/>
                  </a:lnTo>
                  <a:lnTo>
                    <a:pt x="40171" y="95466"/>
                  </a:lnTo>
                  <a:lnTo>
                    <a:pt x="37650" y="92232"/>
                  </a:lnTo>
                  <a:lnTo>
                    <a:pt x="49980" y="79796"/>
                  </a:lnTo>
                  <a:lnTo>
                    <a:pt x="100139" y="79796"/>
                  </a:lnTo>
                  <a:lnTo>
                    <a:pt x="202689" y="79702"/>
                  </a:lnTo>
                  <a:lnTo>
                    <a:pt x="162777" y="49543"/>
                  </a:lnTo>
                  <a:lnTo>
                    <a:pt x="126598" y="30053"/>
                  </a:lnTo>
                  <a:lnTo>
                    <a:pt x="88301" y="14096"/>
                  </a:lnTo>
                  <a:lnTo>
                    <a:pt x="48945" y="1318"/>
                  </a:lnTo>
                  <a:lnTo>
                    <a:pt x="44238" y="0"/>
                  </a:lnTo>
                  <a:close/>
                </a:path>
                <a:path w="226059" h="284480">
                  <a:moveTo>
                    <a:pt x="225900" y="208582"/>
                  </a:moveTo>
                  <a:lnTo>
                    <a:pt x="197663" y="208582"/>
                  </a:lnTo>
                  <a:lnTo>
                    <a:pt x="197663" y="236845"/>
                  </a:lnTo>
                  <a:lnTo>
                    <a:pt x="225900" y="236845"/>
                  </a:lnTo>
                  <a:lnTo>
                    <a:pt x="225900" y="208582"/>
                  </a:lnTo>
                  <a:close/>
                </a:path>
                <a:path w="226059" h="284480">
                  <a:moveTo>
                    <a:pt x="202689" y="79702"/>
                  </a:moveTo>
                  <a:lnTo>
                    <a:pt x="100243" y="79702"/>
                  </a:lnTo>
                  <a:lnTo>
                    <a:pt x="112950" y="92232"/>
                  </a:lnTo>
                  <a:lnTo>
                    <a:pt x="110323" y="95482"/>
                  </a:lnTo>
                  <a:lnTo>
                    <a:pt x="108612" y="99329"/>
                  </a:lnTo>
                  <a:lnTo>
                    <a:pt x="107961" y="103443"/>
                  </a:lnTo>
                  <a:lnTo>
                    <a:pt x="107773" y="113429"/>
                  </a:lnTo>
                  <a:lnTo>
                    <a:pt x="111538" y="113429"/>
                  </a:lnTo>
                  <a:lnTo>
                    <a:pt x="111538" y="125959"/>
                  </a:lnTo>
                  <a:lnTo>
                    <a:pt x="111067" y="125959"/>
                  </a:lnTo>
                  <a:lnTo>
                    <a:pt x="105405" y="145562"/>
                  </a:lnTo>
                  <a:lnTo>
                    <a:pt x="92948" y="158285"/>
                  </a:lnTo>
                  <a:lnTo>
                    <a:pt x="80491" y="165161"/>
                  </a:lnTo>
                  <a:lnTo>
                    <a:pt x="74829" y="167223"/>
                  </a:lnTo>
                  <a:lnTo>
                    <a:pt x="225900" y="167223"/>
                  </a:lnTo>
                  <a:lnTo>
                    <a:pt x="225900" y="133213"/>
                  </a:lnTo>
                  <a:lnTo>
                    <a:pt x="223596" y="115880"/>
                  </a:lnTo>
                  <a:lnTo>
                    <a:pt x="217617" y="99671"/>
                  </a:lnTo>
                  <a:lnTo>
                    <a:pt x="208249" y="85160"/>
                  </a:lnTo>
                  <a:lnTo>
                    <a:pt x="202689" y="79702"/>
                  </a:lnTo>
                  <a:close/>
                </a:path>
                <a:path w="226059" h="284480">
                  <a:moveTo>
                    <a:pt x="75111" y="79796"/>
                  </a:moveTo>
                  <a:lnTo>
                    <a:pt x="49980" y="79796"/>
                  </a:lnTo>
                  <a:lnTo>
                    <a:pt x="55915" y="83404"/>
                  </a:lnTo>
                  <a:lnTo>
                    <a:pt x="62543" y="84607"/>
                  </a:lnTo>
                  <a:lnTo>
                    <a:pt x="69172" y="83404"/>
                  </a:lnTo>
                  <a:lnTo>
                    <a:pt x="75111" y="79796"/>
                  </a:lnTo>
                  <a:close/>
                </a:path>
                <a:path w="226059" h="284480">
                  <a:moveTo>
                    <a:pt x="100139" y="79796"/>
                  </a:moveTo>
                  <a:lnTo>
                    <a:pt x="75111" y="79796"/>
                  </a:lnTo>
                  <a:lnTo>
                    <a:pt x="78547" y="82881"/>
                  </a:lnTo>
                  <a:lnTo>
                    <a:pt x="83002" y="84585"/>
                  </a:lnTo>
                  <a:lnTo>
                    <a:pt x="87630" y="84601"/>
                  </a:lnTo>
                  <a:lnTo>
                    <a:pt x="92289" y="84585"/>
                  </a:lnTo>
                  <a:lnTo>
                    <a:pt x="96784" y="82842"/>
                  </a:lnTo>
                  <a:lnTo>
                    <a:pt x="100139" y="79796"/>
                  </a:lnTo>
                  <a:close/>
                </a:path>
              </a:pathLst>
            </a:custGeom>
            <a:solidFill>
              <a:srgbClr val="EF1E1E"/>
            </a:solidFill>
          </p:spPr>
          <p:txBody>
            <a:bodyPr wrap="square" lIns="0" tIns="0" rIns="0" bIns="0" rtlCol="0"/>
            <a:lstStyle/>
            <a:p>
              <a:endParaRPr/>
            </a:p>
          </p:txBody>
        </p:sp>
        <p:pic>
          <p:nvPicPr>
            <p:cNvPr id="9" name="object 9"/>
            <p:cNvPicPr/>
            <p:nvPr/>
          </p:nvPicPr>
          <p:blipFill>
            <a:blip r:embed="rId3" cstate="print"/>
            <a:stretch>
              <a:fillRect/>
            </a:stretch>
          </p:blipFill>
          <p:spPr>
            <a:xfrm>
              <a:off x="7481178" y="2525554"/>
              <a:ext cx="207075" cy="93276"/>
            </a:xfrm>
            <a:prstGeom prst="rect">
              <a:avLst/>
            </a:prstGeom>
          </p:spPr>
        </p:pic>
      </p:grpSp>
      <p:sp>
        <p:nvSpPr>
          <p:cNvPr id="11" name="object 11"/>
          <p:cNvSpPr/>
          <p:nvPr/>
        </p:nvSpPr>
        <p:spPr>
          <a:xfrm>
            <a:off x="5473700" y="1657331"/>
            <a:ext cx="584200" cy="744220"/>
          </a:xfrm>
          <a:custGeom>
            <a:avLst/>
            <a:gdLst/>
            <a:ahLst/>
            <a:cxnLst/>
            <a:rect l="l" t="t" r="r" b="b"/>
            <a:pathLst>
              <a:path w="584200" h="744219">
                <a:moveTo>
                  <a:pt x="437730" y="512394"/>
                </a:moveTo>
                <a:lnTo>
                  <a:pt x="433501" y="508177"/>
                </a:lnTo>
                <a:lnTo>
                  <a:pt x="423113" y="508177"/>
                </a:lnTo>
                <a:lnTo>
                  <a:pt x="418896" y="512394"/>
                </a:lnTo>
                <a:lnTo>
                  <a:pt x="418896" y="522795"/>
                </a:lnTo>
                <a:lnTo>
                  <a:pt x="423113" y="527024"/>
                </a:lnTo>
                <a:lnTo>
                  <a:pt x="433501" y="527024"/>
                </a:lnTo>
                <a:lnTo>
                  <a:pt x="437730" y="522795"/>
                </a:lnTo>
                <a:lnTo>
                  <a:pt x="437730" y="517601"/>
                </a:lnTo>
                <a:lnTo>
                  <a:pt x="437730" y="512394"/>
                </a:lnTo>
                <a:close/>
              </a:path>
              <a:path w="584200" h="744219">
                <a:moveTo>
                  <a:pt x="583577" y="527050"/>
                </a:moveTo>
                <a:lnTo>
                  <a:pt x="573671" y="487680"/>
                </a:lnTo>
                <a:lnTo>
                  <a:pt x="548690" y="457200"/>
                </a:lnTo>
                <a:lnTo>
                  <a:pt x="545922" y="455028"/>
                </a:lnTo>
                <a:lnTo>
                  <a:pt x="545922" y="527050"/>
                </a:lnTo>
                <a:lnTo>
                  <a:pt x="545922" y="673100"/>
                </a:lnTo>
                <a:lnTo>
                  <a:pt x="470077" y="694690"/>
                </a:lnTo>
                <a:lnTo>
                  <a:pt x="416852" y="701040"/>
                </a:lnTo>
                <a:lnTo>
                  <a:pt x="357416" y="704850"/>
                </a:lnTo>
                <a:lnTo>
                  <a:pt x="294754" y="706120"/>
                </a:lnTo>
                <a:lnTo>
                  <a:pt x="231863" y="704850"/>
                </a:lnTo>
                <a:lnTo>
                  <a:pt x="171729" y="701040"/>
                </a:lnTo>
                <a:lnTo>
                  <a:pt x="117322" y="694690"/>
                </a:lnTo>
                <a:lnTo>
                  <a:pt x="71666" y="684530"/>
                </a:lnTo>
                <a:lnTo>
                  <a:pt x="37719" y="671830"/>
                </a:lnTo>
                <a:lnTo>
                  <a:pt x="37719" y="528320"/>
                </a:lnTo>
                <a:lnTo>
                  <a:pt x="59296" y="485140"/>
                </a:lnTo>
                <a:lnTo>
                  <a:pt x="100711" y="457200"/>
                </a:lnTo>
                <a:lnTo>
                  <a:pt x="145897" y="435610"/>
                </a:lnTo>
                <a:lnTo>
                  <a:pt x="145897" y="476250"/>
                </a:lnTo>
                <a:lnTo>
                  <a:pt x="119964" y="482600"/>
                </a:lnTo>
                <a:lnTo>
                  <a:pt x="99060" y="497840"/>
                </a:lnTo>
                <a:lnTo>
                  <a:pt x="85102" y="520700"/>
                </a:lnTo>
                <a:lnTo>
                  <a:pt x="80010" y="546100"/>
                </a:lnTo>
                <a:lnTo>
                  <a:pt x="80010" y="549910"/>
                </a:lnTo>
                <a:lnTo>
                  <a:pt x="81724" y="553720"/>
                </a:lnTo>
                <a:lnTo>
                  <a:pt x="84709" y="557530"/>
                </a:lnTo>
                <a:lnTo>
                  <a:pt x="84709" y="617220"/>
                </a:lnTo>
                <a:lnTo>
                  <a:pt x="86334" y="626110"/>
                </a:lnTo>
                <a:lnTo>
                  <a:pt x="90843" y="635000"/>
                </a:lnTo>
                <a:lnTo>
                  <a:pt x="97751" y="641350"/>
                </a:lnTo>
                <a:lnTo>
                  <a:pt x="106553" y="645160"/>
                </a:lnTo>
                <a:lnTo>
                  <a:pt x="111302" y="650240"/>
                </a:lnTo>
                <a:lnTo>
                  <a:pt x="120167" y="651510"/>
                </a:lnTo>
                <a:lnTo>
                  <a:pt x="132524" y="642620"/>
                </a:lnTo>
                <a:lnTo>
                  <a:pt x="133680" y="633730"/>
                </a:lnTo>
                <a:lnTo>
                  <a:pt x="127025" y="624840"/>
                </a:lnTo>
                <a:lnTo>
                  <a:pt x="124167" y="621030"/>
                </a:lnTo>
                <a:lnTo>
                  <a:pt x="115303" y="619760"/>
                </a:lnTo>
                <a:lnTo>
                  <a:pt x="108508" y="624840"/>
                </a:lnTo>
                <a:lnTo>
                  <a:pt x="105486" y="623570"/>
                </a:lnTo>
                <a:lnTo>
                  <a:pt x="103568" y="621030"/>
                </a:lnTo>
                <a:lnTo>
                  <a:pt x="103530" y="557530"/>
                </a:lnTo>
                <a:lnTo>
                  <a:pt x="106514" y="553720"/>
                </a:lnTo>
                <a:lnTo>
                  <a:pt x="108229" y="549910"/>
                </a:lnTo>
                <a:lnTo>
                  <a:pt x="134112" y="508000"/>
                </a:lnTo>
                <a:lnTo>
                  <a:pt x="150596" y="504190"/>
                </a:lnTo>
                <a:lnTo>
                  <a:pt x="160007" y="504190"/>
                </a:lnTo>
                <a:lnTo>
                  <a:pt x="199034" y="529590"/>
                </a:lnTo>
                <a:lnTo>
                  <a:pt x="202374" y="549910"/>
                </a:lnTo>
                <a:lnTo>
                  <a:pt x="204089" y="553720"/>
                </a:lnTo>
                <a:lnTo>
                  <a:pt x="207073" y="557530"/>
                </a:lnTo>
                <a:lnTo>
                  <a:pt x="207035" y="621030"/>
                </a:lnTo>
                <a:lnTo>
                  <a:pt x="205130" y="623570"/>
                </a:lnTo>
                <a:lnTo>
                  <a:pt x="202095" y="624840"/>
                </a:lnTo>
                <a:lnTo>
                  <a:pt x="196189" y="619760"/>
                </a:lnTo>
                <a:lnTo>
                  <a:pt x="187286" y="621030"/>
                </a:lnTo>
                <a:lnTo>
                  <a:pt x="177088" y="632460"/>
                </a:lnTo>
                <a:lnTo>
                  <a:pt x="177749" y="641350"/>
                </a:lnTo>
                <a:lnTo>
                  <a:pt x="189547" y="651510"/>
                </a:lnTo>
                <a:lnTo>
                  <a:pt x="198462" y="651510"/>
                </a:lnTo>
                <a:lnTo>
                  <a:pt x="203733" y="645160"/>
                </a:lnTo>
                <a:lnTo>
                  <a:pt x="204063" y="645160"/>
                </a:lnTo>
                <a:lnTo>
                  <a:pt x="212864" y="641350"/>
                </a:lnTo>
                <a:lnTo>
                  <a:pt x="219760" y="635000"/>
                </a:lnTo>
                <a:lnTo>
                  <a:pt x="224269" y="626110"/>
                </a:lnTo>
                <a:lnTo>
                  <a:pt x="224497" y="624840"/>
                </a:lnTo>
                <a:lnTo>
                  <a:pt x="225894" y="617220"/>
                </a:lnTo>
                <a:lnTo>
                  <a:pt x="225894" y="557530"/>
                </a:lnTo>
                <a:lnTo>
                  <a:pt x="228879" y="553720"/>
                </a:lnTo>
                <a:lnTo>
                  <a:pt x="230593" y="549910"/>
                </a:lnTo>
                <a:lnTo>
                  <a:pt x="215417" y="504190"/>
                </a:lnTo>
                <a:lnTo>
                  <a:pt x="164719" y="476250"/>
                </a:lnTo>
                <a:lnTo>
                  <a:pt x="164719" y="435610"/>
                </a:lnTo>
                <a:lnTo>
                  <a:pt x="164719" y="427990"/>
                </a:lnTo>
                <a:lnTo>
                  <a:pt x="169875" y="425450"/>
                </a:lnTo>
                <a:lnTo>
                  <a:pt x="172605" y="425450"/>
                </a:lnTo>
                <a:lnTo>
                  <a:pt x="196126" y="436880"/>
                </a:lnTo>
                <a:lnTo>
                  <a:pt x="224523" y="444500"/>
                </a:lnTo>
                <a:lnTo>
                  <a:pt x="256768" y="450850"/>
                </a:lnTo>
                <a:lnTo>
                  <a:pt x="291782" y="452120"/>
                </a:lnTo>
                <a:lnTo>
                  <a:pt x="326796" y="450850"/>
                </a:lnTo>
                <a:lnTo>
                  <a:pt x="359029" y="444500"/>
                </a:lnTo>
                <a:lnTo>
                  <a:pt x="387413" y="436880"/>
                </a:lnTo>
                <a:lnTo>
                  <a:pt x="410921" y="425450"/>
                </a:lnTo>
                <a:lnTo>
                  <a:pt x="413677" y="426720"/>
                </a:lnTo>
                <a:lnTo>
                  <a:pt x="416217" y="426720"/>
                </a:lnTo>
                <a:lnTo>
                  <a:pt x="418884" y="427990"/>
                </a:lnTo>
                <a:lnTo>
                  <a:pt x="418884" y="481330"/>
                </a:lnTo>
                <a:lnTo>
                  <a:pt x="405536" y="488950"/>
                </a:lnTo>
                <a:lnTo>
                  <a:pt x="395922" y="499110"/>
                </a:lnTo>
                <a:lnTo>
                  <a:pt x="391058" y="513080"/>
                </a:lnTo>
                <a:lnTo>
                  <a:pt x="391807" y="527050"/>
                </a:lnTo>
                <a:lnTo>
                  <a:pt x="398297" y="541020"/>
                </a:lnTo>
                <a:lnTo>
                  <a:pt x="409067" y="551180"/>
                </a:lnTo>
                <a:lnTo>
                  <a:pt x="422656" y="556260"/>
                </a:lnTo>
                <a:lnTo>
                  <a:pt x="437591" y="554990"/>
                </a:lnTo>
                <a:lnTo>
                  <a:pt x="451065" y="548640"/>
                </a:lnTo>
                <a:lnTo>
                  <a:pt x="460667" y="537210"/>
                </a:lnTo>
                <a:lnTo>
                  <a:pt x="465531" y="524510"/>
                </a:lnTo>
                <a:lnTo>
                  <a:pt x="464781" y="509270"/>
                </a:lnTo>
                <a:lnTo>
                  <a:pt x="460971" y="499110"/>
                </a:lnTo>
                <a:lnTo>
                  <a:pt x="454914" y="491490"/>
                </a:lnTo>
                <a:lnTo>
                  <a:pt x="447141" y="485254"/>
                </a:lnTo>
                <a:lnTo>
                  <a:pt x="447141" y="518160"/>
                </a:lnTo>
                <a:lnTo>
                  <a:pt x="445655" y="525780"/>
                </a:lnTo>
                <a:lnTo>
                  <a:pt x="441629" y="532130"/>
                </a:lnTo>
                <a:lnTo>
                  <a:pt x="435635" y="535940"/>
                </a:lnTo>
                <a:lnTo>
                  <a:pt x="428320" y="537210"/>
                </a:lnTo>
                <a:lnTo>
                  <a:pt x="420979" y="535940"/>
                </a:lnTo>
                <a:lnTo>
                  <a:pt x="414997" y="532130"/>
                </a:lnTo>
                <a:lnTo>
                  <a:pt x="410972" y="525780"/>
                </a:lnTo>
                <a:lnTo>
                  <a:pt x="409486" y="518160"/>
                </a:lnTo>
                <a:lnTo>
                  <a:pt x="410972" y="510540"/>
                </a:lnTo>
                <a:lnTo>
                  <a:pt x="414997" y="505460"/>
                </a:lnTo>
                <a:lnTo>
                  <a:pt x="420979" y="500380"/>
                </a:lnTo>
                <a:lnTo>
                  <a:pt x="428320" y="499110"/>
                </a:lnTo>
                <a:lnTo>
                  <a:pt x="435635" y="500380"/>
                </a:lnTo>
                <a:lnTo>
                  <a:pt x="441629" y="505460"/>
                </a:lnTo>
                <a:lnTo>
                  <a:pt x="445655" y="510540"/>
                </a:lnTo>
                <a:lnTo>
                  <a:pt x="447141" y="518160"/>
                </a:lnTo>
                <a:lnTo>
                  <a:pt x="447141" y="485254"/>
                </a:lnTo>
                <a:lnTo>
                  <a:pt x="447001" y="485140"/>
                </a:lnTo>
                <a:lnTo>
                  <a:pt x="437591" y="481330"/>
                </a:lnTo>
                <a:lnTo>
                  <a:pt x="437705" y="435610"/>
                </a:lnTo>
                <a:lnTo>
                  <a:pt x="460717" y="445770"/>
                </a:lnTo>
                <a:lnTo>
                  <a:pt x="504113" y="471170"/>
                </a:lnTo>
                <a:lnTo>
                  <a:pt x="539661" y="504190"/>
                </a:lnTo>
                <a:lnTo>
                  <a:pt x="545922" y="527050"/>
                </a:lnTo>
                <a:lnTo>
                  <a:pt x="545922" y="455028"/>
                </a:lnTo>
                <a:lnTo>
                  <a:pt x="502259" y="425450"/>
                </a:lnTo>
                <a:lnTo>
                  <a:pt x="479958" y="414020"/>
                </a:lnTo>
                <a:lnTo>
                  <a:pt x="461708" y="405130"/>
                </a:lnTo>
                <a:lnTo>
                  <a:pt x="422275" y="388620"/>
                </a:lnTo>
                <a:lnTo>
                  <a:pt x="437057" y="387350"/>
                </a:lnTo>
                <a:lnTo>
                  <a:pt x="465988" y="379730"/>
                </a:lnTo>
                <a:lnTo>
                  <a:pt x="480034" y="374650"/>
                </a:lnTo>
                <a:lnTo>
                  <a:pt x="476504" y="372110"/>
                </a:lnTo>
                <a:lnTo>
                  <a:pt x="471030" y="365760"/>
                </a:lnTo>
                <a:lnTo>
                  <a:pt x="467741" y="361950"/>
                </a:lnTo>
                <a:lnTo>
                  <a:pt x="456501" y="341630"/>
                </a:lnTo>
                <a:lnTo>
                  <a:pt x="455625" y="339090"/>
                </a:lnTo>
                <a:lnTo>
                  <a:pt x="445554" y="309880"/>
                </a:lnTo>
                <a:lnTo>
                  <a:pt x="445719" y="276860"/>
                </a:lnTo>
                <a:lnTo>
                  <a:pt x="454279" y="232410"/>
                </a:lnTo>
                <a:lnTo>
                  <a:pt x="464451" y="184150"/>
                </a:lnTo>
                <a:lnTo>
                  <a:pt x="469480" y="137160"/>
                </a:lnTo>
                <a:lnTo>
                  <a:pt x="467042" y="106680"/>
                </a:lnTo>
                <a:lnTo>
                  <a:pt x="464070" y="97790"/>
                </a:lnTo>
                <a:lnTo>
                  <a:pt x="459841" y="85090"/>
                </a:lnTo>
                <a:lnTo>
                  <a:pt x="447979" y="68580"/>
                </a:lnTo>
                <a:lnTo>
                  <a:pt x="431634" y="57150"/>
                </a:lnTo>
                <a:lnTo>
                  <a:pt x="427164" y="55880"/>
                </a:lnTo>
                <a:lnTo>
                  <a:pt x="418236" y="53340"/>
                </a:lnTo>
                <a:lnTo>
                  <a:pt x="404736" y="53340"/>
                </a:lnTo>
                <a:lnTo>
                  <a:pt x="404736" y="186690"/>
                </a:lnTo>
                <a:lnTo>
                  <a:pt x="404736" y="226060"/>
                </a:lnTo>
                <a:lnTo>
                  <a:pt x="395859" y="270510"/>
                </a:lnTo>
                <a:lnTo>
                  <a:pt x="371652" y="306070"/>
                </a:lnTo>
                <a:lnTo>
                  <a:pt x="365417" y="310261"/>
                </a:lnTo>
                <a:lnTo>
                  <a:pt x="365417" y="403860"/>
                </a:lnTo>
                <a:lnTo>
                  <a:pt x="347319" y="408940"/>
                </a:lnTo>
                <a:lnTo>
                  <a:pt x="328968" y="412750"/>
                </a:lnTo>
                <a:lnTo>
                  <a:pt x="310438" y="414020"/>
                </a:lnTo>
                <a:lnTo>
                  <a:pt x="273113" y="414020"/>
                </a:lnTo>
                <a:lnTo>
                  <a:pt x="254558" y="412750"/>
                </a:lnTo>
                <a:lnTo>
                  <a:pt x="236194" y="408940"/>
                </a:lnTo>
                <a:lnTo>
                  <a:pt x="218097" y="403860"/>
                </a:lnTo>
                <a:lnTo>
                  <a:pt x="225386" y="396240"/>
                </a:lnTo>
                <a:lnTo>
                  <a:pt x="230797" y="388620"/>
                </a:lnTo>
                <a:lnTo>
                  <a:pt x="234162" y="378460"/>
                </a:lnTo>
                <a:lnTo>
                  <a:pt x="235305" y="368300"/>
                </a:lnTo>
                <a:lnTo>
                  <a:pt x="235305" y="365760"/>
                </a:lnTo>
                <a:lnTo>
                  <a:pt x="263144" y="374650"/>
                </a:lnTo>
                <a:lnTo>
                  <a:pt x="291807" y="377190"/>
                </a:lnTo>
                <a:lnTo>
                  <a:pt x="320471" y="374650"/>
                </a:lnTo>
                <a:lnTo>
                  <a:pt x="348310" y="365760"/>
                </a:lnTo>
                <a:lnTo>
                  <a:pt x="348310" y="368300"/>
                </a:lnTo>
                <a:lnTo>
                  <a:pt x="349427" y="378460"/>
                </a:lnTo>
                <a:lnTo>
                  <a:pt x="352755" y="388620"/>
                </a:lnTo>
                <a:lnTo>
                  <a:pt x="358140" y="396240"/>
                </a:lnTo>
                <a:lnTo>
                  <a:pt x="365417" y="403860"/>
                </a:lnTo>
                <a:lnTo>
                  <a:pt x="365417" y="310261"/>
                </a:lnTo>
                <a:lnTo>
                  <a:pt x="335749" y="330200"/>
                </a:lnTo>
                <a:lnTo>
                  <a:pt x="291782" y="339090"/>
                </a:lnTo>
                <a:lnTo>
                  <a:pt x="247815" y="330200"/>
                </a:lnTo>
                <a:lnTo>
                  <a:pt x="211912" y="306070"/>
                </a:lnTo>
                <a:lnTo>
                  <a:pt x="187706" y="270510"/>
                </a:lnTo>
                <a:lnTo>
                  <a:pt x="178841" y="226060"/>
                </a:lnTo>
                <a:lnTo>
                  <a:pt x="178841" y="179070"/>
                </a:lnTo>
                <a:lnTo>
                  <a:pt x="183413" y="177800"/>
                </a:lnTo>
                <a:lnTo>
                  <a:pt x="187985" y="177800"/>
                </a:lnTo>
                <a:lnTo>
                  <a:pt x="192506" y="176530"/>
                </a:lnTo>
                <a:lnTo>
                  <a:pt x="239191" y="167640"/>
                </a:lnTo>
                <a:lnTo>
                  <a:pt x="284022" y="151130"/>
                </a:lnTo>
                <a:lnTo>
                  <a:pt x="325437" y="129540"/>
                </a:lnTo>
                <a:lnTo>
                  <a:pt x="362673" y="101600"/>
                </a:lnTo>
                <a:lnTo>
                  <a:pt x="366242" y="97790"/>
                </a:lnTo>
                <a:lnTo>
                  <a:pt x="372008" y="99060"/>
                </a:lnTo>
                <a:lnTo>
                  <a:pt x="376872" y="102870"/>
                </a:lnTo>
                <a:lnTo>
                  <a:pt x="377748" y="105410"/>
                </a:lnTo>
                <a:lnTo>
                  <a:pt x="380301" y="120650"/>
                </a:lnTo>
                <a:lnTo>
                  <a:pt x="383692" y="138430"/>
                </a:lnTo>
                <a:lnTo>
                  <a:pt x="400519" y="180340"/>
                </a:lnTo>
                <a:lnTo>
                  <a:pt x="404736" y="186690"/>
                </a:lnTo>
                <a:lnTo>
                  <a:pt x="404736" y="53340"/>
                </a:lnTo>
                <a:lnTo>
                  <a:pt x="402678" y="53340"/>
                </a:lnTo>
                <a:lnTo>
                  <a:pt x="389801" y="54610"/>
                </a:lnTo>
                <a:lnTo>
                  <a:pt x="384429" y="55880"/>
                </a:lnTo>
                <a:lnTo>
                  <a:pt x="380885" y="50800"/>
                </a:lnTo>
                <a:lnTo>
                  <a:pt x="368833" y="38100"/>
                </a:lnTo>
                <a:lnTo>
                  <a:pt x="346087" y="21590"/>
                </a:lnTo>
                <a:lnTo>
                  <a:pt x="310515" y="6350"/>
                </a:lnTo>
                <a:lnTo>
                  <a:pt x="275005" y="0"/>
                </a:lnTo>
                <a:lnTo>
                  <a:pt x="239344" y="1270"/>
                </a:lnTo>
                <a:lnTo>
                  <a:pt x="171691" y="24130"/>
                </a:lnTo>
                <a:lnTo>
                  <a:pt x="132295" y="67310"/>
                </a:lnTo>
                <a:lnTo>
                  <a:pt x="122364" y="104140"/>
                </a:lnTo>
                <a:lnTo>
                  <a:pt x="118846" y="154940"/>
                </a:lnTo>
                <a:lnTo>
                  <a:pt x="118719" y="160020"/>
                </a:lnTo>
                <a:lnTo>
                  <a:pt x="119862" y="214630"/>
                </a:lnTo>
                <a:lnTo>
                  <a:pt x="122821" y="265430"/>
                </a:lnTo>
                <a:lnTo>
                  <a:pt x="124841" y="306070"/>
                </a:lnTo>
                <a:lnTo>
                  <a:pt x="121158" y="353060"/>
                </a:lnTo>
                <a:lnTo>
                  <a:pt x="103530" y="389890"/>
                </a:lnTo>
                <a:lnTo>
                  <a:pt x="116484" y="391160"/>
                </a:lnTo>
                <a:lnTo>
                  <a:pt x="155409" y="391160"/>
                </a:lnTo>
                <a:lnTo>
                  <a:pt x="118046" y="406400"/>
                </a:lnTo>
                <a:lnTo>
                  <a:pt x="85788" y="422910"/>
                </a:lnTo>
                <a:lnTo>
                  <a:pt x="34874" y="457200"/>
                </a:lnTo>
                <a:lnTo>
                  <a:pt x="9817" y="488950"/>
                </a:lnTo>
                <a:lnTo>
                  <a:pt x="0" y="527050"/>
                </a:lnTo>
                <a:lnTo>
                  <a:pt x="0" y="693420"/>
                </a:lnTo>
                <a:lnTo>
                  <a:pt x="37274" y="712470"/>
                </a:lnTo>
                <a:lnTo>
                  <a:pt x="76479" y="723900"/>
                </a:lnTo>
                <a:lnTo>
                  <a:pt x="123875" y="732790"/>
                </a:lnTo>
                <a:lnTo>
                  <a:pt x="177393" y="739140"/>
                </a:lnTo>
                <a:lnTo>
                  <a:pt x="234950" y="742950"/>
                </a:lnTo>
                <a:lnTo>
                  <a:pt x="294449" y="744220"/>
                </a:lnTo>
                <a:lnTo>
                  <a:pt x="354291" y="742950"/>
                </a:lnTo>
                <a:lnTo>
                  <a:pt x="411822" y="739140"/>
                </a:lnTo>
                <a:lnTo>
                  <a:pt x="464921" y="732790"/>
                </a:lnTo>
                <a:lnTo>
                  <a:pt x="511416" y="723900"/>
                </a:lnTo>
                <a:lnTo>
                  <a:pt x="549173" y="712470"/>
                </a:lnTo>
                <a:lnTo>
                  <a:pt x="583577" y="692150"/>
                </a:lnTo>
                <a:lnTo>
                  <a:pt x="583577" y="527050"/>
                </a:lnTo>
                <a:close/>
              </a:path>
            </a:pathLst>
          </a:custGeom>
          <a:solidFill>
            <a:srgbClr val="00AEAA"/>
          </a:solidFill>
        </p:spPr>
        <p:txBody>
          <a:bodyPr wrap="square" lIns="0" tIns="0" rIns="0" bIns="0" rtlCol="0"/>
          <a:lstStyle/>
          <a:p>
            <a:endParaRPr/>
          </a:p>
        </p:txBody>
      </p:sp>
      <p:sp>
        <p:nvSpPr>
          <p:cNvPr id="12" name="object 12"/>
          <p:cNvSpPr txBox="1"/>
          <p:nvPr/>
        </p:nvSpPr>
        <p:spPr>
          <a:xfrm>
            <a:off x="610869" y="4478513"/>
            <a:ext cx="10896600" cy="1713290"/>
          </a:xfrm>
          <a:prstGeom prst="rect">
            <a:avLst/>
          </a:prstGeom>
        </p:spPr>
        <p:txBody>
          <a:bodyPr vert="horz" wrap="square" lIns="0" tIns="12700" rIns="0" bIns="0" rtlCol="0">
            <a:spAutoFit/>
          </a:bodyPr>
          <a:lstStyle/>
          <a:p>
            <a:pPr marL="100965" marR="5080" indent="-88900">
              <a:lnSpc>
                <a:spcPct val="100000"/>
              </a:lnSpc>
              <a:spcBef>
                <a:spcPts val="100"/>
              </a:spcBef>
            </a:pPr>
            <a:r>
              <a:rPr sz="1800" dirty="0">
                <a:latin typeface="Barlow Condensed" panose="00000506000000000000" pitchFamily="2" charset="0"/>
                <a:cs typeface="Arial"/>
              </a:rPr>
              <a:t>*</a:t>
            </a:r>
            <a:r>
              <a:rPr sz="1800" spc="-135" dirty="0">
                <a:latin typeface="Barlow Condensed" panose="00000506000000000000" pitchFamily="2" charset="0"/>
                <a:cs typeface="Arial"/>
              </a:rPr>
              <a:t> </a:t>
            </a:r>
            <a:r>
              <a:rPr sz="1800" dirty="0">
                <a:latin typeface="Barlow Condensed" panose="00000506000000000000" pitchFamily="2" charset="0"/>
                <a:cs typeface="Arial"/>
              </a:rPr>
              <a:t>Ainsi,</a:t>
            </a:r>
            <a:r>
              <a:rPr sz="1800" spc="-25" dirty="0">
                <a:latin typeface="Barlow Condensed" panose="00000506000000000000" pitchFamily="2" charset="0"/>
                <a:cs typeface="Arial"/>
              </a:rPr>
              <a:t> </a:t>
            </a:r>
            <a:r>
              <a:rPr sz="1800" dirty="0">
                <a:latin typeface="Barlow Condensed" panose="00000506000000000000" pitchFamily="2" charset="0"/>
                <a:cs typeface="Arial"/>
              </a:rPr>
              <a:t>un</a:t>
            </a:r>
            <a:r>
              <a:rPr sz="1800" spc="-35" dirty="0">
                <a:latin typeface="Barlow Condensed" panose="00000506000000000000" pitchFamily="2" charset="0"/>
                <a:cs typeface="Arial"/>
              </a:rPr>
              <a:t> </a:t>
            </a:r>
            <a:r>
              <a:rPr sz="1800" dirty="0">
                <a:latin typeface="Barlow Condensed" panose="00000506000000000000" pitchFamily="2" charset="0"/>
                <a:cs typeface="Arial"/>
              </a:rPr>
              <a:t>fonctionnaire</a:t>
            </a:r>
            <a:r>
              <a:rPr sz="1800" spc="-15" dirty="0">
                <a:latin typeface="Barlow Condensed" panose="00000506000000000000" pitchFamily="2" charset="0"/>
                <a:cs typeface="Arial"/>
              </a:rPr>
              <a:t> </a:t>
            </a:r>
            <a:r>
              <a:rPr sz="1800" dirty="0">
                <a:latin typeface="Barlow Condensed" panose="00000506000000000000" pitchFamily="2" charset="0"/>
                <a:cs typeface="Arial"/>
              </a:rPr>
              <a:t>remplissant</a:t>
            </a:r>
            <a:r>
              <a:rPr sz="1800" spc="-5" dirty="0">
                <a:latin typeface="Barlow Condensed" panose="00000506000000000000" pitchFamily="2" charset="0"/>
                <a:cs typeface="Arial"/>
              </a:rPr>
              <a:t> </a:t>
            </a:r>
            <a:r>
              <a:rPr sz="1800" dirty="0">
                <a:latin typeface="Barlow Condensed" panose="00000506000000000000" pitchFamily="2" charset="0"/>
                <a:cs typeface="Arial"/>
              </a:rPr>
              <a:t>les</a:t>
            </a:r>
            <a:r>
              <a:rPr sz="1800" spc="-25" dirty="0">
                <a:latin typeface="Barlow Condensed" panose="00000506000000000000" pitchFamily="2" charset="0"/>
                <a:cs typeface="Arial"/>
              </a:rPr>
              <a:t> </a:t>
            </a:r>
            <a:r>
              <a:rPr sz="1800" dirty="0">
                <a:latin typeface="Barlow Condensed" panose="00000506000000000000" pitchFamily="2" charset="0"/>
                <a:cs typeface="Arial"/>
              </a:rPr>
              <a:t>conditions</a:t>
            </a:r>
            <a:r>
              <a:rPr sz="1800" spc="-5" dirty="0">
                <a:latin typeface="Barlow Condensed" panose="00000506000000000000" pitchFamily="2" charset="0"/>
                <a:cs typeface="Arial"/>
              </a:rPr>
              <a:t> </a:t>
            </a:r>
            <a:r>
              <a:rPr sz="1800" dirty="0">
                <a:latin typeface="Barlow Condensed" panose="00000506000000000000" pitchFamily="2" charset="0"/>
                <a:cs typeface="Arial"/>
              </a:rPr>
              <a:t>pour</a:t>
            </a:r>
            <a:r>
              <a:rPr sz="1800" spc="-25" dirty="0">
                <a:latin typeface="Barlow Condensed" panose="00000506000000000000" pitchFamily="2" charset="0"/>
                <a:cs typeface="Arial"/>
              </a:rPr>
              <a:t> </a:t>
            </a:r>
            <a:r>
              <a:rPr sz="1800" dirty="0">
                <a:latin typeface="Barlow Condensed" panose="00000506000000000000" pitchFamily="2" charset="0"/>
                <a:cs typeface="Arial"/>
              </a:rPr>
              <a:t>bénéficier</a:t>
            </a:r>
            <a:r>
              <a:rPr sz="1800" spc="-10" dirty="0">
                <a:latin typeface="Barlow Condensed" panose="00000506000000000000" pitchFamily="2" charset="0"/>
                <a:cs typeface="Arial"/>
              </a:rPr>
              <a:t> </a:t>
            </a:r>
            <a:r>
              <a:rPr sz="1800" dirty="0">
                <a:latin typeface="Barlow Condensed" panose="00000506000000000000" pitchFamily="2" charset="0"/>
                <a:cs typeface="Arial"/>
              </a:rPr>
              <a:t>d’un</a:t>
            </a:r>
            <a:r>
              <a:rPr sz="1800" spc="-20" dirty="0">
                <a:latin typeface="Barlow Condensed" panose="00000506000000000000" pitchFamily="2" charset="0"/>
                <a:cs typeface="Arial"/>
              </a:rPr>
              <a:t> </a:t>
            </a:r>
            <a:r>
              <a:rPr sz="1800" dirty="0">
                <a:latin typeface="Barlow Condensed" panose="00000506000000000000" pitchFamily="2" charset="0"/>
                <a:cs typeface="Arial"/>
              </a:rPr>
              <a:t>départ</a:t>
            </a:r>
            <a:r>
              <a:rPr sz="1800" spc="-10" dirty="0">
                <a:latin typeface="Barlow Condensed" panose="00000506000000000000" pitchFamily="2" charset="0"/>
                <a:cs typeface="Arial"/>
              </a:rPr>
              <a:t> </a:t>
            </a:r>
            <a:r>
              <a:rPr sz="1800" dirty="0">
                <a:latin typeface="Barlow Condensed" panose="00000506000000000000" pitchFamily="2" charset="0"/>
                <a:cs typeface="Arial"/>
              </a:rPr>
              <a:t>au</a:t>
            </a:r>
            <a:r>
              <a:rPr sz="1800" spc="-40" dirty="0">
                <a:latin typeface="Barlow Condensed" panose="00000506000000000000" pitchFamily="2" charset="0"/>
                <a:cs typeface="Arial"/>
              </a:rPr>
              <a:t> </a:t>
            </a:r>
            <a:r>
              <a:rPr sz="1800" dirty="0">
                <a:latin typeface="Barlow Condensed" panose="00000506000000000000" pitchFamily="2" charset="0"/>
                <a:cs typeface="Arial"/>
              </a:rPr>
              <a:t>titre</a:t>
            </a:r>
            <a:r>
              <a:rPr sz="1800" spc="-25" dirty="0">
                <a:latin typeface="Barlow Condensed" panose="00000506000000000000" pitchFamily="2" charset="0"/>
                <a:cs typeface="Arial"/>
              </a:rPr>
              <a:t> </a:t>
            </a:r>
            <a:r>
              <a:rPr sz="1800" dirty="0">
                <a:latin typeface="Barlow Condensed" panose="00000506000000000000" pitchFamily="2" charset="0"/>
                <a:cs typeface="Arial"/>
              </a:rPr>
              <a:t>de</a:t>
            </a:r>
            <a:r>
              <a:rPr sz="1800" spc="-25" dirty="0">
                <a:latin typeface="Barlow Condensed" panose="00000506000000000000" pitchFamily="2" charset="0"/>
                <a:cs typeface="Arial"/>
              </a:rPr>
              <a:t> la </a:t>
            </a:r>
            <a:r>
              <a:rPr sz="1800" dirty="0">
                <a:latin typeface="Barlow Condensed" panose="00000506000000000000" pitchFamily="2" charset="0"/>
                <a:cs typeface="Arial"/>
              </a:rPr>
              <a:t>catégorie</a:t>
            </a:r>
            <a:r>
              <a:rPr sz="1800" spc="-25" dirty="0">
                <a:latin typeface="Barlow Condensed" panose="00000506000000000000" pitchFamily="2" charset="0"/>
                <a:cs typeface="Arial"/>
              </a:rPr>
              <a:t> </a:t>
            </a:r>
            <a:r>
              <a:rPr sz="1800" dirty="0">
                <a:latin typeface="Barlow Condensed" panose="00000506000000000000" pitchFamily="2" charset="0"/>
                <a:cs typeface="Arial"/>
              </a:rPr>
              <a:t>active</a:t>
            </a:r>
            <a:r>
              <a:rPr sz="1800" spc="-15" dirty="0">
                <a:latin typeface="Barlow Condensed" panose="00000506000000000000" pitchFamily="2" charset="0"/>
                <a:cs typeface="Arial"/>
              </a:rPr>
              <a:t> </a:t>
            </a:r>
            <a:r>
              <a:rPr sz="1800" dirty="0">
                <a:latin typeface="Barlow Condensed" panose="00000506000000000000" pitchFamily="2" charset="0"/>
                <a:cs typeface="Arial"/>
              </a:rPr>
              <a:t>aura</a:t>
            </a:r>
            <a:r>
              <a:rPr sz="1800" spc="-20" dirty="0">
                <a:latin typeface="Barlow Condensed" panose="00000506000000000000" pitchFamily="2" charset="0"/>
                <a:cs typeface="Arial"/>
              </a:rPr>
              <a:t> </a:t>
            </a:r>
            <a:r>
              <a:rPr sz="1800" dirty="0">
                <a:latin typeface="Barlow Condensed" panose="00000506000000000000" pitchFamily="2" charset="0"/>
                <a:cs typeface="Arial"/>
              </a:rPr>
              <a:t>un</a:t>
            </a:r>
            <a:r>
              <a:rPr sz="1800" spc="-10" dirty="0">
                <a:latin typeface="Barlow Condensed" panose="00000506000000000000" pitchFamily="2" charset="0"/>
                <a:cs typeface="Arial"/>
              </a:rPr>
              <a:t> </a:t>
            </a:r>
            <a:r>
              <a:rPr sz="1800" dirty="0">
                <a:latin typeface="Barlow Condensed" panose="00000506000000000000" pitchFamily="2" charset="0"/>
                <a:cs typeface="Arial"/>
              </a:rPr>
              <a:t>âge</a:t>
            </a:r>
            <a:r>
              <a:rPr sz="1800" spc="-20" dirty="0">
                <a:latin typeface="Barlow Condensed" panose="00000506000000000000" pitchFamily="2" charset="0"/>
                <a:cs typeface="Arial"/>
              </a:rPr>
              <a:t> </a:t>
            </a:r>
            <a:r>
              <a:rPr sz="1800" dirty="0">
                <a:latin typeface="Barlow Condensed" panose="00000506000000000000" pitchFamily="2" charset="0"/>
                <a:cs typeface="Arial"/>
              </a:rPr>
              <a:t>d’annulation</a:t>
            </a:r>
            <a:r>
              <a:rPr sz="1800" spc="10" dirty="0">
                <a:latin typeface="Barlow Condensed" panose="00000506000000000000" pitchFamily="2" charset="0"/>
                <a:cs typeface="Arial"/>
              </a:rPr>
              <a:t> </a:t>
            </a:r>
            <a:r>
              <a:rPr sz="1800" dirty="0">
                <a:latin typeface="Barlow Condensed" panose="00000506000000000000" pitchFamily="2" charset="0"/>
                <a:cs typeface="Arial"/>
              </a:rPr>
              <a:t>de</a:t>
            </a:r>
            <a:r>
              <a:rPr sz="1800" spc="-15" dirty="0">
                <a:latin typeface="Barlow Condensed" panose="00000506000000000000" pitchFamily="2" charset="0"/>
                <a:cs typeface="Arial"/>
              </a:rPr>
              <a:t> </a:t>
            </a:r>
            <a:r>
              <a:rPr sz="1800" dirty="0">
                <a:latin typeface="Barlow Condensed" panose="00000506000000000000" pitchFamily="2" charset="0"/>
                <a:cs typeface="Arial"/>
              </a:rPr>
              <a:t>la</a:t>
            </a:r>
            <a:r>
              <a:rPr sz="1800" spc="-25" dirty="0">
                <a:latin typeface="Barlow Condensed" panose="00000506000000000000" pitchFamily="2" charset="0"/>
                <a:cs typeface="Arial"/>
              </a:rPr>
              <a:t> </a:t>
            </a:r>
            <a:r>
              <a:rPr sz="1800" dirty="0">
                <a:latin typeface="Barlow Condensed" panose="00000506000000000000" pitchFamily="2" charset="0"/>
                <a:cs typeface="Arial"/>
              </a:rPr>
              <a:t>décote</a:t>
            </a:r>
            <a:r>
              <a:rPr sz="1800" spc="-15" dirty="0">
                <a:latin typeface="Barlow Condensed" panose="00000506000000000000" pitchFamily="2" charset="0"/>
                <a:cs typeface="Arial"/>
              </a:rPr>
              <a:t> </a:t>
            </a:r>
            <a:r>
              <a:rPr sz="1800" dirty="0">
                <a:latin typeface="Barlow Condensed" panose="00000506000000000000" pitchFamily="2" charset="0"/>
                <a:cs typeface="Arial"/>
              </a:rPr>
              <a:t>à</a:t>
            </a:r>
            <a:r>
              <a:rPr sz="1800" spc="-20" dirty="0">
                <a:latin typeface="Barlow Condensed" panose="00000506000000000000" pitchFamily="2" charset="0"/>
                <a:cs typeface="Arial"/>
              </a:rPr>
              <a:t> </a:t>
            </a:r>
            <a:r>
              <a:rPr sz="1800" dirty="0">
                <a:latin typeface="Barlow Condensed" panose="00000506000000000000" pitchFamily="2" charset="0"/>
                <a:cs typeface="Arial"/>
              </a:rPr>
              <a:t>62</a:t>
            </a:r>
            <a:r>
              <a:rPr sz="1800" spc="-15" dirty="0">
                <a:latin typeface="Barlow Condensed" panose="00000506000000000000" pitchFamily="2" charset="0"/>
                <a:cs typeface="Arial"/>
              </a:rPr>
              <a:t> </a:t>
            </a:r>
            <a:r>
              <a:rPr sz="1800" dirty="0" err="1" smtClean="0">
                <a:latin typeface="Barlow Condensed" panose="00000506000000000000" pitchFamily="2" charset="0"/>
                <a:cs typeface="Arial"/>
              </a:rPr>
              <a:t>ans</a:t>
            </a:r>
            <a:r>
              <a:rPr lang="fr-FR" spc="-20" dirty="0">
                <a:latin typeface="Barlow Condensed" panose="00000506000000000000" pitchFamily="2" charset="0"/>
                <a:cs typeface="Arial"/>
              </a:rPr>
              <a:t>,</a:t>
            </a:r>
            <a:r>
              <a:rPr sz="1800" spc="-25" dirty="0" smtClean="0">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même</a:t>
            </a:r>
            <a:r>
              <a:rPr sz="1800" b="1" spc="-40"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s’il</a:t>
            </a:r>
            <a:r>
              <a:rPr sz="1800" b="1" spc="-2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termine</a:t>
            </a:r>
            <a:r>
              <a:rPr sz="1800" b="1" spc="-30"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sa</a:t>
            </a:r>
            <a:r>
              <a:rPr sz="1800" b="1" spc="-30"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carrière</a:t>
            </a:r>
            <a:r>
              <a:rPr sz="1800" b="1" spc="-2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sur</a:t>
            </a:r>
            <a:r>
              <a:rPr sz="1800" b="1" spc="-30"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un</a:t>
            </a:r>
            <a:r>
              <a:rPr sz="1800" b="1" spc="-2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emploi</a:t>
            </a:r>
            <a:r>
              <a:rPr sz="1800" b="1" spc="-2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relevant</a:t>
            </a:r>
            <a:r>
              <a:rPr sz="1800" b="1" spc="-1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de</a:t>
            </a:r>
            <a:r>
              <a:rPr sz="1800" b="1" spc="-3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la</a:t>
            </a:r>
            <a:r>
              <a:rPr sz="1800" b="1" spc="-25" dirty="0">
                <a:solidFill>
                  <a:schemeClr val="tx1"/>
                </a:solidFill>
                <a:latin typeface="Barlow Condensed" panose="00000506000000000000" pitchFamily="2" charset="0"/>
                <a:cs typeface="Arial"/>
              </a:rPr>
              <a:t> </a:t>
            </a:r>
            <a:r>
              <a:rPr sz="1800" b="1" dirty="0">
                <a:solidFill>
                  <a:schemeClr val="tx1"/>
                </a:solidFill>
                <a:latin typeface="Barlow Condensed" panose="00000506000000000000" pitchFamily="2" charset="0"/>
                <a:cs typeface="Arial"/>
              </a:rPr>
              <a:t>catégorie</a:t>
            </a:r>
            <a:r>
              <a:rPr sz="1800" b="1" spc="-25" dirty="0">
                <a:solidFill>
                  <a:schemeClr val="tx1"/>
                </a:solidFill>
                <a:latin typeface="Barlow Condensed" panose="00000506000000000000" pitchFamily="2" charset="0"/>
                <a:cs typeface="Arial"/>
              </a:rPr>
              <a:t> </a:t>
            </a:r>
            <a:r>
              <a:rPr sz="1800" b="1" spc="-10" dirty="0" err="1">
                <a:solidFill>
                  <a:schemeClr val="tx1"/>
                </a:solidFill>
                <a:latin typeface="Barlow Condensed" panose="00000506000000000000" pitchFamily="2" charset="0"/>
                <a:cs typeface="Arial"/>
              </a:rPr>
              <a:t>sédentaire</a:t>
            </a:r>
            <a:r>
              <a:rPr sz="1800" b="1" i="1" spc="-10" dirty="0" smtClean="0">
                <a:solidFill>
                  <a:schemeClr val="tx1"/>
                </a:solidFill>
                <a:latin typeface="Barlow Condensed" panose="00000506000000000000" pitchFamily="2" charset="0"/>
                <a:cs typeface="Arial"/>
              </a:rPr>
              <a:t>.</a:t>
            </a:r>
            <a:endParaRPr lang="fr-FR" sz="1800" b="1" i="1" spc="-10" dirty="0" smtClean="0">
              <a:solidFill>
                <a:schemeClr val="tx1"/>
              </a:solidFill>
              <a:latin typeface="Barlow Condensed" panose="00000506000000000000" pitchFamily="2" charset="0"/>
              <a:cs typeface="Arial"/>
            </a:endParaRPr>
          </a:p>
          <a:p>
            <a:pPr marL="100965" marR="5080" indent="-88900" algn="ctr">
              <a:lnSpc>
                <a:spcPct val="100000"/>
              </a:lnSpc>
              <a:spcBef>
                <a:spcPts val="100"/>
              </a:spcBef>
            </a:pPr>
            <a:r>
              <a:rPr lang="fr-FR" sz="1800" b="1" dirty="0" smtClean="0">
                <a:solidFill>
                  <a:srgbClr val="BE2352"/>
                </a:solidFill>
                <a:latin typeface="Barlow Condensed" panose="00000506000000000000" pitchFamily="2" charset="0"/>
                <a:cs typeface="Arial"/>
              </a:rPr>
              <a:t>Attention dérogation :</a:t>
            </a:r>
          </a:p>
          <a:p>
            <a:pPr marL="100965" marR="5080" indent="-88900">
              <a:lnSpc>
                <a:spcPct val="100000"/>
              </a:lnSpc>
              <a:spcBef>
                <a:spcPts val="100"/>
              </a:spcBef>
            </a:pPr>
            <a:r>
              <a:rPr lang="fr-FR" sz="1800" b="1" dirty="0" smtClean="0">
                <a:solidFill>
                  <a:schemeClr val="tx1"/>
                </a:solidFill>
                <a:latin typeface="Barlow Condensed" panose="00000506000000000000" pitchFamily="2" charset="0"/>
                <a:cs typeface="Arial"/>
              </a:rPr>
              <a:t>Les agents nés avant le 1</a:t>
            </a:r>
            <a:r>
              <a:rPr lang="fr-FR" sz="1800" b="1" baseline="30000" dirty="0" smtClean="0">
                <a:solidFill>
                  <a:schemeClr val="tx1"/>
                </a:solidFill>
                <a:latin typeface="Barlow Condensed" panose="00000506000000000000" pitchFamily="2" charset="0"/>
                <a:cs typeface="Arial"/>
              </a:rPr>
              <a:t>er</a:t>
            </a:r>
            <a:r>
              <a:rPr lang="fr-FR" sz="1800" b="1" dirty="0" smtClean="0">
                <a:solidFill>
                  <a:schemeClr val="tx1"/>
                </a:solidFill>
                <a:latin typeface="Barlow Condensed" panose="00000506000000000000" pitchFamily="2" charset="0"/>
                <a:cs typeface="Arial"/>
              </a:rPr>
              <a:t> janvier 1963, dont le droit est ouvert au titre de la catégorie active, qui termine sur un emploi classé en catégorie sédentaire : </a:t>
            </a:r>
            <a:r>
              <a:rPr lang="fr-FR" sz="1800" b="1" dirty="0" smtClean="0">
                <a:solidFill>
                  <a:srgbClr val="BE2352"/>
                </a:solidFill>
                <a:latin typeface="Barlow Condensed" panose="00000506000000000000" pitchFamily="2" charset="0"/>
                <a:cs typeface="Arial"/>
              </a:rPr>
              <a:t>leur âge d’annulation de la décote reste 67 ans soit celui applicable avant l’entrée en vigueur de la réforme. </a:t>
            </a:r>
          </a:p>
          <a:p>
            <a:pPr marL="100965" marR="5080" indent="-88900">
              <a:lnSpc>
                <a:spcPct val="100000"/>
              </a:lnSpc>
              <a:spcBef>
                <a:spcPts val="100"/>
              </a:spcBef>
            </a:pPr>
            <a:endParaRPr sz="1800" b="1" dirty="0">
              <a:solidFill>
                <a:srgbClr val="BE2352"/>
              </a:solidFill>
              <a:latin typeface="Barlow Condensed" panose="00000506000000000000" pitchFamily="2" charset="0"/>
              <a:cs typeface="Arial"/>
            </a:endParaRPr>
          </a:p>
        </p:txBody>
      </p:sp>
      <p:sp>
        <p:nvSpPr>
          <p:cNvPr id="14" name="ZoneTexte 13"/>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33</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5" name="Connecteur droit 14">
            <a:extLst>
              <a:ext uri="{FF2B5EF4-FFF2-40B4-BE49-F238E27FC236}">
                <a16:creationId xmlns:a16="http://schemas.microsoft.com/office/drawing/2014/main" id="{E26515BD-4EF6-5243-8E3E-8E186C145951}"/>
              </a:ext>
            </a:extLst>
          </p:cNvPr>
          <p:cNvCxnSpPr>
            <a:cxnSpLocks/>
          </p:cNvCxnSpPr>
          <p:nvPr/>
        </p:nvCxnSpPr>
        <p:spPr>
          <a:xfrm>
            <a:off x="838200" y="9906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38200" y="238365"/>
            <a:ext cx="8628063" cy="936625"/>
          </a:xfrm>
          <a:prstGeom prst="rect">
            <a:avLst/>
          </a:prstGeom>
        </p:spPr>
        <p:txBody>
          <a:bodyPr vert="horz" wrap="square" lIns="0" tIns="132715" rIns="0" bIns="0" rtlCol="0">
            <a:spAutoFit/>
          </a:bodyPr>
          <a:lstStyle/>
          <a:p>
            <a:pPr marL="12700">
              <a:lnSpc>
                <a:spcPct val="100000"/>
              </a:lnSpc>
              <a:spcBef>
                <a:spcPts val="105"/>
              </a:spcBef>
            </a:pPr>
            <a:r>
              <a:rPr sz="2900" spc="-10" dirty="0">
                <a:solidFill>
                  <a:srgbClr val="BE2352"/>
                </a:solidFill>
              </a:rPr>
              <a:t>Surcote</a:t>
            </a:r>
          </a:p>
          <a:p>
            <a:pPr marL="106045">
              <a:lnSpc>
                <a:spcPct val="100000"/>
              </a:lnSpc>
              <a:spcBef>
                <a:spcPts val="590"/>
              </a:spcBef>
            </a:pPr>
            <a:r>
              <a:rPr sz="1800" dirty="0">
                <a:solidFill>
                  <a:schemeClr val="bg1">
                    <a:lumMod val="50000"/>
                  </a:schemeClr>
                </a:solidFill>
              </a:rPr>
              <a:t>Relèvement</a:t>
            </a:r>
            <a:r>
              <a:rPr sz="1800" spc="20" dirty="0">
                <a:solidFill>
                  <a:schemeClr val="bg1">
                    <a:lumMod val="50000"/>
                  </a:schemeClr>
                </a:solidFill>
              </a:rPr>
              <a:t> </a:t>
            </a:r>
            <a:r>
              <a:rPr sz="1800" dirty="0">
                <a:solidFill>
                  <a:schemeClr val="bg1">
                    <a:lumMod val="50000"/>
                  </a:schemeClr>
                </a:solidFill>
              </a:rPr>
              <a:t>de</a:t>
            </a:r>
            <a:r>
              <a:rPr sz="1800" spc="-15" dirty="0">
                <a:solidFill>
                  <a:schemeClr val="bg1">
                    <a:lumMod val="50000"/>
                  </a:schemeClr>
                </a:solidFill>
              </a:rPr>
              <a:t> </a:t>
            </a:r>
            <a:r>
              <a:rPr sz="1800" dirty="0">
                <a:solidFill>
                  <a:schemeClr val="bg1">
                    <a:lumMod val="50000"/>
                  </a:schemeClr>
                </a:solidFill>
              </a:rPr>
              <a:t>l'âge</a:t>
            </a:r>
            <a:r>
              <a:rPr sz="1800" spc="-30" dirty="0">
                <a:solidFill>
                  <a:schemeClr val="bg1">
                    <a:lumMod val="50000"/>
                  </a:schemeClr>
                </a:solidFill>
              </a:rPr>
              <a:t> </a:t>
            </a:r>
            <a:r>
              <a:rPr sz="1800" dirty="0">
                <a:solidFill>
                  <a:schemeClr val="bg1">
                    <a:lumMod val="50000"/>
                  </a:schemeClr>
                </a:solidFill>
              </a:rPr>
              <a:t>à</a:t>
            </a:r>
            <a:r>
              <a:rPr sz="1800" spc="-15" dirty="0">
                <a:solidFill>
                  <a:schemeClr val="bg1">
                    <a:lumMod val="50000"/>
                  </a:schemeClr>
                </a:solidFill>
              </a:rPr>
              <a:t> </a:t>
            </a:r>
            <a:r>
              <a:rPr sz="1800" dirty="0">
                <a:solidFill>
                  <a:schemeClr val="bg1">
                    <a:lumMod val="50000"/>
                  </a:schemeClr>
                </a:solidFill>
              </a:rPr>
              <a:t>compter</a:t>
            </a:r>
            <a:r>
              <a:rPr sz="1800" spc="-15" dirty="0">
                <a:solidFill>
                  <a:schemeClr val="bg1">
                    <a:lumMod val="50000"/>
                  </a:schemeClr>
                </a:solidFill>
              </a:rPr>
              <a:t> </a:t>
            </a:r>
            <a:r>
              <a:rPr sz="1800" dirty="0">
                <a:solidFill>
                  <a:schemeClr val="bg1">
                    <a:lumMod val="50000"/>
                  </a:schemeClr>
                </a:solidFill>
              </a:rPr>
              <a:t>duquel</a:t>
            </a:r>
            <a:r>
              <a:rPr sz="1800" spc="-25" dirty="0">
                <a:solidFill>
                  <a:schemeClr val="bg1">
                    <a:lumMod val="50000"/>
                  </a:schemeClr>
                </a:solidFill>
              </a:rPr>
              <a:t> </a:t>
            </a:r>
            <a:r>
              <a:rPr sz="1800" dirty="0">
                <a:solidFill>
                  <a:schemeClr val="bg1">
                    <a:lumMod val="50000"/>
                  </a:schemeClr>
                </a:solidFill>
              </a:rPr>
              <a:t>le</a:t>
            </a:r>
            <a:r>
              <a:rPr sz="1800" spc="-25" dirty="0">
                <a:solidFill>
                  <a:schemeClr val="bg1">
                    <a:lumMod val="50000"/>
                  </a:schemeClr>
                </a:solidFill>
              </a:rPr>
              <a:t> </a:t>
            </a:r>
            <a:r>
              <a:rPr sz="1800" dirty="0">
                <a:solidFill>
                  <a:schemeClr val="bg1">
                    <a:lumMod val="50000"/>
                  </a:schemeClr>
                </a:solidFill>
              </a:rPr>
              <a:t>coefficient</a:t>
            </a:r>
            <a:r>
              <a:rPr sz="1800" spc="-10" dirty="0">
                <a:solidFill>
                  <a:schemeClr val="bg1">
                    <a:lumMod val="50000"/>
                  </a:schemeClr>
                </a:solidFill>
              </a:rPr>
              <a:t> </a:t>
            </a:r>
            <a:r>
              <a:rPr sz="1800" dirty="0">
                <a:solidFill>
                  <a:schemeClr val="bg1">
                    <a:lumMod val="50000"/>
                  </a:schemeClr>
                </a:solidFill>
              </a:rPr>
              <a:t>de</a:t>
            </a:r>
            <a:r>
              <a:rPr sz="1800" spc="-15" dirty="0">
                <a:solidFill>
                  <a:schemeClr val="bg1">
                    <a:lumMod val="50000"/>
                  </a:schemeClr>
                </a:solidFill>
              </a:rPr>
              <a:t> </a:t>
            </a:r>
            <a:r>
              <a:rPr sz="1800" dirty="0">
                <a:solidFill>
                  <a:schemeClr val="bg1">
                    <a:lumMod val="50000"/>
                  </a:schemeClr>
                </a:solidFill>
              </a:rPr>
              <a:t>majoration</a:t>
            </a:r>
            <a:r>
              <a:rPr sz="1800" spc="-20" dirty="0">
                <a:solidFill>
                  <a:schemeClr val="bg1">
                    <a:lumMod val="50000"/>
                  </a:schemeClr>
                </a:solidFill>
              </a:rPr>
              <a:t> </a:t>
            </a:r>
            <a:r>
              <a:rPr sz="1800" dirty="0">
                <a:solidFill>
                  <a:schemeClr val="bg1">
                    <a:lumMod val="50000"/>
                  </a:schemeClr>
                </a:solidFill>
              </a:rPr>
              <a:t>s’applique</a:t>
            </a:r>
            <a:r>
              <a:rPr sz="1800" spc="-40" dirty="0">
                <a:solidFill>
                  <a:schemeClr val="bg1">
                    <a:lumMod val="50000"/>
                  </a:schemeClr>
                </a:solidFill>
              </a:rPr>
              <a:t> </a:t>
            </a:r>
            <a:r>
              <a:rPr sz="1800" spc="-50" dirty="0">
                <a:solidFill>
                  <a:schemeClr val="bg1">
                    <a:lumMod val="50000"/>
                  </a:schemeClr>
                </a:solidFill>
              </a:rPr>
              <a:t>:</a:t>
            </a:r>
            <a:endParaRPr sz="1800" dirty="0">
              <a:solidFill>
                <a:schemeClr val="bg1">
                  <a:lumMod val="50000"/>
                </a:schemeClr>
              </a:solidFill>
            </a:endParaRPr>
          </a:p>
        </p:txBody>
      </p:sp>
      <p:graphicFrame>
        <p:nvGraphicFramePr>
          <p:cNvPr id="4" name="object 4"/>
          <p:cNvGraphicFramePr>
            <a:graphicFrameLocks noGrp="1"/>
          </p:cNvGraphicFramePr>
          <p:nvPr>
            <p:extLst>
              <p:ext uri="{D42A27DB-BD31-4B8C-83A1-F6EECF244321}">
                <p14:modId xmlns:p14="http://schemas.microsoft.com/office/powerpoint/2010/main" val="3736117112"/>
              </p:ext>
            </p:extLst>
          </p:nvPr>
        </p:nvGraphicFramePr>
        <p:xfrm>
          <a:off x="925194" y="1433702"/>
          <a:ext cx="8699500" cy="4509770"/>
        </p:xfrm>
        <a:graphic>
          <a:graphicData uri="http://schemas.openxmlformats.org/drawingml/2006/table">
            <a:tbl>
              <a:tblPr firstRow="1" bandRow="1">
                <a:tableStyleId>{2D5ABB26-0587-4C30-8999-92F81FD0307C}</a:tableStyleId>
              </a:tblPr>
              <a:tblGrid>
                <a:gridCol w="1739900">
                  <a:extLst>
                    <a:ext uri="{9D8B030D-6E8A-4147-A177-3AD203B41FA5}">
                      <a16:colId xmlns:a16="http://schemas.microsoft.com/office/drawing/2014/main" val="20000"/>
                    </a:ext>
                  </a:extLst>
                </a:gridCol>
                <a:gridCol w="173990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3"/>
                    </a:ext>
                  </a:extLst>
                </a:gridCol>
                <a:gridCol w="1739900">
                  <a:extLst>
                    <a:ext uri="{9D8B030D-6E8A-4147-A177-3AD203B41FA5}">
                      <a16:colId xmlns:a16="http://schemas.microsoft.com/office/drawing/2014/main" val="20004"/>
                    </a:ext>
                  </a:extLst>
                </a:gridCol>
                <a:gridCol w="1739900">
                  <a:extLst>
                    <a:ext uri="{9D8B030D-6E8A-4147-A177-3AD203B41FA5}">
                      <a16:colId xmlns:a16="http://schemas.microsoft.com/office/drawing/2014/main" val="20005"/>
                    </a:ext>
                  </a:extLst>
                </a:gridCol>
              </a:tblGrid>
              <a:tr h="643255">
                <a:tc gridSpan="3">
                  <a:txBody>
                    <a:bodyPr/>
                    <a:lstStyle/>
                    <a:p>
                      <a:pPr>
                        <a:lnSpc>
                          <a:spcPct val="100000"/>
                        </a:lnSpc>
                        <a:spcBef>
                          <a:spcPts val="40"/>
                        </a:spcBef>
                      </a:pPr>
                      <a:endParaRPr sz="1850" dirty="0">
                        <a:latin typeface="Barlow Condensed" panose="00000506000000000000" pitchFamily="2" charset="0"/>
                        <a:cs typeface="Times New Roman"/>
                      </a:endParaRPr>
                    </a:p>
                    <a:p>
                      <a:pPr algn="ctr">
                        <a:lnSpc>
                          <a:spcPct val="100000"/>
                        </a:lnSpc>
                      </a:pPr>
                      <a:r>
                        <a:rPr sz="1200" b="1" dirty="0">
                          <a:solidFill>
                            <a:srgbClr val="FFFFFF"/>
                          </a:solidFill>
                          <a:latin typeface="Barlow Condensed" panose="00000506000000000000" pitchFamily="2" charset="0"/>
                          <a:cs typeface="Arial"/>
                        </a:rPr>
                        <a:t>Date</a:t>
                      </a:r>
                      <a:r>
                        <a:rPr sz="1200" b="1" spc="-45"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de</a:t>
                      </a:r>
                      <a:r>
                        <a:rPr sz="1200" b="1" spc="-3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naissance</a:t>
                      </a:r>
                      <a:endParaRPr sz="1200" dirty="0">
                        <a:latin typeface="Barlow Condensed" panose="00000506000000000000" pitchFamily="2" charset="0"/>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765"/>
                        </a:spcBef>
                      </a:pPr>
                      <a:r>
                        <a:rPr sz="1200" b="1" dirty="0">
                          <a:solidFill>
                            <a:srgbClr val="FFFFFF"/>
                          </a:solidFill>
                          <a:latin typeface="Barlow Condensed" panose="00000506000000000000" pitchFamily="2" charset="0"/>
                          <a:cs typeface="Arial"/>
                        </a:rPr>
                        <a:t>Age</a:t>
                      </a:r>
                      <a:r>
                        <a:rPr sz="1200" b="1" spc="1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de</a:t>
                      </a:r>
                      <a:r>
                        <a:rPr sz="1200" b="1" spc="-3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la</a:t>
                      </a:r>
                      <a:r>
                        <a:rPr sz="1200" b="1" spc="-1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surcote</a:t>
                      </a:r>
                      <a:endParaRPr sz="1200">
                        <a:latin typeface="Barlow Condensed" panose="00000506000000000000" pitchFamily="2" charset="0"/>
                        <a:cs typeface="Arial"/>
                      </a:endParaRPr>
                    </a:p>
                    <a:p>
                      <a:pPr>
                        <a:lnSpc>
                          <a:spcPct val="100000"/>
                        </a:lnSpc>
                        <a:spcBef>
                          <a:spcPts val="45"/>
                        </a:spcBef>
                      </a:pPr>
                      <a:endParaRPr sz="1150">
                        <a:latin typeface="Barlow Condensed" panose="00000506000000000000" pitchFamily="2" charset="0"/>
                        <a:cs typeface="Times New Roman"/>
                      </a:endParaRPr>
                    </a:p>
                    <a:p>
                      <a:pPr algn="ctr">
                        <a:lnSpc>
                          <a:spcPts val="1390"/>
                        </a:lnSpc>
                        <a:spcBef>
                          <a:spcPts val="5"/>
                        </a:spcBef>
                      </a:pPr>
                      <a:r>
                        <a:rPr sz="1200" b="1" dirty="0">
                          <a:solidFill>
                            <a:srgbClr val="FFFFFF"/>
                          </a:solidFill>
                          <a:latin typeface="Barlow Condensed" panose="00000506000000000000" pitchFamily="2" charset="0"/>
                          <a:cs typeface="Arial"/>
                        </a:rPr>
                        <a:t>avant</a:t>
                      </a:r>
                      <a:r>
                        <a:rPr sz="1200" b="1" spc="-1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réforme</a:t>
                      </a:r>
                      <a:endParaRPr sz="1200">
                        <a:latin typeface="Barlow Condensed" panose="00000506000000000000" pitchFamily="2" charset="0"/>
                        <a:cs typeface="Arial"/>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tc>
                  <a:txBody>
                    <a:bodyPr/>
                    <a:lstStyle/>
                    <a:p>
                      <a:pPr algn="ctr">
                        <a:lnSpc>
                          <a:spcPct val="100000"/>
                        </a:lnSpc>
                        <a:spcBef>
                          <a:spcPts val="765"/>
                        </a:spcBef>
                      </a:pPr>
                      <a:r>
                        <a:rPr sz="1200" b="1" dirty="0">
                          <a:solidFill>
                            <a:srgbClr val="FFFFFF"/>
                          </a:solidFill>
                          <a:latin typeface="Barlow Condensed" panose="00000506000000000000" pitchFamily="2" charset="0"/>
                          <a:cs typeface="Arial"/>
                        </a:rPr>
                        <a:t>Age</a:t>
                      </a:r>
                      <a:r>
                        <a:rPr sz="1200" b="1" spc="1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de</a:t>
                      </a:r>
                      <a:r>
                        <a:rPr sz="1200" b="1" spc="-30" dirty="0">
                          <a:solidFill>
                            <a:srgbClr val="FFFFFF"/>
                          </a:solidFill>
                          <a:latin typeface="Barlow Condensed" panose="00000506000000000000" pitchFamily="2" charset="0"/>
                          <a:cs typeface="Arial"/>
                        </a:rPr>
                        <a:t> </a:t>
                      </a:r>
                      <a:r>
                        <a:rPr sz="1200" b="1" dirty="0">
                          <a:solidFill>
                            <a:srgbClr val="FFFFFF"/>
                          </a:solidFill>
                          <a:latin typeface="Barlow Condensed" panose="00000506000000000000" pitchFamily="2" charset="0"/>
                          <a:cs typeface="Arial"/>
                        </a:rPr>
                        <a:t>la</a:t>
                      </a:r>
                      <a:r>
                        <a:rPr sz="1200" b="1" spc="-15"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surcote</a:t>
                      </a:r>
                      <a:endParaRPr sz="1200">
                        <a:latin typeface="Barlow Condensed" panose="00000506000000000000" pitchFamily="2" charset="0"/>
                        <a:cs typeface="Arial"/>
                      </a:endParaRPr>
                    </a:p>
                    <a:p>
                      <a:pPr>
                        <a:lnSpc>
                          <a:spcPct val="100000"/>
                        </a:lnSpc>
                        <a:spcBef>
                          <a:spcPts val="45"/>
                        </a:spcBef>
                      </a:pPr>
                      <a:endParaRPr sz="1150">
                        <a:latin typeface="Barlow Condensed" panose="00000506000000000000" pitchFamily="2" charset="0"/>
                        <a:cs typeface="Times New Roman"/>
                      </a:endParaRPr>
                    </a:p>
                    <a:p>
                      <a:pPr marL="41275" algn="ctr">
                        <a:lnSpc>
                          <a:spcPts val="1390"/>
                        </a:lnSpc>
                        <a:spcBef>
                          <a:spcPts val="5"/>
                        </a:spcBef>
                      </a:pPr>
                      <a:r>
                        <a:rPr sz="1200" b="1" dirty="0">
                          <a:solidFill>
                            <a:srgbClr val="FFFFFF"/>
                          </a:solidFill>
                          <a:latin typeface="Barlow Condensed" panose="00000506000000000000" pitchFamily="2" charset="0"/>
                          <a:cs typeface="Arial"/>
                        </a:rPr>
                        <a:t>après</a:t>
                      </a:r>
                      <a:r>
                        <a:rPr sz="1200" b="1" spc="-30"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réforme</a:t>
                      </a:r>
                      <a:endParaRPr sz="1200">
                        <a:latin typeface="Barlow Condensed" panose="00000506000000000000" pitchFamily="2" charset="0"/>
                        <a:cs typeface="Arial"/>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extLst>
                  <a:ext uri="{0D108BD9-81ED-4DB2-BD59-A6C34878D82A}">
                    <a16:rowId xmlns:a16="http://schemas.microsoft.com/office/drawing/2014/main" val="10000"/>
                  </a:ext>
                </a:extLst>
              </a:tr>
              <a:tr h="439420">
                <a:tc>
                  <a:txBody>
                    <a:bodyPr/>
                    <a:lstStyle/>
                    <a:p>
                      <a:pPr>
                        <a:lnSpc>
                          <a:spcPct val="100000"/>
                        </a:lnSpc>
                        <a:spcBef>
                          <a:spcPts val="40"/>
                        </a:spcBef>
                      </a:pPr>
                      <a:endParaRPr sz="1150">
                        <a:latin typeface="Barlow Condensed" panose="00000506000000000000" pitchFamily="2" charset="0"/>
                        <a:cs typeface="Times New Roman"/>
                      </a:endParaRPr>
                    </a:p>
                    <a:p>
                      <a:pPr algn="ctr">
                        <a:lnSpc>
                          <a:spcPct val="100000"/>
                        </a:lnSpc>
                      </a:pPr>
                      <a:r>
                        <a:rPr sz="1200" b="1" spc="-10" dirty="0">
                          <a:solidFill>
                            <a:srgbClr val="FFFFFF"/>
                          </a:solidFill>
                          <a:latin typeface="Barlow Condensed" panose="00000506000000000000" pitchFamily="2" charset="0"/>
                          <a:cs typeface="Arial"/>
                        </a:rPr>
                        <a:t>Catégorie sédentaire</a:t>
                      </a:r>
                      <a:endParaRPr sz="1200">
                        <a:latin typeface="Barlow Condensed" panose="00000506000000000000" pitchFamily="2" charset="0"/>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tc>
                  <a:txBody>
                    <a:bodyPr/>
                    <a:lstStyle/>
                    <a:p>
                      <a:pPr>
                        <a:lnSpc>
                          <a:spcPct val="100000"/>
                        </a:lnSpc>
                        <a:spcBef>
                          <a:spcPts val="40"/>
                        </a:spcBef>
                      </a:pPr>
                      <a:endParaRPr sz="1150">
                        <a:latin typeface="Barlow Condensed" panose="00000506000000000000" pitchFamily="2" charset="0"/>
                        <a:cs typeface="Times New Roman"/>
                      </a:endParaRPr>
                    </a:p>
                    <a:p>
                      <a:pPr algn="ctr">
                        <a:lnSpc>
                          <a:spcPct val="100000"/>
                        </a:lnSpc>
                      </a:pPr>
                      <a:r>
                        <a:rPr sz="1200" b="1" spc="-10" dirty="0">
                          <a:solidFill>
                            <a:srgbClr val="FFFFFF"/>
                          </a:solidFill>
                          <a:latin typeface="Barlow Condensed" panose="00000506000000000000" pitchFamily="2" charset="0"/>
                          <a:cs typeface="Arial"/>
                        </a:rPr>
                        <a:t>Catégorie active</a:t>
                      </a:r>
                      <a:endParaRPr sz="1200">
                        <a:latin typeface="Barlow Condensed" panose="00000506000000000000" pitchFamily="2" charset="0"/>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tc>
                  <a:txBody>
                    <a:bodyPr/>
                    <a:lstStyle/>
                    <a:p>
                      <a:pPr>
                        <a:lnSpc>
                          <a:spcPct val="100000"/>
                        </a:lnSpc>
                        <a:spcBef>
                          <a:spcPts val="40"/>
                        </a:spcBef>
                      </a:pPr>
                      <a:endParaRPr sz="1150" dirty="0">
                        <a:latin typeface="Barlow Condensed" panose="00000506000000000000" pitchFamily="2" charset="0"/>
                        <a:cs typeface="Times New Roman"/>
                      </a:endParaRPr>
                    </a:p>
                    <a:p>
                      <a:pPr algn="ctr">
                        <a:lnSpc>
                          <a:spcPct val="100000"/>
                        </a:lnSpc>
                      </a:pPr>
                      <a:r>
                        <a:rPr sz="1200" b="1" dirty="0">
                          <a:solidFill>
                            <a:srgbClr val="FFFFFF"/>
                          </a:solidFill>
                          <a:latin typeface="Barlow Condensed" panose="00000506000000000000" pitchFamily="2" charset="0"/>
                          <a:cs typeface="Arial"/>
                        </a:rPr>
                        <a:t>Droit</a:t>
                      </a:r>
                      <a:r>
                        <a:rPr sz="1200" b="1" spc="-40" dirty="0">
                          <a:solidFill>
                            <a:srgbClr val="FFFFFF"/>
                          </a:solidFill>
                          <a:latin typeface="Barlow Condensed" panose="00000506000000000000" pitchFamily="2" charset="0"/>
                          <a:cs typeface="Arial"/>
                        </a:rPr>
                        <a:t> </a:t>
                      </a:r>
                      <a:r>
                        <a:rPr sz="1200" b="1" spc="-10" dirty="0">
                          <a:solidFill>
                            <a:srgbClr val="FFFFFF"/>
                          </a:solidFill>
                          <a:latin typeface="Barlow Condensed" panose="00000506000000000000" pitchFamily="2" charset="0"/>
                          <a:cs typeface="Arial"/>
                        </a:rPr>
                        <a:t>d'option</a:t>
                      </a:r>
                      <a:endParaRPr sz="1200" dirty="0">
                        <a:latin typeface="Barlow Condensed" panose="00000506000000000000" pitchFamily="2" charset="0"/>
                        <a:cs typeface="Arial"/>
                      </a:endParaRPr>
                    </a:p>
                  </a:txBody>
                  <a:tcPr marL="0" marR="0" marT="50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AC"/>
                    </a:solidFill>
                  </a:tcPr>
                </a:tc>
                <a:tc>
                  <a:txBody>
                    <a:bodyPr/>
                    <a:lstStyle/>
                    <a:p>
                      <a:pPr>
                        <a:lnSpc>
                          <a:spcPct val="100000"/>
                        </a:lnSpc>
                      </a:pPr>
                      <a:endParaRPr sz="120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tc>
                  <a:txBody>
                    <a:bodyPr/>
                    <a:lstStyle/>
                    <a:p>
                      <a:pPr>
                        <a:lnSpc>
                          <a:spcPct val="100000"/>
                        </a:lnSpc>
                      </a:pPr>
                      <a:endParaRPr sz="1200">
                        <a:latin typeface="Barlow Condensed" panose="00000506000000000000" pitchFamily="2" charset="0"/>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AC"/>
                    </a:solidFill>
                  </a:tcPr>
                </a:tc>
                <a:extLst>
                  <a:ext uri="{0D108BD9-81ED-4DB2-BD59-A6C34878D82A}">
                    <a16:rowId xmlns:a16="http://schemas.microsoft.com/office/drawing/2014/main" val="10001"/>
                  </a:ext>
                </a:extLst>
              </a:tr>
              <a:tr h="567055">
                <a:tc>
                  <a:txBody>
                    <a:bodyPr/>
                    <a:lstStyle/>
                    <a:p>
                      <a:pPr marL="699135" marR="75565" indent="-615950">
                        <a:lnSpc>
                          <a:spcPct val="153300"/>
                        </a:lnSpc>
                      </a:pPr>
                      <a:r>
                        <a:rPr sz="1200" dirty="0">
                          <a:latin typeface="Barlow Condensed" panose="00000506000000000000" pitchFamily="2" charset="0"/>
                          <a:cs typeface="Arial"/>
                        </a:rPr>
                        <a:t>Avant</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25" dirty="0">
                          <a:latin typeface="Barlow Condensed" panose="00000506000000000000" pitchFamily="2" charset="0"/>
                          <a:cs typeface="Arial"/>
                        </a:rPr>
                        <a:t> </a:t>
                      </a:r>
                      <a:r>
                        <a:rPr sz="1200" dirty="0">
                          <a:latin typeface="Barlow Condensed" panose="00000506000000000000" pitchFamily="2" charset="0"/>
                          <a:cs typeface="Arial"/>
                        </a:rPr>
                        <a:t>1er</a:t>
                      </a:r>
                      <a:r>
                        <a:rPr sz="1200" spc="-35" dirty="0">
                          <a:latin typeface="Barlow Condensed" panose="00000506000000000000" pitchFamily="2" charset="0"/>
                          <a:cs typeface="Arial"/>
                        </a:rPr>
                        <a:t> </a:t>
                      </a:r>
                      <a:r>
                        <a:rPr sz="1200" spc="-10" dirty="0">
                          <a:latin typeface="Barlow Condensed" panose="00000506000000000000" pitchFamily="2" charset="0"/>
                          <a:cs typeface="Arial"/>
                        </a:rPr>
                        <a:t>septembre </a:t>
                      </a:r>
                      <a:r>
                        <a:rPr sz="1200" spc="-20" dirty="0">
                          <a:latin typeface="Barlow Condensed" panose="00000506000000000000" pitchFamily="2" charset="0"/>
                          <a:cs typeface="Arial"/>
                        </a:rPr>
                        <a:t>1961</a:t>
                      </a:r>
                      <a:endParaRPr sz="1200">
                        <a:latin typeface="Barlow Condensed" panose="00000506000000000000" pitchFamily="2" charset="0"/>
                        <a:cs typeface="Arial"/>
                      </a:endParaRPr>
                    </a:p>
                  </a:txBody>
                  <a:tcPr marL="0" marR="0" marT="0" marB="0">
                    <a:lnT w="12700">
                      <a:solidFill>
                        <a:srgbClr val="FFFFFF"/>
                      </a:solidFill>
                      <a:prstDash val="solid"/>
                    </a:lnT>
                    <a:solidFill>
                      <a:srgbClr val="ABDECC"/>
                    </a:solidFill>
                  </a:tcPr>
                </a:tc>
                <a:tc>
                  <a:txBody>
                    <a:bodyPr/>
                    <a:lstStyle/>
                    <a:p>
                      <a:pPr marL="699135" marR="75565" indent="-615950">
                        <a:lnSpc>
                          <a:spcPct val="153300"/>
                        </a:lnSpc>
                      </a:pPr>
                      <a:r>
                        <a:rPr sz="1200" dirty="0">
                          <a:latin typeface="Barlow Condensed" panose="00000506000000000000" pitchFamily="2" charset="0"/>
                          <a:cs typeface="Arial"/>
                        </a:rPr>
                        <a:t>Avant</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25" dirty="0">
                          <a:latin typeface="Barlow Condensed" panose="00000506000000000000" pitchFamily="2" charset="0"/>
                          <a:cs typeface="Arial"/>
                        </a:rPr>
                        <a:t> </a:t>
                      </a:r>
                      <a:r>
                        <a:rPr sz="1200" dirty="0">
                          <a:latin typeface="Barlow Condensed" panose="00000506000000000000" pitchFamily="2" charset="0"/>
                          <a:cs typeface="Arial"/>
                        </a:rPr>
                        <a:t>1er</a:t>
                      </a:r>
                      <a:r>
                        <a:rPr sz="1200" spc="-35" dirty="0">
                          <a:latin typeface="Barlow Condensed" panose="00000506000000000000" pitchFamily="2" charset="0"/>
                          <a:cs typeface="Arial"/>
                        </a:rPr>
                        <a:t> </a:t>
                      </a:r>
                      <a:r>
                        <a:rPr sz="1200" spc="-10" dirty="0">
                          <a:latin typeface="Barlow Condensed" panose="00000506000000000000" pitchFamily="2" charset="0"/>
                          <a:cs typeface="Arial"/>
                        </a:rPr>
                        <a:t>septembre </a:t>
                      </a:r>
                      <a:r>
                        <a:rPr sz="1200" spc="-20" dirty="0">
                          <a:latin typeface="Barlow Condensed" panose="00000506000000000000" pitchFamily="2" charset="0"/>
                          <a:cs typeface="Arial"/>
                        </a:rPr>
                        <a:t>1966</a:t>
                      </a:r>
                      <a:endParaRPr sz="1200">
                        <a:latin typeface="Barlow Condensed" panose="00000506000000000000" pitchFamily="2" charset="0"/>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699770" marR="83820" indent="-609600">
                        <a:lnSpc>
                          <a:spcPct val="153300"/>
                        </a:lnSpc>
                      </a:pPr>
                      <a:r>
                        <a:rPr sz="1200" dirty="0">
                          <a:latin typeface="Barlow Condensed" panose="00000506000000000000" pitchFamily="2" charset="0"/>
                          <a:cs typeface="Arial"/>
                        </a:rPr>
                        <a:t>avant</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20" dirty="0">
                          <a:latin typeface="Barlow Condensed" panose="00000506000000000000" pitchFamily="2" charset="0"/>
                          <a:cs typeface="Arial"/>
                        </a:rPr>
                        <a:t> </a:t>
                      </a:r>
                      <a:r>
                        <a:rPr sz="1200" dirty="0">
                          <a:latin typeface="Barlow Condensed" panose="00000506000000000000" pitchFamily="2" charset="0"/>
                          <a:cs typeface="Arial"/>
                        </a:rPr>
                        <a:t>1er</a:t>
                      </a:r>
                      <a:r>
                        <a:rPr sz="1200" spc="-25" dirty="0">
                          <a:latin typeface="Barlow Condensed" panose="00000506000000000000" pitchFamily="2" charset="0"/>
                          <a:cs typeface="Arial"/>
                        </a:rPr>
                        <a:t> </a:t>
                      </a:r>
                      <a:r>
                        <a:rPr sz="1200" spc="-10" dirty="0">
                          <a:latin typeface="Barlow Condensed" panose="00000506000000000000" pitchFamily="2" charset="0"/>
                          <a:cs typeface="Arial"/>
                        </a:rPr>
                        <a:t>septembre </a:t>
                      </a:r>
                      <a:r>
                        <a:rPr sz="1200" spc="-20" dirty="0">
                          <a:latin typeface="Barlow Condensed" panose="00000506000000000000" pitchFamily="2" charset="0"/>
                          <a:cs typeface="Arial"/>
                        </a:rPr>
                        <a:t>1963</a:t>
                      </a:r>
                      <a:endParaRPr sz="1200" dirty="0">
                        <a:latin typeface="Barlow Condensed" panose="00000506000000000000" pitchFamily="2" charset="0"/>
                        <a:cs typeface="Arial"/>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nSpc>
                          <a:spcPct val="100000"/>
                        </a:lnSpc>
                        <a:spcBef>
                          <a:spcPts val="30"/>
                        </a:spcBef>
                      </a:pPr>
                      <a:endParaRPr sz="1600">
                        <a:latin typeface="Barlow Condensed" panose="00000506000000000000" pitchFamily="2" charset="0"/>
                        <a:cs typeface="Times New Roman"/>
                      </a:endParaRPr>
                    </a:p>
                    <a:p>
                      <a:pPr algn="ctr">
                        <a:lnSpc>
                          <a:spcPct val="100000"/>
                        </a:lnSpc>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a:lnSpc>
                          <a:spcPct val="100000"/>
                        </a:lnSpc>
                        <a:spcBef>
                          <a:spcPts val="30"/>
                        </a:spcBef>
                      </a:pPr>
                      <a:endParaRPr sz="1600">
                        <a:latin typeface="Barlow Condensed" panose="00000506000000000000" pitchFamily="2" charset="0"/>
                        <a:cs typeface="Times New Roman"/>
                      </a:endParaRPr>
                    </a:p>
                    <a:p>
                      <a:pPr algn="ctr">
                        <a:lnSpc>
                          <a:spcPct val="100000"/>
                        </a:lnSpc>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2"/>
                  </a:ext>
                </a:extLst>
              </a:tr>
              <a:tr h="846455">
                <a:tc>
                  <a:txBody>
                    <a:bodyPr/>
                    <a:lstStyle/>
                    <a:p>
                      <a:pPr marL="69215" marR="64135" algn="ctr">
                        <a:lnSpc>
                          <a:spcPts val="2210"/>
                        </a:lnSpc>
                        <a:spcBef>
                          <a:spcPts val="200"/>
                        </a:spcBef>
                      </a:pPr>
                      <a:r>
                        <a:rPr sz="1200" dirty="0">
                          <a:latin typeface="Barlow Condensed" panose="00000506000000000000" pitchFamily="2" charset="0"/>
                          <a:cs typeface="Arial"/>
                        </a:rPr>
                        <a:t>Entre</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15" dirty="0">
                          <a:latin typeface="Barlow Condensed" panose="00000506000000000000" pitchFamily="2" charset="0"/>
                          <a:cs typeface="Arial"/>
                        </a:rPr>
                        <a:t> </a:t>
                      </a:r>
                      <a:r>
                        <a:rPr sz="1200" dirty="0">
                          <a:latin typeface="Barlow Condensed" panose="00000506000000000000" pitchFamily="2" charset="0"/>
                          <a:cs typeface="Arial"/>
                        </a:rPr>
                        <a:t>1er</a:t>
                      </a:r>
                      <a:r>
                        <a:rPr sz="1200" spc="-25" dirty="0">
                          <a:latin typeface="Barlow Condensed" panose="00000506000000000000" pitchFamily="2" charset="0"/>
                          <a:cs typeface="Arial"/>
                        </a:rPr>
                        <a:t> </a:t>
                      </a:r>
                      <a:r>
                        <a:rPr sz="1200" spc="-10" dirty="0">
                          <a:latin typeface="Barlow Condensed" panose="00000506000000000000" pitchFamily="2" charset="0"/>
                          <a:cs typeface="Arial"/>
                        </a:rPr>
                        <a:t>septembre </a:t>
                      </a:r>
                      <a:r>
                        <a:rPr sz="1200" dirty="0">
                          <a:latin typeface="Barlow Condensed" panose="00000506000000000000" pitchFamily="2" charset="0"/>
                          <a:cs typeface="Arial"/>
                        </a:rPr>
                        <a:t>1961</a:t>
                      </a:r>
                      <a:r>
                        <a:rPr sz="1200" spc="-55" dirty="0">
                          <a:latin typeface="Barlow Condensed" panose="00000506000000000000" pitchFamily="2" charset="0"/>
                          <a:cs typeface="Arial"/>
                        </a:rPr>
                        <a:t> </a:t>
                      </a:r>
                      <a:r>
                        <a:rPr sz="1200" dirty="0">
                          <a:latin typeface="Barlow Condensed" panose="00000506000000000000" pitchFamily="2" charset="0"/>
                          <a:cs typeface="Arial"/>
                        </a:rPr>
                        <a:t>et</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10" dirty="0">
                          <a:latin typeface="Barlow Condensed" panose="00000506000000000000" pitchFamily="2" charset="0"/>
                          <a:cs typeface="Arial"/>
                        </a:rPr>
                        <a:t> </a:t>
                      </a:r>
                      <a:r>
                        <a:rPr sz="1200" dirty="0">
                          <a:latin typeface="Barlow Condensed" panose="00000506000000000000" pitchFamily="2" charset="0"/>
                          <a:cs typeface="Arial"/>
                        </a:rPr>
                        <a:t>31</a:t>
                      </a:r>
                      <a:r>
                        <a:rPr sz="1200" spc="-30" dirty="0">
                          <a:latin typeface="Barlow Condensed" panose="00000506000000000000" pitchFamily="2" charset="0"/>
                          <a:cs typeface="Arial"/>
                        </a:rPr>
                        <a:t> </a:t>
                      </a:r>
                      <a:r>
                        <a:rPr sz="1200" spc="-10" dirty="0">
                          <a:latin typeface="Barlow Condensed" panose="00000506000000000000" pitchFamily="2" charset="0"/>
                          <a:cs typeface="Arial"/>
                        </a:rPr>
                        <a:t>décembre</a:t>
                      </a:r>
                      <a:endParaRPr sz="1200">
                        <a:latin typeface="Barlow Condensed" panose="00000506000000000000" pitchFamily="2" charset="0"/>
                        <a:cs typeface="Arial"/>
                      </a:endParaRPr>
                    </a:p>
                    <a:p>
                      <a:pPr algn="ctr">
                        <a:lnSpc>
                          <a:spcPts val="1390"/>
                        </a:lnSpc>
                        <a:spcBef>
                          <a:spcPts val="555"/>
                        </a:spcBef>
                      </a:pPr>
                      <a:r>
                        <a:rPr sz="1200" spc="-20" dirty="0">
                          <a:latin typeface="Barlow Condensed" panose="00000506000000000000" pitchFamily="2" charset="0"/>
                          <a:cs typeface="Arial"/>
                        </a:rPr>
                        <a:t>1961</a:t>
                      </a:r>
                      <a:endParaRPr sz="1200">
                        <a:latin typeface="Barlow Condensed" panose="00000506000000000000" pitchFamily="2" charset="0"/>
                        <a:cs typeface="Arial"/>
                      </a:endParaRPr>
                    </a:p>
                  </a:txBody>
                  <a:tcPr marL="0" marR="0" marT="25400" marB="0">
                    <a:solidFill>
                      <a:srgbClr val="ABDECC"/>
                    </a:solidFill>
                  </a:tcPr>
                </a:tc>
                <a:tc>
                  <a:txBody>
                    <a:bodyPr/>
                    <a:lstStyle/>
                    <a:p>
                      <a:pPr marL="69850" marR="63500" algn="ctr">
                        <a:lnSpc>
                          <a:spcPts val="2210"/>
                        </a:lnSpc>
                        <a:spcBef>
                          <a:spcPts val="200"/>
                        </a:spcBef>
                      </a:pPr>
                      <a:r>
                        <a:rPr sz="1200" dirty="0">
                          <a:latin typeface="Barlow Condensed" panose="00000506000000000000" pitchFamily="2" charset="0"/>
                          <a:cs typeface="Arial"/>
                        </a:rPr>
                        <a:t>Entre</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15" dirty="0">
                          <a:latin typeface="Barlow Condensed" panose="00000506000000000000" pitchFamily="2" charset="0"/>
                          <a:cs typeface="Arial"/>
                        </a:rPr>
                        <a:t> </a:t>
                      </a:r>
                      <a:r>
                        <a:rPr sz="1200" dirty="0">
                          <a:latin typeface="Barlow Condensed" panose="00000506000000000000" pitchFamily="2" charset="0"/>
                          <a:cs typeface="Arial"/>
                        </a:rPr>
                        <a:t>1er</a:t>
                      </a:r>
                      <a:r>
                        <a:rPr sz="1200" spc="-25" dirty="0">
                          <a:latin typeface="Barlow Condensed" panose="00000506000000000000" pitchFamily="2" charset="0"/>
                          <a:cs typeface="Arial"/>
                        </a:rPr>
                        <a:t> </a:t>
                      </a:r>
                      <a:r>
                        <a:rPr sz="1200" spc="-10" dirty="0">
                          <a:latin typeface="Barlow Condensed" panose="00000506000000000000" pitchFamily="2" charset="0"/>
                          <a:cs typeface="Arial"/>
                        </a:rPr>
                        <a:t>septembre </a:t>
                      </a:r>
                      <a:r>
                        <a:rPr sz="1200" dirty="0">
                          <a:latin typeface="Barlow Condensed" panose="00000506000000000000" pitchFamily="2" charset="0"/>
                          <a:cs typeface="Arial"/>
                        </a:rPr>
                        <a:t>1966</a:t>
                      </a:r>
                      <a:r>
                        <a:rPr sz="1200" spc="-55" dirty="0">
                          <a:latin typeface="Barlow Condensed" panose="00000506000000000000" pitchFamily="2" charset="0"/>
                          <a:cs typeface="Arial"/>
                        </a:rPr>
                        <a:t> </a:t>
                      </a:r>
                      <a:r>
                        <a:rPr sz="1200" dirty="0">
                          <a:latin typeface="Barlow Condensed" panose="00000506000000000000" pitchFamily="2" charset="0"/>
                          <a:cs typeface="Arial"/>
                        </a:rPr>
                        <a:t>et</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10" dirty="0">
                          <a:latin typeface="Barlow Condensed" panose="00000506000000000000" pitchFamily="2" charset="0"/>
                          <a:cs typeface="Arial"/>
                        </a:rPr>
                        <a:t> </a:t>
                      </a:r>
                      <a:r>
                        <a:rPr sz="1200" dirty="0">
                          <a:latin typeface="Barlow Condensed" panose="00000506000000000000" pitchFamily="2" charset="0"/>
                          <a:cs typeface="Arial"/>
                        </a:rPr>
                        <a:t>31</a:t>
                      </a:r>
                      <a:r>
                        <a:rPr sz="1200" spc="-30" dirty="0">
                          <a:latin typeface="Barlow Condensed" panose="00000506000000000000" pitchFamily="2" charset="0"/>
                          <a:cs typeface="Arial"/>
                        </a:rPr>
                        <a:t> </a:t>
                      </a:r>
                      <a:r>
                        <a:rPr sz="1200" spc="-10" dirty="0">
                          <a:latin typeface="Barlow Condensed" panose="00000506000000000000" pitchFamily="2" charset="0"/>
                          <a:cs typeface="Arial"/>
                        </a:rPr>
                        <a:t>décembre</a:t>
                      </a:r>
                      <a:endParaRPr sz="1200">
                        <a:latin typeface="Barlow Condensed" panose="00000506000000000000" pitchFamily="2" charset="0"/>
                        <a:cs typeface="Arial"/>
                      </a:endParaRPr>
                    </a:p>
                    <a:p>
                      <a:pPr marL="635" algn="ctr">
                        <a:lnSpc>
                          <a:spcPts val="1390"/>
                        </a:lnSpc>
                        <a:spcBef>
                          <a:spcPts val="555"/>
                        </a:spcBef>
                      </a:pPr>
                      <a:r>
                        <a:rPr sz="1200" spc="-20" dirty="0">
                          <a:latin typeface="Barlow Condensed" panose="00000506000000000000" pitchFamily="2" charset="0"/>
                          <a:cs typeface="Arial"/>
                        </a:rPr>
                        <a:t>1966</a:t>
                      </a:r>
                      <a:endParaRPr sz="1200">
                        <a:latin typeface="Barlow Condensed" panose="00000506000000000000" pitchFamily="2" charset="0"/>
                        <a:cs typeface="Arial"/>
                      </a:endParaRPr>
                    </a:p>
                  </a:txBody>
                  <a:tcPr marL="0" marR="0" marT="2540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70485" marR="62865" algn="ctr">
                        <a:lnSpc>
                          <a:spcPts val="2210"/>
                        </a:lnSpc>
                        <a:spcBef>
                          <a:spcPts val="200"/>
                        </a:spcBef>
                      </a:pPr>
                      <a:r>
                        <a:rPr sz="1200" dirty="0">
                          <a:latin typeface="Barlow Condensed" panose="00000506000000000000" pitchFamily="2" charset="0"/>
                          <a:cs typeface="Arial"/>
                        </a:rPr>
                        <a:t>Entre</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15" dirty="0">
                          <a:latin typeface="Barlow Condensed" panose="00000506000000000000" pitchFamily="2" charset="0"/>
                          <a:cs typeface="Arial"/>
                        </a:rPr>
                        <a:t> </a:t>
                      </a:r>
                      <a:r>
                        <a:rPr sz="1200" dirty="0">
                          <a:latin typeface="Barlow Condensed" panose="00000506000000000000" pitchFamily="2" charset="0"/>
                          <a:cs typeface="Arial"/>
                        </a:rPr>
                        <a:t>1er</a:t>
                      </a:r>
                      <a:r>
                        <a:rPr sz="1200" spc="-25" dirty="0">
                          <a:latin typeface="Barlow Condensed" panose="00000506000000000000" pitchFamily="2" charset="0"/>
                          <a:cs typeface="Arial"/>
                        </a:rPr>
                        <a:t> </a:t>
                      </a:r>
                      <a:r>
                        <a:rPr sz="1200" spc="-10" dirty="0">
                          <a:latin typeface="Barlow Condensed" panose="00000506000000000000" pitchFamily="2" charset="0"/>
                          <a:cs typeface="Arial"/>
                        </a:rPr>
                        <a:t>septembre </a:t>
                      </a:r>
                      <a:r>
                        <a:rPr sz="1200" dirty="0">
                          <a:latin typeface="Barlow Condensed" panose="00000506000000000000" pitchFamily="2" charset="0"/>
                          <a:cs typeface="Arial"/>
                        </a:rPr>
                        <a:t>1963</a:t>
                      </a:r>
                      <a:r>
                        <a:rPr sz="1200" spc="-55" dirty="0">
                          <a:latin typeface="Barlow Condensed" panose="00000506000000000000" pitchFamily="2" charset="0"/>
                          <a:cs typeface="Arial"/>
                        </a:rPr>
                        <a:t> </a:t>
                      </a:r>
                      <a:r>
                        <a:rPr sz="1200" dirty="0">
                          <a:latin typeface="Barlow Condensed" panose="00000506000000000000" pitchFamily="2" charset="0"/>
                          <a:cs typeface="Arial"/>
                        </a:rPr>
                        <a:t>et</a:t>
                      </a:r>
                      <a:r>
                        <a:rPr sz="1200" spc="-20" dirty="0">
                          <a:latin typeface="Barlow Condensed" panose="00000506000000000000" pitchFamily="2" charset="0"/>
                          <a:cs typeface="Arial"/>
                        </a:rPr>
                        <a:t> </a:t>
                      </a:r>
                      <a:r>
                        <a:rPr sz="1200" dirty="0">
                          <a:latin typeface="Barlow Condensed" panose="00000506000000000000" pitchFamily="2" charset="0"/>
                          <a:cs typeface="Arial"/>
                        </a:rPr>
                        <a:t>le</a:t>
                      </a:r>
                      <a:r>
                        <a:rPr sz="1200" spc="-10" dirty="0">
                          <a:latin typeface="Barlow Condensed" panose="00000506000000000000" pitchFamily="2" charset="0"/>
                          <a:cs typeface="Arial"/>
                        </a:rPr>
                        <a:t> </a:t>
                      </a:r>
                      <a:r>
                        <a:rPr sz="1200" dirty="0">
                          <a:latin typeface="Barlow Condensed" panose="00000506000000000000" pitchFamily="2" charset="0"/>
                          <a:cs typeface="Arial"/>
                        </a:rPr>
                        <a:t>31</a:t>
                      </a:r>
                      <a:r>
                        <a:rPr sz="1200" spc="-30" dirty="0">
                          <a:latin typeface="Barlow Condensed" panose="00000506000000000000" pitchFamily="2" charset="0"/>
                          <a:cs typeface="Arial"/>
                        </a:rPr>
                        <a:t> </a:t>
                      </a:r>
                      <a:r>
                        <a:rPr sz="1200" spc="-10" dirty="0">
                          <a:latin typeface="Barlow Condensed" panose="00000506000000000000" pitchFamily="2" charset="0"/>
                          <a:cs typeface="Arial"/>
                        </a:rPr>
                        <a:t>décembre</a:t>
                      </a:r>
                      <a:endParaRPr sz="1200" dirty="0">
                        <a:latin typeface="Barlow Condensed" panose="00000506000000000000" pitchFamily="2" charset="0"/>
                        <a:cs typeface="Arial"/>
                      </a:endParaRPr>
                    </a:p>
                    <a:p>
                      <a:pPr marL="1270" algn="ctr">
                        <a:lnSpc>
                          <a:spcPts val="1390"/>
                        </a:lnSpc>
                        <a:spcBef>
                          <a:spcPts val="555"/>
                        </a:spcBef>
                      </a:pPr>
                      <a:r>
                        <a:rPr sz="1200" spc="-20" dirty="0">
                          <a:latin typeface="Barlow Condensed" panose="00000506000000000000" pitchFamily="2" charset="0"/>
                          <a:cs typeface="Arial"/>
                        </a:rPr>
                        <a:t>1963</a:t>
                      </a:r>
                      <a:endParaRPr sz="1200" dirty="0">
                        <a:latin typeface="Barlow Condensed" panose="00000506000000000000" pitchFamily="2" charset="0"/>
                        <a:cs typeface="Arial"/>
                      </a:endParaRPr>
                    </a:p>
                  </a:txBody>
                  <a:tcPr marL="0" marR="0" marT="254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nSpc>
                          <a:spcPct val="100000"/>
                        </a:lnSpc>
                      </a:pPr>
                      <a:endParaRPr sz="1300" dirty="0">
                        <a:latin typeface="Barlow Condensed" panose="00000506000000000000" pitchFamily="2" charset="0"/>
                        <a:cs typeface="Times New Roman"/>
                      </a:endParaRPr>
                    </a:p>
                    <a:p>
                      <a:pPr>
                        <a:lnSpc>
                          <a:spcPct val="100000"/>
                        </a:lnSpc>
                        <a:spcBef>
                          <a:spcPts val="35"/>
                        </a:spcBef>
                      </a:pPr>
                      <a:endParaRPr sz="1250" dirty="0">
                        <a:latin typeface="Barlow Condensed" panose="00000506000000000000" pitchFamily="2" charset="0"/>
                        <a:cs typeface="Times New Roman"/>
                      </a:endParaRPr>
                    </a:p>
                    <a:p>
                      <a:pPr algn="ctr">
                        <a:lnSpc>
                          <a:spcPct val="100000"/>
                        </a:lnSpc>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a:lnSpc>
                          <a:spcPct val="100000"/>
                        </a:lnSpc>
                      </a:pPr>
                      <a:endParaRPr sz="1300">
                        <a:latin typeface="Barlow Condensed" panose="00000506000000000000" pitchFamily="2" charset="0"/>
                        <a:cs typeface="Times New Roman"/>
                      </a:endParaRPr>
                    </a:p>
                    <a:p>
                      <a:pPr>
                        <a:lnSpc>
                          <a:spcPct val="100000"/>
                        </a:lnSpc>
                        <a:spcBef>
                          <a:spcPts val="35"/>
                        </a:spcBef>
                      </a:pPr>
                      <a:endParaRPr sz="1250">
                        <a:latin typeface="Barlow Condensed" panose="00000506000000000000" pitchFamily="2" charset="0"/>
                        <a:cs typeface="Times New Roman"/>
                      </a:endParaRPr>
                    </a:p>
                    <a:p>
                      <a:pPr marL="635" algn="ctr">
                        <a:lnSpc>
                          <a:spcPct val="100000"/>
                        </a:lnSpc>
                      </a:pPr>
                      <a:r>
                        <a:rPr sz="1200" dirty="0">
                          <a:latin typeface="Barlow Condensed" panose="00000506000000000000" pitchFamily="2" charset="0"/>
                          <a:cs typeface="Arial"/>
                        </a:rPr>
                        <a:t>62</a:t>
                      </a:r>
                      <a:r>
                        <a:rPr sz="1200" spc="-25"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et</a:t>
                      </a:r>
                      <a:r>
                        <a:rPr sz="1200" spc="-5" dirty="0">
                          <a:latin typeface="Barlow Condensed" panose="00000506000000000000" pitchFamily="2" charset="0"/>
                          <a:cs typeface="Arial"/>
                        </a:rPr>
                        <a:t> </a:t>
                      </a:r>
                      <a:r>
                        <a:rPr sz="1200" dirty="0">
                          <a:latin typeface="Barlow Condensed" panose="00000506000000000000" pitchFamily="2" charset="0"/>
                          <a:cs typeface="Arial"/>
                        </a:rPr>
                        <a:t>3</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3"/>
                  </a:ext>
                </a:extLst>
              </a:tr>
              <a:tr h="287655">
                <a:tc>
                  <a:txBody>
                    <a:bodyPr/>
                    <a:lstStyle/>
                    <a:p>
                      <a:pPr algn="ctr">
                        <a:lnSpc>
                          <a:spcPts val="1395"/>
                        </a:lnSpc>
                        <a:spcBef>
                          <a:spcPts val="770"/>
                        </a:spcBef>
                      </a:pPr>
                      <a:r>
                        <a:rPr sz="1200" spc="-20" dirty="0">
                          <a:latin typeface="Barlow Condensed" panose="00000506000000000000" pitchFamily="2" charset="0"/>
                          <a:cs typeface="Arial"/>
                        </a:rPr>
                        <a:t>1962</a:t>
                      </a:r>
                      <a:endParaRPr sz="1200">
                        <a:latin typeface="Barlow Condensed" panose="00000506000000000000" pitchFamily="2" charset="0"/>
                        <a:cs typeface="Arial"/>
                      </a:endParaRPr>
                    </a:p>
                  </a:txBody>
                  <a:tcPr marL="0" marR="0" marT="97790" marB="0">
                    <a:solidFill>
                      <a:srgbClr val="ABDECC"/>
                    </a:solidFill>
                  </a:tcPr>
                </a:tc>
                <a:tc>
                  <a:txBody>
                    <a:bodyPr/>
                    <a:lstStyle/>
                    <a:p>
                      <a:pPr marL="635" algn="ctr">
                        <a:lnSpc>
                          <a:spcPts val="1395"/>
                        </a:lnSpc>
                        <a:spcBef>
                          <a:spcPts val="770"/>
                        </a:spcBef>
                      </a:pPr>
                      <a:r>
                        <a:rPr sz="1200" spc="-20" dirty="0">
                          <a:latin typeface="Barlow Condensed" panose="00000506000000000000" pitchFamily="2" charset="0"/>
                          <a:cs typeface="Arial"/>
                        </a:rPr>
                        <a:t>1967</a:t>
                      </a:r>
                      <a:endParaRPr sz="1200">
                        <a:latin typeface="Barlow Condensed" panose="00000506000000000000" pitchFamily="2" charset="0"/>
                        <a:cs typeface="Arial"/>
                      </a:endParaRPr>
                    </a:p>
                  </a:txBody>
                  <a:tcPr marL="0" marR="0" marT="9779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5"/>
                        </a:lnSpc>
                        <a:spcBef>
                          <a:spcPts val="770"/>
                        </a:spcBef>
                      </a:pPr>
                      <a:r>
                        <a:rPr sz="1200" spc="-20" dirty="0">
                          <a:latin typeface="Barlow Condensed" panose="00000506000000000000" pitchFamily="2" charset="0"/>
                          <a:cs typeface="Arial"/>
                        </a:rPr>
                        <a:t>1964</a:t>
                      </a:r>
                      <a:endParaRPr sz="1200">
                        <a:latin typeface="Barlow Condensed" panose="00000506000000000000" pitchFamily="2" charset="0"/>
                        <a:cs typeface="Arial"/>
                      </a:endParaRPr>
                    </a:p>
                  </a:txBody>
                  <a:tcPr marL="0" marR="0" marT="9779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marL="635"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et</a:t>
                      </a:r>
                      <a:r>
                        <a:rPr sz="1200" spc="-5" dirty="0">
                          <a:latin typeface="Barlow Condensed" panose="00000506000000000000" pitchFamily="2" charset="0"/>
                          <a:cs typeface="Arial"/>
                        </a:rPr>
                        <a:t> </a:t>
                      </a:r>
                      <a:r>
                        <a:rPr sz="1200" dirty="0">
                          <a:latin typeface="Barlow Condensed" panose="00000506000000000000" pitchFamily="2" charset="0"/>
                          <a:cs typeface="Arial"/>
                        </a:rPr>
                        <a:t>6</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4"/>
                  </a:ext>
                </a:extLst>
              </a:tr>
              <a:tr h="287655">
                <a:tc>
                  <a:txBody>
                    <a:bodyPr/>
                    <a:lstStyle/>
                    <a:p>
                      <a:pPr algn="ctr">
                        <a:lnSpc>
                          <a:spcPts val="1395"/>
                        </a:lnSpc>
                        <a:spcBef>
                          <a:spcPts val="770"/>
                        </a:spcBef>
                      </a:pPr>
                      <a:r>
                        <a:rPr sz="1200" spc="-20" dirty="0">
                          <a:latin typeface="Barlow Condensed" panose="00000506000000000000" pitchFamily="2" charset="0"/>
                          <a:cs typeface="Arial"/>
                        </a:rPr>
                        <a:t>1963</a:t>
                      </a:r>
                      <a:endParaRPr sz="1200">
                        <a:latin typeface="Barlow Condensed" panose="00000506000000000000" pitchFamily="2" charset="0"/>
                        <a:cs typeface="Arial"/>
                      </a:endParaRPr>
                    </a:p>
                  </a:txBody>
                  <a:tcPr marL="0" marR="0" marT="97790" marB="0">
                    <a:solidFill>
                      <a:srgbClr val="ABDECC"/>
                    </a:solidFill>
                  </a:tcPr>
                </a:tc>
                <a:tc>
                  <a:txBody>
                    <a:bodyPr/>
                    <a:lstStyle/>
                    <a:p>
                      <a:pPr marL="635" algn="ctr">
                        <a:lnSpc>
                          <a:spcPts val="1395"/>
                        </a:lnSpc>
                        <a:spcBef>
                          <a:spcPts val="770"/>
                        </a:spcBef>
                      </a:pPr>
                      <a:r>
                        <a:rPr sz="1200" spc="-20" dirty="0">
                          <a:latin typeface="Barlow Condensed" panose="00000506000000000000" pitchFamily="2" charset="0"/>
                          <a:cs typeface="Arial"/>
                        </a:rPr>
                        <a:t>1968</a:t>
                      </a:r>
                      <a:endParaRPr sz="1200">
                        <a:latin typeface="Barlow Condensed" panose="00000506000000000000" pitchFamily="2" charset="0"/>
                        <a:cs typeface="Arial"/>
                      </a:endParaRPr>
                    </a:p>
                  </a:txBody>
                  <a:tcPr marL="0" marR="0" marT="9779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5"/>
                        </a:lnSpc>
                        <a:spcBef>
                          <a:spcPts val="770"/>
                        </a:spcBef>
                      </a:pPr>
                      <a:r>
                        <a:rPr sz="1200" spc="-20" dirty="0">
                          <a:latin typeface="Barlow Condensed" panose="00000506000000000000" pitchFamily="2" charset="0"/>
                          <a:cs typeface="Arial"/>
                        </a:rPr>
                        <a:t>1965</a:t>
                      </a:r>
                      <a:endParaRPr sz="1200">
                        <a:latin typeface="Barlow Condensed" panose="00000506000000000000" pitchFamily="2" charset="0"/>
                        <a:cs typeface="Arial"/>
                      </a:endParaRPr>
                    </a:p>
                  </a:txBody>
                  <a:tcPr marL="0" marR="0" marT="9779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marL="635"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et</a:t>
                      </a:r>
                      <a:r>
                        <a:rPr sz="1200" spc="-5" dirty="0">
                          <a:latin typeface="Barlow Condensed" panose="00000506000000000000" pitchFamily="2" charset="0"/>
                          <a:cs typeface="Arial"/>
                        </a:rPr>
                        <a:t> </a:t>
                      </a:r>
                      <a:r>
                        <a:rPr sz="1200" dirty="0">
                          <a:latin typeface="Barlow Condensed" panose="00000506000000000000" pitchFamily="2" charset="0"/>
                          <a:cs typeface="Arial"/>
                        </a:rPr>
                        <a:t>9</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5"/>
                  </a:ext>
                </a:extLst>
              </a:tr>
              <a:tr h="287655">
                <a:tc>
                  <a:txBody>
                    <a:bodyPr/>
                    <a:lstStyle/>
                    <a:p>
                      <a:pPr algn="ctr">
                        <a:lnSpc>
                          <a:spcPts val="1395"/>
                        </a:lnSpc>
                        <a:spcBef>
                          <a:spcPts val="770"/>
                        </a:spcBef>
                      </a:pPr>
                      <a:r>
                        <a:rPr sz="1200" spc="-20" dirty="0">
                          <a:latin typeface="Barlow Condensed" panose="00000506000000000000" pitchFamily="2" charset="0"/>
                          <a:cs typeface="Arial"/>
                        </a:rPr>
                        <a:t>1964</a:t>
                      </a:r>
                      <a:endParaRPr sz="1200">
                        <a:latin typeface="Barlow Condensed" panose="00000506000000000000" pitchFamily="2" charset="0"/>
                        <a:cs typeface="Arial"/>
                      </a:endParaRPr>
                    </a:p>
                  </a:txBody>
                  <a:tcPr marL="0" marR="0" marT="97790" marB="0">
                    <a:solidFill>
                      <a:srgbClr val="ABDECC"/>
                    </a:solidFill>
                  </a:tcPr>
                </a:tc>
                <a:tc>
                  <a:txBody>
                    <a:bodyPr/>
                    <a:lstStyle/>
                    <a:p>
                      <a:pPr marL="635" algn="ctr">
                        <a:lnSpc>
                          <a:spcPts val="1395"/>
                        </a:lnSpc>
                        <a:spcBef>
                          <a:spcPts val="770"/>
                        </a:spcBef>
                      </a:pPr>
                      <a:r>
                        <a:rPr sz="1200" spc="-20" dirty="0">
                          <a:latin typeface="Barlow Condensed" panose="00000506000000000000" pitchFamily="2" charset="0"/>
                          <a:cs typeface="Arial"/>
                        </a:rPr>
                        <a:t>1969</a:t>
                      </a:r>
                      <a:endParaRPr sz="1200">
                        <a:latin typeface="Barlow Condensed" panose="00000506000000000000" pitchFamily="2" charset="0"/>
                        <a:cs typeface="Arial"/>
                      </a:endParaRPr>
                    </a:p>
                  </a:txBody>
                  <a:tcPr marL="0" marR="0" marT="9779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5"/>
                        </a:lnSpc>
                        <a:spcBef>
                          <a:spcPts val="770"/>
                        </a:spcBef>
                      </a:pPr>
                      <a:r>
                        <a:rPr sz="1200" spc="-20" dirty="0">
                          <a:latin typeface="Barlow Condensed" panose="00000506000000000000" pitchFamily="2" charset="0"/>
                          <a:cs typeface="Arial"/>
                        </a:rPr>
                        <a:t>1966</a:t>
                      </a:r>
                      <a:endParaRPr sz="1200">
                        <a:latin typeface="Barlow Condensed" panose="00000506000000000000" pitchFamily="2" charset="0"/>
                        <a:cs typeface="Arial"/>
                      </a:endParaRPr>
                    </a:p>
                  </a:txBody>
                  <a:tcPr marL="0" marR="0" marT="9779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algn="ctr">
                        <a:lnSpc>
                          <a:spcPts val="1395"/>
                        </a:lnSpc>
                        <a:spcBef>
                          <a:spcPts val="770"/>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ans</a:t>
                      </a:r>
                      <a:endParaRPr sz="120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6"/>
                  </a:ext>
                </a:extLst>
              </a:tr>
              <a:tr h="287655">
                <a:tc>
                  <a:txBody>
                    <a:bodyPr/>
                    <a:lstStyle/>
                    <a:p>
                      <a:pPr algn="ctr">
                        <a:lnSpc>
                          <a:spcPts val="1395"/>
                        </a:lnSpc>
                        <a:spcBef>
                          <a:spcPts val="770"/>
                        </a:spcBef>
                      </a:pPr>
                      <a:r>
                        <a:rPr sz="1200" spc="-20" dirty="0">
                          <a:latin typeface="Barlow Condensed" panose="00000506000000000000" pitchFamily="2" charset="0"/>
                          <a:cs typeface="Arial"/>
                        </a:rPr>
                        <a:t>1965</a:t>
                      </a:r>
                      <a:endParaRPr sz="1200">
                        <a:latin typeface="Barlow Condensed" panose="00000506000000000000" pitchFamily="2" charset="0"/>
                        <a:cs typeface="Arial"/>
                      </a:endParaRPr>
                    </a:p>
                  </a:txBody>
                  <a:tcPr marL="0" marR="0" marT="97790" marB="0">
                    <a:solidFill>
                      <a:srgbClr val="ABDECC"/>
                    </a:solidFill>
                  </a:tcPr>
                </a:tc>
                <a:tc>
                  <a:txBody>
                    <a:bodyPr/>
                    <a:lstStyle/>
                    <a:p>
                      <a:pPr marL="635" algn="ctr">
                        <a:lnSpc>
                          <a:spcPts val="1395"/>
                        </a:lnSpc>
                        <a:spcBef>
                          <a:spcPts val="770"/>
                        </a:spcBef>
                      </a:pPr>
                      <a:r>
                        <a:rPr sz="1200" spc="-20" dirty="0">
                          <a:latin typeface="Barlow Condensed" panose="00000506000000000000" pitchFamily="2" charset="0"/>
                          <a:cs typeface="Arial"/>
                        </a:rPr>
                        <a:t>1970</a:t>
                      </a:r>
                      <a:endParaRPr sz="1200">
                        <a:latin typeface="Barlow Condensed" panose="00000506000000000000" pitchFamily="2" charset="0"/>
                        <a:cs typeface="Arial"/>
                      </a:endParaRPr>
                    </a:p>
                  </a:txBody>
                  <a:tcPr marL="0" marR="0" marT="9779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5"/>
                        </a:lnSpc>
                        <a:spcBef>
                          <a:spcPts val="770"/>
                        </a:spcBef>
                      </a:pPr>
                      <a:r>
                        <a:rPr sz="1200" spc="-20" dirty="0">
                          <a:latin typeface="Barlow Condensed" panose="00000506000000000000" pitchFamily="2" charset="0"/>
                          <a:cs typeface="Arial"/>
                        </a:rPr>
                        <a:t>1967</a:t>
                      </a:r>
                      <a:endParaRPr sz="1200" dirty="0">
                        <a:latin typeface="Barlow Condensed" panose="00000506000000000000" pitchFamily="2" charset="0"/>
                        <a:cs typeface="Arial"/>
                      </a:endParaRPr>
                    </a:p>
                  </a:txBody>
                  <a:tcPr marL="0" marR="0" marT="9779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marL="635" algn="ctr">
                        <a:lnSpc>
                          <a:spcPts val="1395"/>
                        </a:lnSpc>
                        <a:spcBef>
                          <a:spcPts val="770"/>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et</a:t>
                      </a:r>
                      <a:r>
                        <a:rPr sz="1200" spc="-5" dirty="0">
                          <a:latin typeface="Barlow Condensed" panose="00000506000000000000" pitchFamily="2" charset="0"/>
                          <a:cs typeface="Arial"/>
                        </a:rPr>
                        <a:t> </a:t>
                      </a:r>
                      <a:r>
                        <a:rPr sz="1200" dirty="0">
                          <a:latin typeface="Barlow Condensed" panose="00000506000000000000" pitchFamily="2" charset="0"/>
                          <a:cs typeface="Arial"/>
                        </a:rPr>
                        <a:t>3</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7"/>
                  </a:ext>
                </a:extLst>
              </a:tr>
              <a:tr h="287655">
                <a:tc>
                  <a:txBody>
                    <a:bodyPr/>
                    <a:lstStyle/>
                    <a:p>
                      <a:pPr algn="ctr">
                        <a:lnSpc>
                          <a:spcPts val="1395"/>
                        </a:lnSpc>
                        <a:spcBef>
                          <a:spcPts val="770"/>
                        </a:spcBef>
                      </a:pPr>
                      <a:r>
                        <a:rPr sz="1200" spc="-20" dirty="0">
                          <a:latin typeface="Barlow Condensed" panose="00000506000000000000" pitchFamily="2" charset="0"/>
                          <a:cs typeface="Arial"/>
                        </a:rPr>
                        <a:t>1966</a:t>
                      </a:r>
                      <a:endParaRPr sz="1200">
                        <a:latin typeface="Barlow Condensed" panose="00000506000000000000" pitchFamily="2" charset="0"/>
                        <a:cs typeface="Arial"/>
                      </a:endParaRPr>
                    </a:p>
                  </a:txBody>
                  <a:tcPr marL="0" marR="0" marT="97790" marB="0">
                    <a:solidFill>
                      <a:srgbClr val="ABDECC"/>
                    </a:solidFill>
                  </a:tcPr>
                </a:tc>
                <a:tc>
                  <a:txBody>
                    <a:bodyPr/>
                    <a:lstStyle/>
                    <a:p>
                      <a:pPr marL="635" algn="ctr">
                        <a:lnSpc>
                          <a:spcPts val="1395"/>
                        </a:lnSpc>
                        <a:spcBef>
                          <a:spcPts val="770"/>
                        </a:spcBef>
                      </a:pPr>
                      <a:r>
                        <a:rPr sz="1200" spc="-20" dirty="0">
                          <a:latin typeface="Barlow Condensed" panose="00000506000000000000" pitchFamily="2" charset="0"/>
                          <a:cs typeface="Arial"/>
                        </a:rPr>
                        <a:t>1971</a:t>
                      </a:r>
                      <a:endParaRPr sz="1200">
                        <a:latin typeface="Barlow Condensed" panose="00000506000000000000" pitchFamily="2" charset="0"/>
                        <a:cs typeface="Arial"/>
                      </a:endParaRPr>
                    </a:p>
                  </a:txBody>
                  <a:tcPr marL="0" marR="0" marT="97790"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5"/>
                        </a:lnSpc>
                        <a:spcBef>
                          <a:spcPts val="770"/>
                        </a:spcBef>
                      </a:pPr>
                      <a:r>
                        <a:rPr sz="1200" spc="-20" dirty="0">
                          <a:latin typeface="Barlow Condensed" panose="00000506000000000000" pitchFamily="2" charset="0"/>
                          <a:cs typeface="Arial"/>
                        </a:rPr>
                        <a:t>1968</a:t>
                      </a:r>
                      <a:endParaRPr sz="1200" dirty="0">
                        <a:latin typeface="Barlow Condensed" panose="00000506000000000000" pitchFamily="2" charset="0"/>
                        <a:cs typeface="Arial"/>
                      </a:endParaRPr>
                    </a:p>
                  </a:txBody>
                  <a:tcPr marL="0" marR="0" marT="9779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gn="ctr">
                        <a:lnSpc>
                          <a:spcPts val="1395"/>
                        </a:lnSpc>
                        <a:spcBef>
                          <a:spcPts val="770"/>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marL="635" algn="ctr">
                        <a:lnSpc>
                          <a:spcPts val="1395"/>
                        </a:lnSpc>
                        <a:spcBef>
                          <a:spcPts val="770"/>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et</a:t>
                      </a:r>
                      <a:r>
                        <a:rPr sz="1200" spc="-5" dirty="0">
                          <a:latin typeface="Barlow Condensed" panose="00000506000000000000" pitchFamily="2" charset="0"/>
                          <a:cs typeface="Arial"/>
                        </a:rPr>
                        <a:t> </a:t>
                      </a:r>
                      <a:r>
                        <a:rPr sz="1200" dirty="0">
                          <a:latin typeface="Barlow Condensed" panose="00000506000000000000" pitchFamily="2" charset="0"/>
                          <a:cs typeface="Arial"/>
                        </a:rPr>
                        <a:t>6</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8"/>
                  </a:ext>
                </a:extLst>
              </a:tr>
              <a:tr h="287655">
                <a:tc>
                  <a:txBody>
                    <a:bodyPr/>
                    <a:lstStyle/>
                    <a:p>
                      <a:pPr algn="ctr">
                        <a:lnSpc>
                          <a:spcPts val="1390"/>
                        </a:lnSpc>
                        <a:spcBef>
                          <a:spcPts val="775"/>
                        </a:spcBef>
                      </a:pPr>
                      <a:r>
                        <a:rPr sz="1200" spc="-20" dirty="0">
                          <a:latin typeface="Barlow Condensed" panose="00000506000000000000" pitchFamily="2" charset="0"/>
                          <a:cs typeface="Arial"/>
                        </a:rPr>
                        <a:t>1967</a:t>
                      </a:r>
                      <a:endParaRPr sz="1200">
                        <a:latin typeface="Barlow Condensed" panose="00000506000000000000" pitchFamily="2" charset="0"/>
                        <a:cs typeface="Arial"/>
                      </a:endParaRPr>
                    </a:p>
                  </a:txBody>
                  <a:tcPr marL="0" marR="0" marT="98425" marB="0">
                    <a:solidFill>
                      <a:srgbClr val="ABDECC"/>
                    </a:solidFill>
                  </a:tcPr>
                </a:tc>
                <a:tc>
                  <a:txBody>
                    <a:bodyPr/>
                    <a:lstStyle/>
                    <a:p>
                      <a:pPr marL="635" algn="ctr">
                        <a:lnSpc>
                          <a:spcPts val="1390"/>
                        </a:lnSpc>
                        <a:spcBef>
                          <a:spcPts val="775"/>
                        </a:spcBef>
                      </a:pPr>
                      <a:r>
                        <a:rPr sz="1200" spc="-20" dirty="0">
                          <a:latin typeface="Barlow Condensed" panose="00000506000000000000" pitchFamily="2" charset="0"/>
                          <a:cs typeface="Arial"/>
                        </a:rPr>
                        <a:t>1972</a:t>
                      </a:r>
                      <a:endParaRPr sz="1200">
                        <a:latin typeface="Barlow Condensed" panose="00000506000000000000" pitchFamily="2" charset="0"/>
                        <a:cs typeface="Arial"/>
                      </a:endParaRPr>
                    </a:p>
                  </a:txBody>
                  <a:tcPr marL="0" marR="0" marT="98425"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0"/>
                        </a:lnSpc>
                        <a:spcBef>
                          <a:spcPts val="775"/>
                        </a:spcBef>
                      </a:pPr>
                      <a:r>
                        <a:rPr sz="1200" spc="-20" dirty="0">
                          <a:latin typeface="Barlow Condensed" panose="00000506000000000000" pitchFamily="2" charset="0"/>
                          <a:cs typeface="Arial"/>
                        </a:rPr>
                        <a:t>1969</a:t>
                      </a:r>
                      <a:endParaRPr sz="1200" dirty="0">
                        <a:latin typeface="Barlow Condensed" panose="00000506000000000000" pitchFamily="2" charset="0"/>
                        <a:cs typeface="Arial"/>
                      </a:endParaRPr>
                    </a:p>
                  </a:txBody>
                  <a:tcPr marL="0" marR="0" marT="9842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9DD"/>
                    </a:solidFill>
                  </a:tcPr>
                </a:tc>
                <a:tc>
                  <a:txBody>
                    <a:bodyPr/>
                    <a:lstStyle/>
                    <a:p>
                      <a:pPr algn="ctr">
                        <a:lnSpc>
                          <a:spcPts val="1390"/>
                        </a:lnSpc>
                        <a:spcBef>
                          <a:spcPts val="775"/>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marL="635" algn="ctr">
                        <a:lnSpc>
                          <a:spcPts val="1390"/>
                        </a:lnSpc>
                        <a:spcBef>
                          <a:spcPts val="775"/>
                        </a:spcBef>
                      </a:pPr>
                      <a:r>
                        <a:rPr sz="1200" dirty="0">
                          <a:latin typeface="Barlow Condensed" panose="00000506000000000000" pitchFamily="2" charset="0"/>
                          <a:cs typeface="Arial"/>
                        </a:rPr>
                        <a:t>63</a:t>
                      </a:r>
                      <a:r>
                        <a:rPr sz="1200" spc="-25" dirty="0">
                          <a:latin typeface="Barlow Condensed" panose="00000506000000000000" pitchFamily="2" charset="0"/>
                          <a:cs typeface="Arial"/>
                        </a:rPr>
                        <a:t> </a:t>
                      </a:r>
                      <a:r>
                        <a:rPr sz="1200" dirty="0">
                          <a:latin typeface="Barlow Condensed" panose="00000506000000000000" pitchFamily="2" charset="0"/>
                          <a:cs typeface="Arial"/>
                        </a:rPr>
                        <a:t>ans</a:t>
                      </a:r>
                      <a:r>
                        <a:rPr sz="1200" spc="-30" dirty="0">
                          <a:latin typeface="Barlow Condensed" panose="00000506000000000000" pitchFamily="2" charset="0"/>
                          <a:cs typeface="Arial"/>
                        </a:rPr>
                        <a:t> </a:t>
                      </a:r>
                      <a:r>
                        <a:rPr sz="1200" dirty="0">
                          <a:latin typeface="Barlow Condensed" panose="00000506000000000000" pitchFamily="2" charset="0"/>
                          <a:cs typeface="Arial"/>
                        </a:rPr>
                        <a:t>et</a:t>
                      </a:r>
                      <a:r>
                        <a:rPr sz="1200" spc="-5" dirty="0">
                          <a:latin typeface="Barlow Condensed" panose="00000506000000000000" pitchFamily="2" charset="0"/>
                          <a:cs typeface="Arial"/>
                        </a:rPr>
                        <a:t> </a:t>
                      </a:r>
                      <a:r>
                        <a:rPr sz="1200" dirty="0">
                          <a:latin typeface="Barlow Condensed" panose="00000506000000000000" pitchFamily="2" charset="0"/>
                          <a:cs typeface="Arial"/>
                        </a:rPr>
                        <a:t>9</a:t>
                      </a:r>
                      <a:r>
                        <a:rPr sz="1200" spc="-15" dirty="0">
                          <a:latin typeface="Barlow Condensed" panose="00000506000000000000" pitchFamily="2" charset="0"/>
                          <a:cs typeface="Arial"/>
                        </a:rPr>
                        <a:t> </a:t>
                      </a:r>
                      <a:r>
                        <a:rPr sz="1200" spc="-20" dirty="0">
                          <a:latin typeface="Barlow Condensed" panose="00000506000000000000" pitchFamily="2" charset="0"/>
                          <a:cs typeface="Arial"/>
                        </a:rPr>
                        <a:t>mois</a:t>
                      </a:r>
                      <a:endParaRPr sz="1200">
                        <a:latin typeface="Barlow Condensed" panose="00000506000000000000" pitchFamily="2" charset="0"/>
                        <a:cs typeface="Arial"/>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09"/>
                  </a:ext>
                </a:extLst>
              </a:tr>
              <a:tr h="287655">
                <a:tc>
                  <a:txBody>
                    <a:bodyPr/>
                    <a:lstStyle/>
                    <a:p>
                      <a:pPr algn="ctr">
                        <a:lnSpc>
                          <a:spcPts val="1390"/>
                        </a:lnSpc>
                        <a:spcBef>
                          <a:spcPts val="775"/>
                        </a:spcBef>
                      </a:pPr>
                      <a:r>
                        <a:rPr sz="1200" spc="-20" dirty="0">
                          <a:latin typeface="Barlow Condensed" panose="00000506000000000000" pitchFamily="2" charset="0"/>
                          <a:cs typeface="Arial"/>
                        </a:rPr>
                        <a:t>1968</a:t>
                      </a:r>
                      <a:endParaRPr sz="1200">
                        <a:latin typeface="Barlow Condensed" panose="00000506000000000000" pitchFamily="2" charset="0"/>
                        <a:cs typeface="Arial"/>
                      </a:endParaRPr>
                    </a:p>
                  </a:txBody>
                  <a:tcPr marL="0" marR="0" marT="98425" marB="0">
                    <a:solidFill>
                      <a:srgbClr val="ABDECC"/>
                    </a:solidFill>
                  </a:tcPr>
                </a:tc>
                <a:tc>
                  <a:txBody>
                    <a:bodyPr/>
                    <a:lstStyle/>
                    <a:p>
                      <a:pPr marL="635" algn="ctr">
                        <a:lnSpc>
                          <a:spcPts val="1390"/>
                        </a:lnSpc>
                        <a:spcBef>
                          <a:spcPts val="775"/>
                        </a:spcBef>
                      </a:pPr>
                      <a:r>
                        <a:rPr sz="1200" spc="-20" dirty="0">
                          <a:latin typeface="Barlow Condensed" panose="00000506000000000000" pitchFamily="2" charset="0"/>
                          <a:cs typeface="Arial"/>
                        </a:rPr>
                        <a:t>1973</a:t>
                      </a:r>
                      <a:endParaRPr sz="1200">
                        <a:latin typeface="Barlow Condensed" panose="00000506000000000000" pitchFamily="2" charset="0"/>
                        <a:cs typeface="Arial"/>
                      </a:endParaRPr>
                    </a:p>
                  </a:txBody>
                  <a:tcPr marL="0" marR="0" marT="98425" marB="0">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tc>
                  <a:txBody>
                    <a:bodyPr/>
                    <a:lstStyle/>
                    <a:p>
                      <a:pPr marL="1270" algn="ctr">
                        <a:lnSpc>
                          <a:spcPts val="1390"/>
                        </a:lnSpc>
                        <a:spcBef>
                          <a:spcPts val="775"/>
                        </a:spcBef>
                      </a:pPr>
                      <a:r>
                        <a:rPr sz="1200" spc="-20" dirty="0">
                          <a:latin typeface="Barlow Condensed" panose="00000506000000000000" pitchFamily="2" charset="0"/>
                          <a:cs typeface="Arial"/>
                        </a:rPr>
                        <a:t>1970</a:t>
                      </a:r>
                      <a:endParaRPr sz="1200" dirty="0">
                        <a:latin typeface="Barlow Condensed" panose="00000506000000000000" pitchFamily="2" charset="0"/>
                        <a:cs typeface="Arial"/>
                      </a:endParaRPr>
                    </a:p>
                  </a:txBody>
                  <a:tcPr marL="0" marR="0" marT="9842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6E9DD"/>
                    </a:solidFill>
                  </a:tcPr>
                </a:tc>
                <a:tc>
                  <a:txBody>
                    <a:bodyPr/>
                    <a:lstStyle/>
                    <a:p>
                      <a:pPr algn="ctr">
                        <a:lnSpc>
                          <a:spcPts val="1390"/>
                        </a:lnSpc>
                        <a:spcBef>
                          <a:spcPts val="775"/>
                        </a:spcBef>
                      </a:pPr>
                      <a:r>
                        <a:rPr sz="1200" dirty="0">
                          <a:latin typeface="Barlow Condensed" panose="00000506000000000000" pitchFamily="2" charset="0"/>
                          <a:cs typeface="Arial"/>
                        </a:rPr>
                        <a:t>62</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DECC"/>
                    </a:solidFill>
                  </a:tcPr>
                </a:tc>
                <a:tc>
                  <a:txBody>
                    <a:bodyPr/>
                    <a:lstStyle/>
                    <a:p>
                      <a:pPr algn="ctr">
                        <a:lnSpc>
                          <a:spcPts val="1390"/>
                        </a:lnSpc>
                        <a:spcBef>
                          <a:spcPts val="775"/>
                        </a:spcBef>
                      </a:pPr>
                      <a:r>
                        <a:rPr sz="1200" dirty="0">
                          <a:latin typeface="Barlow Condensed" panose="00000506000000000000" pitchFamily="2" charset="0"/>
                          <a:cs typeface="Arial"/>
                        </a:rPr>
                        <a:t>64</a:t>
                      </a:r>
                      <a:r>
                        <a:rPr sz="1200" spc="-25" dirty="0">
                          <a:latin typeface="Barlow Condensed" panose="00000506000000000000" pitchFamily="2" charset="0"/>
                          <a:cs typeface="Arial"/>
                        </a:rPr>
                        <a:t> ans</a:t>
                      </a:r>
                      <a:endParaRPr sz="1200" dirty="0">
                        <a:latin typeface="Barlow Condensed" panose="00000506000000000000" pitchFamily="2" charset="0"/>
                        <a:cs typeface="Arial"/>
                      </a:endParaRPr>
                    </a:p>
                  </a:txBody>
                  <a:tcPr marL="0" marR="0" marT="984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6E9DD"/>
                    </a:solidFill>
                  </a:tcPr>
                </a:tc>
                <a:extLst>
                  <a:ext uri="{0D108BD9-81ED-4DB2-BD59-A6C34878D82A}">
                    <a16:rowId xmlns:a16="http://schemas.microsoft.com/office/drawing/2014/main" val="10010"/>
                  </a:ext>
                </a:extLst>
              </a:tr>
            </a:tbl>
          </a:graphicData>
        </a:graphic>
      </p:graphicFrame>
      <p:sp>
        <p:nvSpPr>
          <p:cNvPr id="6" name="ZoneTexte 5"/>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34</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838200" y="8382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6934200" y="2802316"/>
            <a:ext cx="3200400" cy="2408235"/>
          </a:xfrm>
          <a:prstGeom prst="roundRect">
            <a:avLst/>
          </a:prstGeom>
          <a:noFill/>
          <a:ln w="38100">
            <a:solidFill>
              <a:srgbClr val="BE2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
          <p:cNvSpPr txBox="1">
            <a:spLocks noGrp="1"/>
          </p:cNvSpPr>
          <p:nvPr>
            <p:ph type="title" idx="4294967295"/>
          </p:nvPr>
        </p:nvSpPr>
        <p:spPr>
          <a:xfrm>
            <a:off x="685800" y="310412"/>
            <a:ext cx="10287000" cy="1710084"/>
          </a:xfrm>
          <a:prstGeom prst="rect">
            <a:avLst/>
          </a:prstGeom>
        </p:spPr>
        <p:txBody>
          <a:bodyPr vert="horz" wrap="square" lIns="0" tIns="139065" rIns="0" bIns="0" rtlCol="0">
            <a:spAutoFit/>
          </a:bodyPr>
          <a:lstStyle/>
          <a:p>
            <a:pPr marL="12700">
              <a:lnSpc>
                <a:spcPct val="100000"/>
              </a:lnSpc>
              <a:spcBef>
                <a:spcPts val="105"/>
              </a:spcBef>
            </a:pPr>
            <a:r>
              <a:rPr sz="2900" spc="-10" dirty="0">
                <a:solidFill>
                  <a:srgbClr val="BE2352"/>
                </a:solidFill>
              </a:rPr>
              <a:t>Surcote</a:t>
            </a:r>
          </a:p>
          <a:p>
            <a:pPr marL="12700">
              <a:lnSpc>
                <a:spcPct val="100000"/>
              </a:lnSpc>
              <a:spcBef>
                <a:spcPts val="590"/>
              </a:spcBef>
            </a:pPr>
            <a:r>
              <a:rPr lang="fr-FR" sz="1700" dirty="0" smtClean="0">
                <a:solidFill>
                  <a:schemeClr val="bg1">
                    <a:lumMod val="50000"/>
                  </a:schemeClr>
                </a:solidFill>
              </a:rPr>
              <a:t/>
            </a:r>
            <a:br>
              <a:rPr lang="fr-FR" sz="1700" dirty="0" smtClean="0">
                <a:solidFill>
                  <a:schemeClr val="bg1">
                    <a:lumMod val="50000"/>
                  </a:schemeClr>
                </a:solidFill>
              </a:rPr>
            </a:br>
            <a:r>
              <a:rPr sz="1700" dirty="0" err="1" smtClean="0">
                <a:solidFill>
                  <a:schemeClr val="bg1">
                    <a:lumMod val="50000"/>
                  </a:schemeClr>
                </a:solidFill>
              </a:rPr>
              <a:t>Dérogation</a:t>
            </a:r>
            <a:r>
              <a:rPr sz="1700" spc="-40" dirty="0" smtClean="0">
                <a:solidFill>
                  <a:schemeClr val="bg1">
                    <a:lumMod val="50000"/>
                  </a:schemeClr>
                </a:solidFill>
              </a:rPr>
              <a:t> </a:t>
            </a:r>
            <a:r>
              <a:rPr sz="1700" dirty="0" smtClean="0">
                <a:solidFill>
                  <a:schemeClr val="bg1">
                    <a:lumMod val="50000"/>
                  </a:schemeClr>
                </a:solidFill>
              </a:rPr>
              <a:t>:</a:t>
            </a:r>
            <a:r>
              <a:rPr sz="1700" spc="-10" dirty="0" smtClean="0">
                <a:solidFill>
                  <a:schemeClr val="bg1">
                    <a:lumMod val="50000"/>
                  </a:schemeClr>
                </a:solidFill>
              </a:rPr>
              <a:t> </a:t>
            </a:r>
            <a:r>
              <a:rPr sz="1700" dirty="0" err="1" smtClean="0">
                <a:solidFill>
                  <a:schemeClr val="bg1">
                    <a:lumMod val="50000"/>
                  </a:schemeClr>
                </a:solidFill>
              </a:rPr>
              <a:t>surcote</a:t>
            </a:r>
            <a:r>
              <a:rPr sz="1700" spc="-10" dirty="0" smtClean="0">
                <a:solidFill>
                  <a:schemeClr val="bg1">
                    <a:lumMod val="50000"/>
                  </a:schemeClr>
                </a:solidFill>
              </a:rPr>
              <a:t> </a:t>
            </a:r>
            <a:r>
              <a:rPr sz="1700" dirty="0" smtClean="0">
                <a:solidFill>
                  <a:schemeClr val="bg1">
                    <a:lumMod val="50000"/>
                  </a:schemeClr>
                </a:solidFill>
              </a:rPr>
              <a:t>au</a:t>
            </a:r>
            <a:r>
              <a:rPr sz="1700" spc="-20" dirty="0" smtClean="0">
                <a:solidFill>
                  <a:schemeClr val="bg1">
                    <a:lumMod val="50000"/>
                  </a:schemeClr>
                </a:solidFill>
              </a:rPr>
              <a:t> </a:t>
            </a:r>
            <a:r>
              <a:rPr sz="1700" dirty="0" err="1" smtClean="0">
                <a:solidFill>
                  <a:schemeClr val="bg1">
                    <a:lumMod val="50000"/>
                  </a:schemeClr>
                </a:solidFill>
              </a:rPr>
              <a:t>titre</a:t>
            </a:r>
            <a:r>
              <a:rPr sz="1700" spc="5" dirty="0" smtClean="0">
                <a:solidFill>
                  <a:schemeClr val="bg1">
                    <a:lumMod val="50000"/>
                  </a:schemeClr>
                </a:solidFill>
              </a:rPr>
              <a:t> </a:t>
            </a:r>
            <a:r>
              <a:rPr sz="1700" dirty="0" smtClean="0">
                <a:solidFill>
                  <a:schemeClr val="bg1">
                    <a:lumMod val="50000"/>
                  </a:schemeClr>
                </a:solidFill>
              </a:rPr>
              <a:t>de</a:t>
            </a:r>
            <a:r>
              <a:rPr sz="1700" spc="-15" dirty="0" smtClean="0">
                <a:solidFill>
                  <a:schemeClr val="bg1">
                    <a:lumMod val="50000"/>
                  </a:schemeClr>
                </a:solidFill>
              </a:rPr>
              <a:t> </a:t>
            </a:r>
            <a:r>
              <a:rPr sz="1700" dirty="0" smtClean="0">
                <a:solidFill>
                  <a:schemeClr val="bg1">
                    <a:lumMod val="50000"/>
                  </a:schemeClr>
                </a:solidFill>
              </a:rPr>
              <a:t>la</a:t>
            </a:r>
            <a:r>
              <a:rPr sz="1700" spc="-5" dirty="0" smtClean="0">
                <a:solidFill>
                  <a:schemeClr val="bg1">
                    <a:lumMod val="50000"/>
                  </a:schemeClr>
                </a:solidFill>
              </a:rPr>
              <a:t> </a:t>
            </a:r>
            <a:r>
              <a:rPr sz="1700" dirty="0" smtClean="0">
                <a:solidFill>
                  <a:schemeClr val="bg1">
                    <a:lumMod val="50000"/>
                  </a:schemeClr>
                </a:solidFill>
              </a:rPr>
              <a:t>naissance</a:t>
            </a:r>
            <a:r>
              <a:rPr sz="1700" spc="-5" dirty="0" smtClean="0">
                <a:solidFill>
                  <a:schemeClr val="bg1">
                    <a:lumMod val="50000"/>
                  </a:schemeClr>
                </a:solidFill>
              </a:rPr>
              <a:t> </a:t>
            </a:r>
            <a:r>
              <a:rPr sz="1700" dirty="0" smtClean="0">
                <a:solidFill>
                  <a:schemeClr val="bg1">
                    <a:lumMod val="50000"/>
                  </a:schemeClr>
                </a:solidFill>
              </a:rPr>
              <a:t>et/</a:t>
            </a:r>
            <a:r>
              <a:rPr sz="1700" dirty="0" err="1" smtClean="0">
                <a:solidFill>
                  <a:schemeClr val="bg1">
                    <a:lumMod val="50000"/>
                  </a:schemeClr>
                </a:solidFill>
              </a:rPr>
              <a:t>ou</a:t>
            </a:r>
            <a:r>
              <a:rPr sz="1700" spc="-10" dirty="0" smtClean="0">
                <a:solidFill>
                  <a:schemeClr val="bg1">
                    <a:lumMod val="50000"/>
                  </a:schemeClr>
                </a:solidFill>
              </a:rPr>
              <a:t> </a:t>
            </a:r>
            <a:r>
              <a:rPr sz="1700" dirty="0" smtClean="0">
                <a:solidFill>
                  <a:schemeClr val="bg1">
                    <a:lumMod val="50000"/>
                  </a:schemeClr>
                </a:solidFill>
              </a:rPr>
              <a:t>de</a:t>
            </a:r>
            <a:r>
              <a:rPr sz="1700" spc="-5" dirty="0" smtClean="0">
                <a:solidFill>
                  <a:schemeClr val="bg1">
                    <a:lumMod val="50000"/>
                  </a:schemeClr>
                </a:solidFill>
              </a:rPr>
              <a:t> </a:t>
            </a:r>
            <a:r>
              <a:rPr sz="1700" dirty="0" err="1" smtClean="0">
                <a:solidFill>
                  <a:schemeClr val="bg1">
                    <a:lumMod val="50000"/>
                  </a:schemeClr>
                </a:solidFill>
              </a:rPr>
              <a:t>l’éducation</a:t>
            </a:r>
            <a:r>
              <a:rPr sz="1700" spc="-10" dirty="0" smtClean="0">
                <a:solidFill>
                  <a:schemeClr val="bg1">
                    <a:lumMod val="50000"/>
                  </a:schemeClr>
                </a:solidFill>
              </a:rPr>
              <a:t> </a:t>
            </a:r>
            <a:r>
              <a:rPr sz="1700" dirty="0" smtClean="0">
                <a:solidFill>
                  <a:schemeClr val="bg1">
                    <a:lumMod val="50000"/>
                  </a:schemeClr>
                </a:solidFill>
              </a:rPr>
              <a:t>d’un</a:t>
            </a:r>
            <a:r>
              <a:rPr sz="1700" spc="-15" dirty="0" smtClean="0">
                <a:solidFill>
                  <a:schemeClr val="bg1">
                    <a:lumMod val="50000"/>
                  </a:schemeClr>
                </a:solidFill>
              </a:rPr>
              <a:t> </a:t>
            </a:r>
            <a:r>
              <a:rPr sz="1700" dirty="0" smtClean="0">
                <a:solidFill>
                  <a:schemeClr val="bg1">
                    <a:lumMod val="50000"/>
                  </a:schemeClr>
                </a:solidFill>
              </a:rPr>
              <a:t>enfant</a:t>
            </a:r>
            <a:r>
              <a:rPr sz="1700" spc="-30" dirty="0" smtClean="0">
                <a:solidFill>
                  <a:schemeClr val="bg1">
                    <a:lumMod val="50000"/>
                  </a:schemeClr>
                </a:solidFill>
              </a:rPr>
              <a:t> </a:t>
            </a:r>
            <a:r>
              <a:rPr sz="1700" dirty="0" smtClean="0">
                <a:solidFill>
                  <a:schemeClr val="bg1">
                    <a:lumMod val="50000"/>
                  </a:schemeClr>
                </a:solidFill>
              </a:rPr>
              <a:t>à</a:t>
            </a:r>
            <a:r>
              <a:rPr sz="1700" spc="-5" dirty="0" smtClean="0">
                <a:solidFill>
                  <a:schemeClr val="bg1">
                    <a:lumMod val="50000"/>
                  </a:schemeClr>
                </a:solidFill>
              </a:rPr>
              <a:t> </a:t>
            </a:r>
            <a:r>
              <a:rPr sz="1700" dirty="0" err="1" smtClean="0">
                <a:solidFill>
                  <a:schemeClr val="bg1">
                    <a:lumMod val="50000"/>
                  </a:schemeClr>
                </a:solidFill>
              </a:rPr>
              <a:t>compter</a:t>
            </a:r>
            <a:r>
              <a:rPr sz="1700" spc="-20" dirty="0" smtClean="0">
                <a:solidFill>
                  <a:schemeClr val="bg1">
                    <a:lumMod val="50000"/>
                  </a:schemeClr>
                </a:solidFill>
              </a:rPr>
              <a:t> </a:t>
            </a:r>
            <a:r>
              <a:rPr sz="1700" dirty="0" smtClean="0">
                <a:solidFill>
                  <a:schemeClr val="bg1">
                    <a:lumMod val="50000"/>
                  </a:schemeClr>
                </a:solidFill>
              </a:rPr>
              <a:t>de</a:t>
            </a:r>
            <a:r>
              <a:rPr sz="1700" spc="-10" dirty="0" smtClean="0">
                <a:solidFill>
                  <a:schemeClr val="bg1">
                    <a:lumMod val="50000"/>
                  </a:schemeClr>
                </a:solidFill>
              </a:rPr>
              <a:t> </a:t>
            </a:r>
            <a:r>
              <a:rPr sz="1700" dirty="0" smtClean="0">
                <a:solidFill>
                  <a:schemeClr val="bg1">
                    <a:lumMod val="50000"/>
                  </a:schemeClr>
                </a:solidFill>
              </a:rPr>
              <a:t>63</a:t>
            </a:r>
            <a:r>
              <a:rPr sz="1700" spc="-10" dirty="0" smtClean="0">
                <a:solidFill>
                  <a:schemeClr val="bg1">
                    <a:lumMod val="50000"/>
                  </a:schemeClr>
                </a:solidFill>
              </a:rPr>
              <a:t> </a:t>
            </a:r>
            <a:r>
              <a:rPr sz="1700" spc="-25" dirty="0" err="1" smtClean="0">
                <a:solidFill>
                  <a:schemeClr val="bg1">
                    <a:lumMod val="50000"/>
                  </a:schemeClr>
                </a:solidFill>
              </a:rPr>
              <a:t>ans</a:t>
            </a:r>
            <a:r>
              <a:rPr lang="fr-FR" sz="1700" spc="-25" dirty="0" smtClean="0">
                <a:solidFill>
                  <a:schemeClr val="bg1">
                    <a:lumMod val="50000"/>
                  </a:schemeClr>
                </a:solidFill>
              </a:rPr>
              <a:t/>
            </a:r>
            <a:br>
              <a:rPr lang="fr-FR" sz="1700" spc="-25" dirty="0" smtClean="0">
                <a:solidFill>
                  <a:schemeClr val="bg1">
                    <a:lumMod val="50000"/>
                  </a:schemeClr>
                </a:solidFill>
              </a:rPr>
            </a:br>
            <a:r>
              <a:rPr lang="fr-FR" sz="1700" spc="-25" dirty="0" smtClean="0">
                <a:solidFill>
                  <a:schemeClr val="bg1">
                    <a:lumMod val="50000"/>
                  </a:schemeClr>
                </a:solidFill>
              </a:rPr>
              <a:t/>
            </a:r>
            <a:br>
              <a:rPr lang="fr-FR" sz="1700" spc="-25" dirty="0" smtClean="0">
                <a:solidFill>
                  <a:schemeClr val="bg1">
                    <a:lumMod val="50000"/>
                  </a:schemeClr>
                </a:solidFill>
              </a:rPr>
            </a:br>
            <a:r>
              <a:rPr lang="fr-FR" sz="1700" b="0" spc="-25" dirty="0" smtClean="0"/>
              <a:t>Bénéficie </a:t>
            </a:r>
            <a:r>
              <a:rPr lang="fr-FR" sz="1700" b="0" spc="-25" dirty="0"/>
              <a:t>d’une majoration de pension au titre des services accomplis postérieurement à 63 ans, l’assuré qui justifie à compter de cette date : </a:t>
            </a:r>
            <a:endParaRPr sz="1700" b="0" dirty="0"/>
          </a:p>
        </p:txBody>
      </p:sp>
      <p:grpSp>
        <p:nvGrpSpPr>
          <p:cNvPr id="3" name="object 3"/>
          <p:cNvGrpSpPr/>
          <p:nvPr/>
        </p:nvGrpSpPr>
        <p:grpSpPr>
          <a:xfrm>
            <a:off x="1143001" y="2286000"/>
            <a:ext cx="4499195" cy="3204966"/>
            <a:chOff x="1420177" y="2352865"/>
            <a:chExt cx="3963035" cy="2686050"/>
          </a:xfrm>
          <a:solidFill>
            <a:srgbClr val="EF9121"/>
          </a:solidFill>
        </p:grpSpPr>
        <p:sp>
          <p:nvSpPr>
            <p:cNvPr id="4" name="object 4"/>
            <p:cNvSpPr/>
            <p:nvPr/>
          </p:nvSpPr>
          <p:spPr>
            <a:xfrm>
              <a:off x="1424939" y="2357627"/>
              <a:ext cx="3953510" cy="2676525"/>
            </a:xfrm>
            <a:custGeom>
              <a:avLst/>
              <a:gdLst/>
              <a:ahLst/>
              <a:cxnLst/>
              <a:rect l="l" t="t" r="r" b="b"/>
              <a:pathLst>
                <a:path w="3953510" h="2676525">
                  <a:moveTo>
                    <a:pt x="3507232" y="0"/>
                  </a:moveTo>
                  <a:lnTo>
                    <a:pt x="446023" y="0"/>
                  </a:lnTo>
                  <a:lnTo>
                    <a:pt x="397416" y="2616"/>
                  </a:lnTo>
                  <a:lnTo>
                    <a:pt x="350327" y="10285"/>
                  </a:lnTo>
                  <a:lnTo>
                    <a:pt x="305027" y="22734"/>
                  </a:lnTo>
                  <a:lnTo>
                    <a:pt x="261789" y="39691"/>
                  </a:lnTo>
                  <a:lnTo>
                    <a:pt x="220885" y="60884"/>
                  </a:lnTo>
                  <a:lnTo>
                    <a:pt x="182587" y="86043"/>
                  </a:lnTo>
                  <a:lnTo>
                    <a:pt x="147166" y="114894"/>
                  </a:lnTo>
                  <a:lnTo>
                    <a:pt x="114894" y="147166"/>
                  </a:lnTo>
                  <a:lnTo>
                    <a:pt x="86043" y="182587"/>
                  </a:lnTo>
                  <a:lnTo>
                    <a:pt x="60884" y="220885"/>
                  </a:lnTo>
                  <a:lnTo>
                    <a:pt x="39691" y="261789"/>
                  </a:lnTo>
                  <a:lnTo>
                    <a:pt x="22734" y="305027"/>
                  </a:lnTo>
                  <a:lnTo>
                    <a:pt x="10285" y="350327"/>
                  </a:lnTo>
                  <a:lnTo>
                    <a:pt x="2616" y="397416"/>
                  </a:lnTo>
                  <a:lnTo>
                    <a:pt x="0" y="446024"/>
                  </a:lnTo>
                  <a:lnTo>
                    <a:pt x="0" y="2230120"/>
                  </a:lnTo>
                  <a:lnTo>
                    <a:pt x="2616" y="2278727"/>
                  </a:lnTo>
                  <a:lnTo>
                    <a:pt x="10285" y="2325816"/>
                  </a:lnTo>
                  <a:lnTo>
                    <a:pt x="22734" y="2371116"/>
                  </a:lnTo>
                  <a:lnTo>
                    <a:pt x="39691" y="2414354"/>
                  </a:lnTo>
                  <a:lnTo>
                    <a:pt x="60884" y="2455258"/>
                  </a:lnTo>
                  <a:lnTo>
                    <a:pt x="86043" y="2493556"/>
                  </a:lnTo>
                  <a:lnTo>
                    <a:pt x="114894" y="2528977"/>
                  </a:lnTo>
                  <a:lnTo>
                    <a:pt x="147166" y="2561249"/>
                  </a:lnTo>
                  <a:lnTo>
                    <a:pt x="182587" y="2590100"/>
                  </a:lnTo>
                  <a:lnTo>
                    <a:pt x="220885" y="2615259"/>
                  </a:lnTo>
                  <a:lnTo>
                    <a:pt x="261789" y="2636452"/>
                  </a:lnTo>
                  <a:lnTo>
                    <a:pt x="305027" y="2653409"/>
                  </a:lnTo>
                  <a:lnTo>
                    <a:pt x="350327" y="2665858"/>
                  </a:lnTo>
                  <a:lnTo>
                    <a:pt x="397416" y="2673527"/>
                  </a:lnTo>
                  <a:lnTo>
                    <a:pt x="446023" y="2676144"/>
                  </a:lnTo>
                  <a:lnTo>
                    <a:pt x="3507232" y="2676144"/>
                  </a:lnTo>
                  <a:lnTo>
                    <a:pt x="3555839" y="2673527"/>
                  </a:lnTo>
                  <a:lnTo>
                    <a:pt x="3602928" y="2665858"/>
                  </a:lnTo>
                  <a:lnTo>
                    <a:pt x="3648228" y="2653409"/>
                  </a:lnTo>
                  <a:lnTo>
                    <a:pt x="3691466" y="2636452"/>
                  </a:lnTo>
                  <a:lnTo>
                    <a:pt x="3732370" y="2615259"/>
                  </a:lnTo>
                  <a:lnTo>
                    <a:pt x="3770668" y="2590100"/>
                  </a:lnTo>
                  <a:lnTo>
                    <a:pt x="3806089" y="2561249"/>
                  </a:lnTo>
                  <a:lnTo>
                    <a:pt x="3838361" y="2528977"/>
                  </a:lnTo>
                  <a:lnTo>
                    <a:pt x="3867212" y="2493556"/>
                  </a:lnTo>
                  <a:lnTo>
                    <a:pt x="3892371" y="2455258"/>
                  </a:lnTo>
                  <a:lnTo>
                    <a:pt x="3913564" y="2414354"/>
                  </a:lnTo>
                  <a:lnTo>
                    <a:pt x="3930521" y="2371116"/>
                  </a:lnTo>
                  <a:lnTo>
                    <a:pt x="3942970" y="2325816"/>
                  </a:lnTo>
                  <a:lnTo>
                    <a:pt x="3950639" y="2278727"/>
                  </a:lnTo>
                  <a:lnTo>
                    <a:pt x="3953256" y="2230120"/>
                  </a:lnTo>
                  <a:lnTo>
                    <a:pt x="3953256" y="446024"/>
                  </a:lnTo>
                  <a:lnTo>
                    <a:pt x="3950639" y="397416"/>
                  </a:lnTo>
                  <a:lnTo>
                    <a:pt x="3942970" y="350327"/>
                  </a:lnTo>
                  <a:lnTo>
                    <a:pt x="3930521" y="305027"/>
                  </a:lnTo>
                  <a:lnTo>
                    <a:pt x="3913564" y="261789"/>
                  </a:lnTo>
                  <a:lnTo>
                    <a:pt x="3892371" y="220885"/>
                  </a:lnTo>
                  <a:lnTo>
                    <a:pt x="3867212" y="182587"/>
                  </a:lnTo>
                  <a:lnTo>
                    <a:pt x="3838361" y="147166"/>
                  </a:lnTo>
                  <a:lnTo>
                    <a:pt x="3806089" y="114894"/>
                  </a:lnTo>
                  <a:lnTo>
                    <a:pt x="3770668" y="86043"/>
                  </a:lnTo>
                  <a:lnTo>
                    <a:pt x="3732370" y="60884"/>
                  </a:lnTo>
                  <a:lnTo>
                    <a:pt x="3691466" y="39691"/>
                  </a:lnTo>
                  <a:lnTo>
                    <a:pt x="3648228" y="22734"/>
                  </a:lnTo>
                  <a:lnTo>
                    <a:pt x="3602928" y="10285"/>
                  </a:lnTo>
                  <a:lnTo>
                    <a:pt x="3555839" y="2616"/>
                  </a:lnTo>
                  <a:lnTo>
                    <a:pt x="3507232" y="0"/>
                  </a:lnTo>
                  <a:close/>
                </a:path>
              </a:pathLst>
            </a:custGeom>
            <a:grpFill/>
            <a:ln>
              <a:solidFill>
                <a:srgbClr val="EF9121"/>
              </a:solidFill>
            </a:ln>
          </p:spPr>
          <p:txBody>
            <a:bodyPr wrap="square" lIns="0" tIns="0" rIns="0" bIns="0" rtlCol="0"/>
            <a:lstStyle/>
            <a:p>
              <a:endParaRPr/>
            </a:p>
          </p:txBody>
        </p:sp>
        <p:sp>
          <p:nvSpPr>
            <p:cNvPr id="5" name="object 5"/>
            <p:cNvSpPr/>
            <p:nvPr/>
          </p:nvSpPr>
          <p:spPr>
            <a:xfrm>
              <a:off x="1424939" y="2357627"/>
              <a:ext cx="3953510" cy="2676525"/>
            </a:xfrm>
            <a:custGeom>
              <a:avLst/>
              <a:gdLst/>
              <a:ahLst/>
              <a:cxnLst/>
              <a:rect l="l" t="t" r="r" b="b"/>
              <a:pathLst>
                <a:path w="3953510" h="2676525">
                  <a:moveTo>
                    <a:pt x="0" y="446024"/>
                  </a:moveTo>
                  <a:lnTo>
                    <a:pt x="2616" y="397416"/>
                  </a:lnTo>
                  <a:lnTo>
                    <a:pt x="10285" y="350327"/>
                  </a:lnTo>
                  <a:lnTo>
                    <a:pt x="22734" y="305027"/>
                  </a:lnTo>
                  <a:lnTo>
                    <a:pt x="39691" y="261789"/>
                  </a:lnTo>
                  <a:lnTo>
                    <a:pt x="60884" y="220885"/>
                  </a:lnTo>
                  <a:lnTo>
                    <a:pt x="86043" y="182587"/>
                  </a:lnTo>
                  <a:lnTo>
                    <a:pt x="114894" y="147166"/>
                  </a:lnTo>
                  <a:lnTo>
                    <a:pt x="147166" y="114894"/>
                  </a:lnTo>
                  <a:lnTo>
                    <a:pt x="182587" y="86043"/>
                  </a:lnTo>
                  <a:lnTo>
                    <a:pt x="220885" y="60884"/>
                  </a:lnTo>
                  <a:lnTo>
                    <a:pt x="261789" y="39691"/>
                  </a:lnTo>
                  <a:lnTo>
                    <a:pt x="305027" y="22734"/>
                  </a:lnTo>
                  <a:lnTo>
                    <a:pt x="350327" y="10285"/>
                  </a:lnTo>
                  <a:lnTo>
                    <a:pt x="397416" y="2616"/>
                  </a:lnTo>
                  <a:lnTo>
                    <a:pt x="446023" y="0"/>
                  </a:lnTo>
                  <a:lnTo>
                    <a:pt x="3507232" y="0"/>
                  </a:lnTo>
                  <a:lnTo>
                    <a:pt x="3555839" y="2616"/>
                  </a:lnTo>
                  <a:lnTo>
                    <a:pt x="3602928" y="10285"/>
                  </a:lnTo>
                  <a:lnTo>
                    <a:pt x="3648228" y="22734"/>
                  </a:lnTo>
                  <a:lnTo>
                    <a:pt x="3691466" y="39691"/>
                  </a:lnTo>
                  <a:lnTo>
                    <a:pt x="3732370" y="60884"/>
                  </a:lnTo>
                  <a:lnTo>
                    <a:pt x="3770668" y="86043"/>
                  </a:lnTo>
                  <a:lnTo>
                    <a:pt x="3806089" y="114894"/>
                  </a:lnTo>
                  <a:lnTo>
                    <a:pt x="3838361" y="147166"/>
                  </a:lnTo>
                  <a:lnTo>
                    <a:pt x="3867212" y="182587"/>
                  </a:lnTo>
                  <a:lnTo>
                    <a:pt x="3892371" y="220885"/>
                  </a:lnTo>
                  <a:lnTo>
                    <a:pt x="3913564" y="261789"/>
                  </a:lnTo>
                  <a:lnTo>
                    <a:pt x="3930521" y="305027"/>
                  </a:lnTo>
                  <a:lnTo>
                    <a:pt x="3942970" y="350327"/>
                  </a:lnTo>
                  <a:lnTo>
                    <a:pt x="3950639" y="397416"/>
                  </a:lnTo>
                  <a:lnTo>
                    <a:pt x="3953256" y="446024"/>
                  </a:lnTo>
                  <a:lnTo>
                    <a:pt x="3953256" y="2230120"/>
                  </a:lnTo>
                  <a:lnTo>
                    <a:pt x="3950639" y="2278727"/>
                  </a:lnTo>
                  <a:lnTo>
                    <a:pt x="3942970" y="2325816"/>
                  </a:lnTo>
                  <a:lnTo>
                    <a:pt x="3930521" y="2371116"/>
                  </a:lnTo>
                  <a:lnTo>
                    <a:pt x="3913564" y="2414354"/>
                  </a:lnTo>
                  <a:lnTo>
                    <a:pt x="3892371" y="2455258"/>
                  </a:lnTo>
                  <a:lnTo>
                    <a:pt x="3867212" y="2493556"/>
                  </a:lnTo>
                  <a:lnTo>
                    <a:pt x="3838361" y="2528977"/>
                  </a:lnTo>
                  <a:lnTo>
                    <a:pt x="3806089" y="2561249"/>
                  </a:lnTo>
                  <a:lnTo>
                    <a:pt x="3770668" y="2590100"/>
                  </a:lnTo>
                  <a:lnTo>
                    <a:pt x="3732370" y="2615259"/>
                  </a:lnTo>
                  <a:lnTo>
                    <a:pt x="3691466" y="2636452"/>
                  </a:lnTo>
                  <a:lnTo>
                    <a:pt x="3648228" y="2653409"/>
                  </a:lnTo>
                  <a:lnTo>
                    <a:pt x="3602928" y="2665858"/>
                  </a:lnTo>
                  <a:lnTo>
                    <a:pt x="3555839" y="2673527"/>
                  </a:lnTo>
                  <a:lnTo>
                    <a:pt x="3507232" y="2676144"/>
                  </a:lnTo>
                  <a:lnTo>
                    <a:pt x="446023" y="2676144"/>
                  </a:lnTo>
                  <a:lnTo>
                    <a:pt x="397416" y="2673527"/>
                  </a:lnTo>
                  <a:lnTo>
                    <a:pt x="350327" y="2665858"/>
                  </a:lnTo>
                  <a:lnTo>
                    <a:pt x="305027" y="2653409"/>
                  </a:lnTo>
                  <a:lnTo>
                    <a:pt x="261789" y="2636452"/>
                  </a:lnTo>
                  <a:lnTo>
                    <a:pt x="220885" y="2615259"/>
                  </a:lnTo>
                  <a:lnTo>
                    <a:pt x="182587" y="2590100"/>
                  </a:lnTo>
                  <a:lnTo>
                    <a:pt x="147166" y="2561249"/>
                  </a:lnTo>
                  <a:lnTo>
                    <a:pt x="114894" y="2528977"/>
                  </a:lnTo>
                  <a:lnTo>
                    <a:pt x="86043" y="2493556"/>
                  </a:lnTo>
                  <a:lnTo>
                    <a:pt x="60884" y="2455258"/>
                  </a:lnTo>
                  <a:lnTo>
                    <a:pt x="39691" y="2414354"/>
                  </a:lnTo>
                  <a:lnTo>
                    <a:pt x="22734" y="2371116"/>
                  </a:lnTo>
                  <a:lnTo>
                    <a:pt x="10285" y="2325816"/>
                  </a:lnTo>
                  <a:lnTo>
                    <a:pt x="2616" y="2278727"/>
                  </a:lnTo>
                  <a:lnTo>
                    <a:pt x="0" y="2230120"/>
                  </a:lnTo>
                  <a:lnTo>
                    <a:pt x="0" y="446024"/>
                  </a:lnTo>
                  <a:close/>
                </a:path>
              </a:pathLst>
            </a:custGeom>
            <a:grpFill/>
            <a:ln w="9525">
              <a:solidFill>
                <a:srgbClr val="EF9121"/>
              </a:solidFill>
            </a:ln>
          </p:spPr>
          <p:txBody>
            <a:bodyPr wrap="square" lIns="0" tIns="0" rIns="0" bIns="0" rtlCol="0"/>
            <a:lstStyle/>
            <a:p>
              <a:endParaRPr/>
            </a:p>
          </p:txBody>
        </p:sp>
      </p:grpSp>
      <p:sp>
        <p:nvSpPr>
          <p:cNvPr id="6" name="object 6"/>
          <p:cNvSpPr txBox="1"/>
          <p:nvPr/>
        </p:nvSpPr>
        <p:spPr>
          <a:xfrm>
            <a:off x="1600834" y="2581323"/>
            <a:ext cx="3930583" cy="2909643"/>
          </a:xfrm>
          <a:prstGeom prst="rect">
            <a:avLst/>
          </a:prstGeom>
        </p:spPr>
        <p:txBody>
          <a:bodyPr vert="horz" wrap="square" lIns="0" tIns="13335" rIns="0" bIns="0" rtlCol="0">
            <a:spAutoFit/>
          </a:bodyPr>
          <a:lstStyle/>
          <a:p>
            <a:pPr marL="0" marR="0" lvl="0" indent="0" algn="l" defTabSz="711200" rtl="0" eaLnBrk="1" fontAlgn="auto" latinLnBrk="0" hangingPunct="1">
              <a:lnSpc>
                <a:spcPct val="100000"/>
              </a:lnSpc>
              <a:spcBef>
                <a:spcPct val="0"/>
              </a:spcBef>
              <a:spcAft>
                <a:spcPct val="35000"/>
              </a:spcAft>
              <a:buClrTx/>
              <a:buSzTx/>
              <a:buFontTx/>
              <a:buNone/>
              <a:tabLst/>
              <a:defRPr/>
            </a:pPr>
            <a:r>
              <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rPr>
              <a:t>Du </a:t>
            </a:r>
            <a:r>
              <a:rPr lang="fr-FR" sz="1400" kern="1200" dirty="0">
                <a:solidFill>
                  <a:srgbClr val="FFFFFF"/>
                </a:solidFill>
                <a:latin typeface="Arial" panose="020B0604020202020204"/>
                <a:ea typeface="Open Sans" panose="020B0606030504020204" pitchFamily="34" charset="0"/>
                <a:cs typeface="Open Sans" panose="020B0606030504020204" pitchFamily="34" charset="0"/>
              </a:rPr>
              <a:t>nombre de trimestres nécessaire pour bénéficier d’une pension à taux </a:t>
            </a:r>
            <a:r>
              <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rPr>
              <a:t>plein</a:t>
            </a:r>
            <a:endParaRPr lang="fr-FR" sz="1400" kern="1200" dirty="0">
              <a:solidFill>
                <a:srgbClr val="FFFFFF"/>
              </a:solidFill>
              <a:latin typeface="Arial" panose="020B0604020202020204"/>
              <a:ea typeface="Open Sans" panose="020B0606030504020204" pitchFamily="34" charset="0"/>
              <a:cs typeface="Open Sans" panose="020B0606030504020204" pitchFamily="34" charset="0"/>
            </a:endParaRPr>
          </a:p>
          <a:p>
            <a:pPr marL="0" marR="0" lvl="0" indent="0" algn="l" defTabSz="711200" rtl="0" eaLnBrk="1" fontAlgn="auto" latinLnBrk="0" hangingPunct="1">
              <a:lnSpc>
                <a:spcPct val="100000"/>
              </a:lnSpc>
              <a:spcBef>
                <a:spcPct val="0"/>
              </a:spcBef>
              <a:spcAft>
                <a:spcPct val="35000"/>
              </a:spcAft>
              <a:buClrTx/>
              <a:buSzTx/>
              <a:buFontTx/>
              <a:buNone/>
              <a:tabLst/>
              <a:defRPr/>
            </a:pPr>
            <a:r>
              <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rPr>
              <a:t>et</a:t>
            </a:r>
            <a:endParaRPr lang="fr-FR" sz="1400" kern="1200" dirty="0">
              <a:solidFill>
                <a:srgbClr val="FFFFFF"/>
              </a:solidFill>
              <a:latin typeface="Arial" panose="020B0604020202020204"/>
              <a:ea typeface="Open Sans" panose="020B0606030504020204" pitchFamily="34" charset="0"/>
              <a:cs typeface="Open Sans" panose="020B0606030504020204" pitchFamily="34" charset="0"/>
            </a:endParaRPr>
          </a:p>
          <a:p>
            <a:pPr marL="0" marR="0" lvl="0" indent="0" algn="l" defTabSz="711200" rtl="0" eaLnBrk="1" fontAlgn="auto" latinLnBrk="0" hangingPunct="1">
              <a:lnSpc>
                <a:spcPct val="100000"/>
              </a:lnSpc>
              <a:spcBef>
                <a:spcPct val="0"/>
              </a:spcBef>
              <a:spcAft>
                <a:spcPct val="35000"/>
              </a:spcAft>
              <a:buClrTx/>
              <a:buSzTx/>
              <a:buFontTx/>
              <a:buNone/>
              <a:tabLst/>
              <a:defRPr/>
            </a:pPr>
            <a:r>
              <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rPr>
              <a:t>D’au </a:t>
            </a:r>
            <a:r>
              <a:rPr lang="fr-FR" sz="1400" kern="1200" dirty="0">
                <a:solidFill>
                  <a:srgbClr val="FFFFFF"/>
                </a:solidFill>
                <a:latin typeface="Arial" panose="020B0604020202020204"/>
                <a:ea typeface="Open Sans" panose="020B0606030504020204" pitchFamily="34" charset="0"/>
                <a:cs typeface="Open Sans" panose="020B0606030504020204" pitchFamily="34" charset="0"/>
              </a:rPr>
              <a:t>moins un trimestre de majoration de durée d’assurance ou de </a:t>
            </a:r>
            <a:r>
              <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rPr>
              <a:t>bonification pour </a:t>
            </a:r>
            <a:r>
              <a:rPr lang="fr-FR" sz="1400" kern="1200" dirty="0">
                <a:solidFill>
                  <a:srgbClr val="FFFFFF"/>
                </a:solidFill>
                <a:latin typeface="Arial" panose="020B0604020202020204"/>
                <a:ea typeface="Open Sans" panose="020B0606030504020204" pitchFamily="34" charset="0"/>
                <a:cs typeface="Open Sans" panose="020B0606030504020204" pitchFamily="34" charset="0"/>
              </a:rPr>
              <a:t>enfant </a:t>
            </a:r>
            <a:endPar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endParaRPr>
          </a:p>
          <a:p>
            <a:pPr marL="0" marR="0" lvl="0" indent="0" algn="l" defTabSz="711200" rtl="0" eaLnBrk="1" fontAlgn="auto" latinLnBrk="0" hangingPunct="1">
              <a:lnSpc>
                <a:spcPct val="100000"/>
              </a:lnSpc>
              <a:spcBef>
                <a:spcPct val="0"/>
              </a:spcBef>
              <a:spcAft>
                <a:spcPct val="35000"/>
              </a:spcAft>
              <a:buClrTx/>
              <a:buSzTx/>
              <a:buFontTx/>
              <a:buNone/>
              <a:tabLst/>
              <a:defRPr/>
            </a:pPr>
            <a:r>
              <a:rPr lang="fr-FR" sz="1400" kern="1200" dirty="0" smtClean="0">
                <a:solidFill>
                  <a:srgbClr val="FFFFFF"/>
                </a:solidFill>
                <a:latin typeface="Arial" panose="020B0604020202020204"/>
                <a:ea typeface="Open Sans" panose="020B0606030504020204" pitchFamily="34" charset="0"/>
                <a:cs typeface="Open Sans" panose="020B0606030504020204" pitchFamily="34" charset="0"/>
              </a:rPr>
              <a:t>au </a:t>
            </a:r>
            <a:r>
              <a:rPr lang="fr-FR" sz="1400" kern="1200" dirty="0">
                <a:solidFill>
                  <a:srgbClr val="FFFFFF"/>
                </a:solidFill>
                <a:latin typeface="Arial" panose="020B0604020202020204"/>
                <a:ea typeface="Open Sans" panose="020B0606030504020204" pitchFamily="34" charset="0"/>
                <a:cs typeface="Open Sans" panose="020B0606030504020204" pitchFamily="34" charset="0"/>
              </a:rPr>
              <a:t>titre de : </a:t>
            </a:r>
          </a:p>
          <a:p>
            <a:pPr marL="531450" marR="0" lvl="0" indent="-171450" algn="l" defTabSz="71120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lang="fr-FR" sz="1200" kern="1200" dirty="0">
                <a:solidFill>
                  <a:srgbClr val="FFFFFF"/>
                </a:solidFill>
                <a:latin typeface="Arial" panose="020B0604020202020204"/>
                <a:ea typeface="Open Sans" panose="020B0606030504020204" pitchFamily="34" charset="0"/>
                <a:cs typeface="Open Sans" panose="020B0606030504020204" pitchFamily="34" charset="0"/>
              </a:rPr>
              <a:t>la majoration de durée d’assurance pour les enfants nés à compter du 1er janvier 2004 </a:t>
            </a:r>
          </a:p>
          <a:p>
            <a:pPr marL="531450" marR="0" lvl="0" indent="-171450" algn="l" defTabSz="71120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lang="fr-FR" sz="1200" kern="1200" dirty="0">
                <a:solidFill>
                  <a:srgbClr val="FFFFFF"/>
                </a:solidFill>
                <a:latin typeface="Arial" panose="020B0604020202020204"/>
                <a:ea typeface="Open Sans" panose="020B0606030504020204" pitchFamily="34" charset="0"/>
                <a:cs typeface="Open Sans" panose="020B0606030504020204" pitchFamily="34" charset="0"/>
              </a:rPr>
              <a:t>la majoration de durée d’assurance pour enfant handicapé </a:t>
            </a:r>
          </a:p>
          <a:p>
            <a:pPr marL="531450" marR="0" lvl="0" indent="-171450" algn="l" defTabSz="71120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lang="fr-FR" sz="1200" kern="1200" dirty="0">
                <a:solidFill>
                  <a:srgbClr val="FFFFFF"/>
                </a:solidFill>
                <a:latin typeface="Arial" panose="020B0604020202020204"/>
                <a:ea typeface="Open Sans" panose="020B0606030504020204" pitchFamily="34" charset="0"/>
                <a:cs typeface="Open Sans" panose="020B0606030504020204" pitchFamily="34" charset="0"/>
              </a:rPr>
              <a:t>la bonification pour enfant </a:t>
            </a:r>
            <a:endParaRPr lang="fr-FR" sz="1200" kern="1200" dirty="0" smtClean="0">
              <a:solidFill>
                <a:srgbClr val="FFFFFF"/>
              </a:solidFill>
              <a:latin typeface="Arial" panose="020B0604020202020204"/>
              <a:ea typeface="Open Sans" panose="020B0606030504020204" pitchFamily="34" charset="0"/>
              <a:cs typeface="Open Sans" panose="020B0606030504020204" pitchFamily="34" charset="0"/>
            </a:endParaRPr>
          </a:p>
          <a:p>
            <a:pPr marL="360000" marR="0" lvl="0" algn="l" defTabSz="711200" rtl="0" eaLnBrk="1" fontAlgn="auto" latinLnBrk="0" hangingPunct="1">
              <a:lnSpc>
                <a:spcPct val="100000"/>
              </a:lnSpc>
              <a:spcBef>
                <a:spcPct val="0"/>
              </a:spcBef>
              <a:spcAft>
                <a:spcPct val="35000"/>
              </a:spcAft>
              <a:buClrTx/>
              <a:buSzTx/>
              <a:tabLst/>
              <a:defRPr/>
            </a:pPr>
            <a:endParaRPr lang="fr-FR" sz="1200" kern="1200" dirty="0">
              <a:solidFill>
                <a:srgbClr val="FFFFFF"/>
              </a:solidFill>
              <a:latin typeface="Arial" panose="020B0604020202020204"/>
              <a:ea typeface="Open Sans" panose="020B0606030504020204" pitchFamily="34" charset="0"/>
              <a:cs typeface="Open Sans" panose="020B0606030504020204" pitchFamily="34" charset="0"/>
            </a:endParaRPr>
          </a:p>
        </p:txBody>
      </p:sp>
      <p:sp>
        <p:nvSpPr>
          <p:cNvPr id="7" name="object 7"/>
          <p:cNvSpPr txBox="1"/>
          <p:nvPr/>
        </p:nvSpPr>
        <p:spPr>
          <a:xfrm>
            <a:off x="7315200" y="3162680"/>
            <a:ext cx="2513329" cy="1736373"/>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rgbClr val="000000"/>
                </a:solidFill>
                <a:latin typeface="Arial" panose="020B0604020202020204"/>
                <a:ea typeface="Open Sans" panose="020B0606030504020204" pitchFamily="34" charset="0"/>
                <a:cs typeface="Open Sans" panose="020B0606030504020204" pitchFamily="34" charset="0"/>
              </a:rPr>
              <a:t>Dès lors, l’assuré remplissant les </a:t>
            </a:r>
            <a:r>
              <a:rPr lang="fr-FR" sz="1400" kern="1200" dirty="0" smtClean="0">
                <a:solidFill>
                  <a:srgbClr val="000000"/>
                </a:solidFill>
                <a:latin typeface="Arial" panose="020B0604020202020204"/>
                <a:ea typeface="Open Sans" panose="020B0606030504020204" pitchFamily="34" charset="0"/>
                <a:cs typeface="Open Sans" panose="020B0606030504020204" pitchFamily="34" charset="0"/>
              </a:rPr>
              <a:t>conditions, </a:t>
            </a:r>
            <a:r>
              <a:rPr lang="fr-FR" sz="1400" kern="1200" dirty="0">
                <a:solidFill>
                  <a:srgbClr val="000000"/>
                </a:solidFill>
                <a:latin typeface="Arial" panose="020B0604020202020204"/>
                <a:ea typeface="Open Sans" panose="020B0606030504020204" pitchFamily="34" charset="0"/>
                <a:cs typeface="Open Sans" panose="020B0606030504020204" pitchFamily="34" charset="0"/>
              </a:rPr>
              <a:t>qui continue d’exercer son activité au-delà de 63 ans et du taux plein, </a:t>
            </a:r>
            <a:r>
              <a:rPr lang="fr-FR" sz="1400" b="1" kern="1200" dirty="0">
                <a:solidFill>
                  <a:srgbClr val="000000"/>
                </a:solidFill>
                <a:latin typeface="Arial" panose="020B0604020202020204"/>
                <a:ea typeface="Open Sans" panose="020B0606030504020204" pitchFamily="34" charset="0"/>
                <a:cs typeface="Open Sans" panose="020B0606030504020204" pitchFamily="34" charset="0"/>
              </a:rPr>
              <a:t>bénéficiera d’une surcote de 1.25% par trimestre supplémentaire jusqu’à l’âge de 64 ans</a:t>
            </a:r>
            <a:r>
              <a:rPr lang="fr-FR" sz="1400" kern="1200" dirty="0">
                <a:solidFill>
                  <a:srgbClr val="000000"/>
                </a:solidFill>
                <a:latin typeface="Arial" panose="020B0604020202020204"/>
                <a:ea typeface="Open Sans" panose="020B0606030504020204" pitchFamily="34" charset="0"/>
                <a:cs typeface="Open Sans" panose="020B0606030504020204" pitchFamily="34" charset="0"/>
              </a:rPr>
              <a:t>. </a:t>
            </a:r>
          </a:p>
        </p:txBody>
      </p:sp>
      <p:sp>
        <p:nvSpPr>
          <p:cNvPr id="11" name="object 11"/>
          <p:cNvSpPr/>
          <p:nvPr/>
        </p:nvSpPr>
        <p:spPr>
          <a:xfrm>
            <a:off x="5844016" y="3810000"/>
            <a:ext cx="888365" cy="171450"/>
          </a:xfrm>
          <a:custGeom>
            <a:avLst/>
            <a:gdLst/>
            <a:ahLst/>
            <a:cxnLst/>
            <a:rect l="l" t="t" r="r" b="b"/>
            <a:pathLst>
              <a:path w="888365" h="171450">
                <a:moveTo>
                  <a:pt x="716788" y="0"/>
                </a:moveTo>
                <a:lnTo>
                  <a:pt x="716788" y="171450"/>
                </a:lnTo>
                <a:lnTo>
                  <a:pt x="831087" y="114300"/>
                </a:lnTo>
                <a:lnTo>
                  <a:pt x="745363" y="114300"/>
                </a:lnTo>
                <a:lnTo>
                  <a:pt x="745363" y="57150"/>
                </a:lnTo>
                <a:lnTo>
                  <a:pt x="831087" y="57150"/>
                </a:lnTo>
                <a:lnTo>
                  <a:pt x="716788" y="0"/>
                </a:lnTo>
                <a:close/>
              </a:path>
              <a:path w="888365" h="171450">
                <a:moveTo>
                  <a:pt x="716788" y="57150"/>
                </a:moveTo>
                <a:lnTo>
                  <a:pt x="0" y="57150"/>
                </a:lnTo>
                <a:lnTo>
                  <a:pt x="0" y="114300"/>
                </a:lnTo>
                <a:lnTo>
                  <a:pt x="716788" y="114300"/>
                </a:lnTo>
                <a:lnTo>
                  <a:pt x="716788" y="57150"/>
                </a:lnTo>
                <a:close/>
              </a:path>
              <a:path w="888365" h="171450">
                <a:moveTo>
                  <a:pt x="831087" y="57150"/>
                </a:moveTo>
                <a:lnTo>
                  <a:pt x="745363" y="57150"/>
                </a:lnTo>
                <a:lnTo>
                  <a:pt x="745363" y="114300"/>
                </a:lnTo>
                <a:lnTo>
                  <a:pt x="831087" y="114300"/>
                </a:lnTo>
                <a:lnTo>
                  <a:pt x="888237" y="85725"/>
                </a:lnTo>
                <a:lnTo>
                  <a:pt x="831087" y="57150"/>
                </a:lnTo>
                <a:close/>
              </a:path>
            </a:pathLst>
          </a:custGeom>
          <a:solidFill>
            <a:srgbClr val="BE2352"/>
          </a:solidFill>
          <a:ln>
            <a:solidFill>
              <a:srgbClr val="BE2352"/>
            </a:solidFill>
          </a:ln>
        </p:spPr>
        <p:txBody>
          <a:bodyPr wrap="square" lIns="0" tIns="0" rIns="0" bIns="0" rtlCol="0"/>
          <a:lstStyle/>
          <a:p>
            <a:endParaRPr/>
          </a:p>
        </p:txBody>
      </p:sp>
      <p:sp>
        <p:nvSpPr>
          <p:cNvPr id="13" name="ZoneTexte 12"/>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35</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p:nvCxnSpPr>
        <p:spPr>
          <a:xfrm>
            <a:off x="685800" y="9144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47800" y="2438400"/>
            <a:ext cx="9448800" cy="754380"/>
          </a:xfrm>
        </p:spPr>
        <p:txBody>
          <a:bodyPr/>
          <a:lstStyle/>
          <a:p>
            <a:r>
              <a:rPr lang="fr-FR" dirty="0" smtClean="0"/>
              <a:t>Sous-partie 3 </a:t>
            </a:r>
            <a:endParaRPr lang="fr-FR" dirty="0"/>
          </a:p>
        </p:txBody>
      </p:sp>
      <p:sp>
        <p:nvSpPr>
          <p:cNvPr id="5" name="Espace réservé du texte 4"/>
          <p:cNvSpPr>
            <a:spLocks noGrp="1"/>
          </p:cNvSpPr>
          <p:nvPr>
            <p:ph type="body" sz="quarter" idx="11"/>
          </p:nvPr>
        </p:nvSpPr>
        <p:spPr>
          <a:xfrm>
            <a:off x="1447800" y="3343275"/>
            <a:ext cx="9448800" cy="995363"/>
          </a:xfrm>
        </p:spPr>
        <p:txBody>
          <a:bodyPr>
            <a:normAutofit/>
          </a:bodyPr>
          <a:lstStyle/>
          <a:p>
            <a:r>
              <a:rPr lang="fr-FR" dirty="0" smtClean="0"/>
              <a:t>Autres mesures</a:t>
            </a:r>
            <a:endParaRPr lang="fr-FR" dirty="0"/>
          </a:p>
          <a:p>
            <a:endParaRPr lang="fr-FR" dirty="0"/>
          </a:p>
        </p:txBody>
      </p:sp>
    </p:spTree>
    <p:extLst>
      <p:ext uri="{BB962C8B-B14F-4D97-AF65-F5344CB8AC3E}">
        <p14:creationId xmlns:p14="http://schemas.microsoft.com/office/powerpoint/2010/main" val="3765485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371867"/>
            <a:ext cx="4649788" cy="468312"/>
          </a:xfrm>
          <a:prstGeom prst="rect">
            <a:avLst/>
          </a:prstGeom>
        </p:spPr>
        <p:txBody>
          <a:bodyPr vert="horz" wrap="square" lIns="0" tIns="13335" rIns="0" bIns="0" rtlCol="0">
            <a:spAutoFit/>
          </a:bodyPr>
          <a:lstStyle/>
          <a:p>
            <a:pPr marL="12700">
              <a:lnSpc>
                <a:spcPct val="100000"/>
              </a:lnSpc>
              <a:spcBef>
                <a:spcPts val="105"/>
              </a:spcBef>
            </a:pPr>
            <a:r>
              <a:rPr lang="fr-FR" sz="2900" spc="-10" dirty="0">
                <a:solidFill>
                  <a:srgbClr val="BE2352"/>
                </a:solidFill>
              </a:rPr>
              <a:t>1</a:t>
            </a:r>
            <a:r>
              <a:rPr sz="2900" spc="-10" dirty="0" smtClean="0">
                <a:solidFill>
                  <a:srgbClr val="BE2352"/>
                </a:solidFill>
              </a:rPr>
              <a:t>) </a:t>
            </a:r>
            <a:r>
              <a:rPr sz="2900" spc="-10" dirty="0">
                <a:solidFill>
                  <a:srgbClr val="BE2352"/>
                </a:solidFill>
              </a:rPr>
              <a:t>Majoration pour enfants</a:t>
            </a:r>
          </a:p>
        </p:txBody>
      </p:sp>
      <p:sp>
        <p:nvSpPr>
          <p:cNvPr id="4" name="object 4"/>
          <p:cNvSpPr txBox="1"/>
          <p:nvPr/>
        </p:nvSpPr>
        <p:spPr>
          <a:xfrm>
            <a:off x="916025" y="1531235"/>
            <a:ext cx="10350500" cy="770890"/>
          </a:xfrm>
          <a:prstGeom prst="rect">
            <a:avLst/>
          </a:prstGeom>
        </p:spPr>
        <p:txBody>
          <a:bodyPr vert="horz" wrap="square" lIns="0" tIns="57785" rIns="0" bIns="0" rtlCol="0">
            <a:spAutoFit/>
          </a:bodyPr>
          <a:lstStyle/>
          <a:p>
            <a:pPr marL="12700">
              <a:lnSpc>
                <a:spcPct val="100000"/>
              </a:lnSpc>
              <a:spcBef>
                <a:spcPts val="455"/>
              </a:spcBef>
            </a:pPr>
            <a:r>
              <a:rPr sz="1500" b="1" spc="-10" dirty="0">
                <a:solidFill>
                  <a:srgbClr val="EF9121"/>
                </a:solidFill>
                <a:latin typeface="Barlow Condensed" panose="00000506000000000000" pitchFamily="2" charset="0"/>
                <a:cs typeface="Arial"/>
              </a:rPr>
              <a:t>DEROGATION</a:t>
            </a:r>
            <a:r>
              <a:rPr sz="1500" b="1" spc="-65" dirty="0">
                <a:solidFill>
                  <a:srgbClr val="EF9121"/>
                </a:solidFill>
                <a:latin typeface="Barlow Condensed" panose="00000506000000000000" pitchFamily="2" charset="0"/>
                <a:cs typeface="Arial"/>
              </a:rPr>
              <a:t> </a:t>
            </a:r>
            <a:r>
              <a:rPr sz="1500" b="1" dirty="0">
                <a:solidFill>
                  <a:srgbClr val="EF9121"/>
                </a:solidFill>
                <a:latin typeface="Barlow Condensed" panose="00000506000000000000" pitchFamily="2" charset="0"/>
                <a:cs typeface="Arial"/>
              </a:rPr>
              <a:t>A</a:t>
            </a:r>
            <a:r>
              <a:rPr sz="1500" b="1" spc="-100" dirty="0">
                <a:solidFill>
                  <a:srgbClr val="EF9121"/>
                </a:solidFill>
                <a:latin typeface="Barlow Condensed" panose="00000506000000000000" pitchFamily="2" charset="0"/>
                <a:cs typeface="Arial"/>
              </a:rPr>
              <a:t> </a:t>
            </a:r>
            <a:r>
              <a:rPr sz="1500" b="1" dirty="0">
                <a:solidFill>
                  <a:srgbClr val="EF9121"/>
                </a:solidFill>
                <a:latin typeface="Barlow Condensed" panose="00000506000000000000" pitchFamily="2" charset="0"/>
                <a:cs typeface="Arial"/>
              </a:rPr>
              <a:t>LA</a:t>
            </a:r>
            <a:r>
              <a:rPr sz="1500" b="1" spc="-105" dirty="0">
                <a:solidFill>
                  <a:srgbClr val="EF9121"/>
                </a:solidFill>
                <a:latin typeface="Barlow Condensed" panose="00000506000000000000" pitchFamily="2" charset="0"/>
                <a:cs typeface="Arial"/>
              </a:rPr>
              <a:t> </a:t>
            </a:r>
            <a:r>
              <a:rPr sz="1500" b="1" dirty="0">
                <a:solidFill>
                  <a:srgbClr val="EF9121"/>
                </a:solidFill>
                <a:latin typeface="Barlow Condensed" panose="00000506000000000000" pitchFamily="2" charset="0"/>
                <a:cs typeface="Arial"/>
              </a:rPr>
              <a:t>CONDITION</a:t>
            </a:r>
            <a:r>
              <a:rPr sz="1500" b="1" spc="-25" dirty="0">
                <a:solidFill>
                  <a:srgbClr val="EF9121"/>
                </a:solidFill>
                <a:latin typeface="Barlow Condensed" panose="00000506000000000000" pitchFamily="2" charset="0"/>
                <a:cs typeface="Arial"/>
              </a:rPr>
              <a:t> </a:t>
            </a:r>
            <a:r>
              <a:rPr sz="1500" b="1" spc="-10" dirty="0">
                <a:solidFill>
                  <a:srgbClr val="EF9121"/>
                </a:solidFill>
                <a:latin typeface="Barlow Condensed" panose="00000506000000000000" pitchFamily="2" charset="0"/>
                <a:cs typeface="Arial"/>
              </a:rPr>
              <a:t>D’EDUCATION</a:t>
            </a:r>
            <a:r>
              <a:rPr sz="1500" b="1" spc="5" dirty="0">
                <a:solidFill>
                  <a:srgbClr val="EF9121"/>
                </a:solidFill>
                <a:latin typeface="Barlow Condensed" panose="00000506000000000000" pitchFamily="2" charset="0"/>
                <a:cs typeface="Arial"/>
              </a:rPr>
              <a:t> </a:t>
            </a:r>
            <a:r>
              <a:rPr sz="1500" b="1" spc="-50" dirty="0">
                <a:solidFill>
                  <a:srgbClr val="EF9121"/>
                </a:solidFill>
                <a:latin typeface="Barlow Condensed" panose="00000506000000000000" pitchFamily="2" charset="0"/>
                <a:cs typeface="Arial"/>
              </a:rPr>
              <a:t>:</a:t>
            </a:r>
            <a:endParaRPr sz="1500" dirty="0">
              <a:solidFill>
                <a:srgbClr val="EF9121"/>
              </a:solidFill>
              <a:latin typeface="Barlow Condensed" panose="00000506000000000000" pitchFamily="2" charset="0"/>
              <a:cs typeface="Arial"/>
            </a:endParaRPr>
          </a:p>
          <a:p>
            <a:pPr marL="66040">
              <a:lnSpc>
                <a:spcPts val="1675"/>
              </a:lnSpc>
              <a:spcBef>
                <a:spcPts val="360"/>
              </a:spcBef>
            </a:pPr>
            <a:r>
              <a:rPr sz="1500" dirty="0">
                <a:solidFill>
                  <a:srgbClr val="EF9121"/>
                </a:solidFill>
                <a:latin typeface="Barlow Condensed" panose="00000506000000000000" pitchFamily="2" charset="0"/>
                <a:cs typeface="Arial"/>
              </a:rPr>
              <a:t>La</a:t>
            </a:r>
            <a:r>
              <a:rPr sz="1500" spc="-3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notion</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d’enfant</a:t>
            </a:r>
            <a:r>
              <a:rPr sz="1500" spc="-5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décédé</a:t>
            </a:r>
            <a:r>
              <a:rPr sz="1500" spc="-3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a:t>
            </a:r>
            <a:r>
              <a:rPr sz="1500" spc="-1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par</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faits</a:t>
            </a:r>
            <a:r>
              <a:rPr sz="1500" spc="-2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de</a:t>
            </a:r>
            <a:r>
              <a:rPr sz="1500" spc="-1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guerre</a:t>
            </a:r>
            <a:r>
              <a:rPr sz="1500" spc="-3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a:t>
            </a:r>
            <a:r>
              <a:rPr sz="1500" spc="-1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est</a:t>
            </a:r>
            <a:r>
              <a:rPr sz="1500" spc="-1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supprimée.</a:t>
            </a:r>
            <a:r>
              <a:rPr sz="1500" spc="-5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Désormais,</a:t>
            </a:r>
            <a:r>
              <a:rPr sz="1500" spc="-3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la</a:t>
            </a:r>
            <a:r>
              <a:rPr sz="1500" spc="-1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condition</a:t>
            </a:r>
            <a:r>
              <a:rPr sz="1500" spc="-5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d’avoir</a:t>
            </a:r>
            <a:r>
              <a:rPr sz="1500" spc="-1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élevé</a:t>
            </a:r>
            <a:r>
              <a:rPr sz="1500" spc="-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les</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enfants</a:t>
            </a:r>
            <a:r>
              <a:rPr sz="1500" spc="-30" dirty="0">
                <a:solidFill>
                  <a:srgbClr val="EF9121"/>
                </a:solidFill>
                <a:latin typeface="Barlow Condensed" panose="00000506000000000000" pitchFamily="2" charset="0"/>
                <a:cs typeface="Arial"/>
              </a:rPr>
              <a:t> </a:t>
            </a:r>
            <a:r>
              <a:rPr sz="1500" spc="-10" dirty="0">
                <a:solidFill>
                  <a:srgbClr val="EF9121"/>
                </a:solidFill>
                <a:latin typeface="Barlow Condensed" panose="00000506000000000000" pitchFamily="2" charset="0"/>
                <a:cs typeface="Arial"/>
              </a:rPr>
              <a:t>pendant</a:t>
            </a:r>
            <a:endParaRPr sz="1500" dirty="0">
              <a:solidFill>
                <a:srgbClr val="EF9121"/>
              </a:solidFill>
              <a:latin typeface="Barlow Condensed" panose="00000506000000000000" pitchFamily="2" charset="0"/>
              <a:cs typeface="Arial"/>
            </a:endParaRPr>
          </a:p>
          <a:p>
            <a:pPr marL="12700">
              <a:lnSpc>
                <a:spcPts val="1675"/>
              </a:lnSpc>
            </a:pPr>
            <a:r>
              <a:rPr sz="1500" dirty="0">
                <a:solidFill>
                  <a:srgbClr val="EF9121"/>
                </a:solidFill>
                <a:latin typeface="Barlow Condensed" panose="00000506000000000000" pitchFamily="2" charset="0"/>
                <a:cs typeface="Arial"/>
              </a:rPr>
              <a:t>au</a:t>
            </a:r>
            <a:r>
              <a:rPr sz="1500" spc="-1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moins</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neuf</a:t>
            </a:r>
            <a:r>
              <a:rPr sz="1500" spc="-2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ans</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n’est</a:t>
            </a:r>
            <a:r>
              <a:rPr sz="1500" spc="-2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plus</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exigée</a:t>
            </a:r>
            <a:r>
              <a:rPr sz="1500" spc="-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pour</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tous</a:t>
            </a:r>
            <a:r>
              <a:rPr sz="1500" spc="-3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les</a:t>
            </a:r>
            <a:r>
              <a:rPr sz="1500" spc="-1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enfants</a:t>
            </a:r>
            <a:r>
              <a:rPr sz="1500" spc="-3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décédés,</a:t>
            </a:r>
            <a:r>
              <a:rPr sz="1500" spc="-4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quelle</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que</a:t>
            </a:r>
            <a:r>
              <a:rPr sz="1500" spc="-20"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soit</a:t>
            </a:r>
            <a:r>
              <a:rPr sz="1500" spc="-2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la</a:t>
            </a:r>
            <a:r>
              <a:rPr sz="1500" spc="-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cause</a:t>
            </a:r>
            <a:r>
              <a:rPr sz="1500" spc="-35" dirty="0">
                <a:solidFill>
                  <a:srgbClr val="EF9121"/>
                </a:solidFill>
                <a:latin typeface="Barlow Condensed" panose="00000506000000000000" pitchFamily="2" charset="0"/>
                <a:cs typeface="Arial"/>
              </a:rPr>
              <a:t> </a:t>
            </a:r>
            <a:r>
              <a:rPr sz="1500" dirty="0">
                <a:solidFill>
                  <a:srgbClr val="EF9121"/>
                </a:solidFill>
                <a:latin typeface="Barlow Condensed" panose="00000506000000000000" pitchFamily="2" charset="0"/>
                <a:cs typeface="Arial"/>
              </a:rPr>
              <a:t>du</a:t>
            </a:r>
            <a:r>
              <a:rPr sz="1500" spc="-5" dirty="0">
                <a:solidFill>
                  <a:srgbClr val="EF9121"/>
                </a:solidFill>
                <a:latin typeface="Barlow Condensed" panose="00000506000000000000" pitchFamily="2" charset="0"/>
                <a:cs typeface="Arial"/>
              </a:rPr>
              <a:t> </a:t>
            </a:r>
            <a:r>
              <a:rPr sz="1500" spc="-10" dirty="0">
                <a:solidFill>
                  <a:srgbClr val="EF9121"/>
                </a:solidFill>
                <a:latin typeface="Barlow Condensed" panose="00000506000000000000" pitchFamily="2" charset="0"/>
                <a:cs typeface="Arial"/>
              </a:rPr>
              <a:t>décès.</a:t>
            </a:r>
            <a:endParaRPr sz="1500" dirty="0">
              <a:solidFill>
                <a:srgbClr val="EF9121"/>
              </a:solidFill>
              <a:latin typeface="Barlow Condensed" panose="00000506000000000000" pitchFamily="2" charset="0"/>
              <a:cs typeface="Arial"/>
            </a:endParaRPr>
          </a:p>
        </p:txBody>
      </p:sp>
      <p:sp>
        <p:nvSpPr>
          <p:cNvPr id="6" name="object 6"/>
          <p:cNvSpPr txBox="1"/>
          <p:nvPr/>
        </p:nvSpPr>
        <p:spPr>
          <a:xfrm>
            <a:off x="1033678" y="2871342"/>
            <a:ext cx="9825355" cy="2248821"/>
          </a:xfrm>
          <a:prstGeom prst="rect">
            <a:avLst/>
          </a:prstGeom>
        </p:spPr>
        <p:txBody>
          <a:bodyPr vert="horz" wrap="square" lIns="0" tIns="45720" rIns="0" bIns="0" rtlCol="0">
            <a:spAutoFit/>
          </a:bodyPr>
          <a:lstStyle/>
          <a:p>
            <a:pPr marL="12700" marR="615950">
              <a:lnSpc>
                <a:spcPts val="1550"/>
              </a:lnSpc>
              <a:spcBef>
                <a:spcPts val="360"/>
              </a:spcBef>
            </a:pPr>
            <a:r>
              <a:rPr sz="1500" b="1" dirty="0">
                <a:solidFill>
                  <a:srgbClr val="BE2352"/>
                </a:solidFill>
                <a:latin typeface="Barlow Condensed" panose="00000506000000000000" pitchFamily="2" charset="0"/>
                <a:cs typeface="Arial"/>
              </a:rPr>
              <a:t>SUPPRESSION</a:t>
            </a:r>
            <a:r>
              <a:rPr sz="1500" b="1" spc="-50"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DE</a:t>
            </a:r>
            <a:r>
              <a:rPr sz="1500" b="1" spc="-70"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LA</a:t>
            </a:r>
            <a:r>
              <a:rPr sz="1500" b="1" spc="-105" dirty="0">
                <a:solidFill>
                  <a:srgbClr val="BE2352"/>
                </a:solidFill>
                <a:latin typeface="Barlow Condensed" panose="00000506000000000000" pitchFamily="2" charset="0"/>
                <a:cs typeface="Arial"/>
              </a:rPr>
              <a:t> </a:t>
            </a:r>
            <a:r>
              <a:rPr sz="1500" b="1" spc="-10" dirty="0">
                <a:solidFill>
                  <a:srgbClr val="BE2352"/>
                </a:solidFill>
                <a:latin typeface="Barlow Condensed" panose="00000506000000000000" pitchFamily="2" charset="0"/>
                <a:cs typeface="Arial"/>
              </a:rPr>
              <a:t>MAJORATION </a:t>
            </a:r>
            <a:r>
              <a:rPr sz="1500" b="1" dirty="0">
                <a:solidFill>
                  <a:srgbClr val="BE2352"/>
                </a:solidFill>
                <a:latin typeface="Barlow Condensed" panose="00000506000000000000" pitchFamily="2" charset="0"/>
                <a:cs typeface="Arial"/>
              </a:rPr>
              <a:t>POUR</a:t>
            </a:r>
            <a:r>
              <a:rPr sz="1500" b="1" spc="-80" dirty="0">
                <a:solidFill>
                  <a:srgbClr val="BE2352"/>
                </a:solidFill>
                <a:latin typeface="Barlow Condensed" panose="00000506000000000000" pitchFamily="2" charset="0"/>
                <a:cs typeface="Arial"/>
              </a:rPr>
              <a:t> </a:t>
            </a:r>
            <a:r>
              <a:rPr sz="1500" b="1" spc="-10" dirty="0">
                <a:solidFill>
                  <a:srgbClr val="BE2352"/>
                </a:solidFill>
                <a:latin typeface="Barlow Condensed" panose="00000506000000000000" pitchFamily="2" charset="0"/>
                <a:cs typeface="Arial"/>
              </a:rPr>
              <a:t>ENFANTS</a:t>
            </a:r>
            <a:r>
              <a:rPr sz="1500" b="1" spc="-15"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EN</a:t>
            </a:r>
            <a:r>
              <a:rPr sz="1500" b="1" spc="-65"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CAS</a:t>
            </a:r>
            <a:r>
              <a:rPr sz="1500" b="1" spc="-15"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DE</a:t>
            </a:r>
            <a:r>
              <a:rPr sz="1500" b="1" spc="-70" dirty="0">
                <a:solidFill>
                  <a:srgbClr val="BE2352"/>
                </a:solidFill>
                <a:latin typeface="Barlow Condensed" panose="00000506000000000000" pitchFamily="2" charset="0"/>
                <a:cs typeface="Arial"/>
              </a:rPr>
              <a:t> </a:t>
            </a:r>
            <a:r>
              <a:rPr sz="1500" b="1" spc="-10" dirty="0">
                <a:solidFill>
                  <a:srgbClr val="BE2352"/>
                </a:solidFill>
                <a:latin typeface="Barlow Condensed" panose="00000506000000000000" pitchFamily="2" charset="0"/>
                <a:cs typeface="Arial"/>
              </a:rPr>
              <a:t>CONDAMNATION </a:t>
            </a:r>
            <a:r>
              <a:rPr sz="1500" b="1" dirty="0">
                <a:solidFill>
                  <a:srgbClr val="BE2352"/>
                </a:solidFill>
                <a:latin typeface="Barlow Condensed" panose="00000506000000000000" pitchFamily="2" charset="0"/>
                <a:cs typeface="Arial"/>
              </a:rPr>
              <a:t>POUR</a:t>
            </a:r>
            <a:r>
              <a:rPr sz="1500" b="1" spc="-105"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ACTES</a:t>
            </a:r>
            <a:r>
              <a:rPr sz="1500" b="1" spc="-15" dirty="0">
                <a:solidFill>
                  <a:srgbClr val="BE2352"/>
                </a:solidFill>
                <a:latin typeface="Barlow Condensed" panose="00000506000000000000" pitchFamily="2" charset="0"/>
                <a:cs typeface="Arial"/>
              </a:rPr>
              <a:t> </a:t>
            </a:r>
            <a:r>
              <a:rPr sz="1500" b="1" spc="-25" dirty="0">
                <a:solidFill>
                  <a:srgbClr val="BE2352"/>
                </a:solidFill>
                <a:latin typeface="Barlow Condensed" panose="00000506000000000000" pitchFamily="2" charset="0"/>
                <a:cs typeface="Arial"/>
              </a:rPr>
              <a:t>DE </a:t>
            </a:r>
            <a:r>
              <a:rPr sz="1500" b="1" dirty="0">
                <a:solidFill>
                  <a:srgbClr val="BE2352"/>
                </a:solidFill>
                <a:latin typeface="Barlow Condensed" panose="00000506000000000000" pitchFamily="2" charset="0"/>
                <a:cs typeface="Arial"/>
              </a:rPr>
              <a:t>VIOLENCES</a:t>
            </a:r>
            <a:r>
              <a:rPr sz="1500" b="1" spc="-30"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OU</a:t>
            </a:r>
            <a:r>
              <a:rPr sz="1500" b="1" spc="-45"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DE</a:t>
            </a:r>
            <a:r>
              <a:rPr sz="1500" b="1" spc="-40" dirty="0">
                <a:solidFill>
                  <a:srgbClr val="BE2352"/>
                </a:solidFill>
                <a:latin typeface="Barlow Condensed" panose="00000506000000000000" pitchFamily="2" charset="0"/>
                <a:cs typeface="Arial"/>
              </a:rPr>
              <a:t> </a:t>
            </a:r>
            <a:r>
              <a:rPr sz="1500" b="1" spc="-25" dirty="0">
                <a:solidFill>
                  <a:srgbClr val="BE2352"/>
                </a:solidFill>
                <a:latin typeface="Barlow Condensed" panose="00000506000000000000" pitchFamily="2" charset="0"/>
                <a:cs typeface="Arial"/>
              </a:rPr>
              <a:t>MALTRAITANCE</a:t>
            </a:r>
            <a:r>
              <a:rPr sz="1500" b="1" spc="-5" dirty="0">
                <a:solidFill>
                  <a:srgbClr val="BE2352"/>
                </a:solidFill>
                <a:latin typeface="Barlow Condensed" panose="00000506000000000000" pitchFamily="2" charset="0"/>
                <a:cs typeface="Arial"/>
              </a:rPr>
              <a:t> </a:t>
            </a:r>
            <a:r>
              <a:rPr sz="1500" b="1" dirty="0">
                <a:solidFill>
                  <a:srgbClr val="BE2352"/>
                </a:solidFill>
                <a:latin typeface="Barlow Condensed" panose="00000506000000000000" pitchFamily="2" charset="0"/>
                <a:cs typeface="Arial"/>
              </a:rPr>
              <a:t>SUR</a:t>
            </a:r>
            <a:r>
              <a:rPr sz="1500" b="1" spc="-40" dirty="0">
                <a:solidFill>
                  <a:srgbClr val="BE2352"/>
                </a:solidFill>
                <a:latin typeface="Barlow Condensed" panose="00000506000000000000" pitchFamily="2" charset="0"/>
                <a:cs typeface="Arial"/>
              </a:rPr>
              <a:t> </a:t>
            </a:r>
            <a:r>
              <a:rPr sz="1500" b="1" spc="-10" dirty="0">
                <a:solidFill>
                  <a:srgbClr val="BE2352"/>
                </a:solidFill>
                <a:latin typeface="Barlow Condensed" panose="00000506000000000000" pitchFamily="2" charset="0"/>
                <a:cs typeface="Arial"/>
              </a:rPr>
              <a:t>ENFANTS</a:t>
            </a:r>
            <a:r>
              <a:rPr sz="1500" b="1" spc="5" dirty="0">
                <a:solidFill>
                  <a:srgbClr val="BE2352"/>
                </a:solidFill>
                <a:latin typeface="Barlow Condensed" panose="00000506000000000000" pitchFamily="2" charset="0"/>
                <a:cs typeface="Arial"/>
              </a:rPr>
              <a:t> </a:t>
            </a:r>
            <a:r>
              <a:rPr sz="1500" b="1" spc="-50" dirty="0">
                <a:solidFill>
                  <a:srgbClr val="BE2352"/>
                </a:solidFill>
                <a:latin typeface="Barlow Condensed" panose="00000506000000000000" pitchFamily="2" charset="0"/>
                <a:cs typeface="Arial"/>
              </a:rPr>
              <a:t>:</a:t>
            </a:r>
            <a:endParaRPr sz="1500" dirty="0">
              <a:solidFill>
                <a:srgbClr val="BE2352"/>
              </a:solidFill>
              <a:latin typeface="Barlow Condensed" panose="00000506000000000000" pitchFamily="2" charset="0"/>
              <a:cs typeface="Arial"/>
            </a:endParaRPr>
          </a:p>
          <a:p>
            <a:pPr marL="12700">
              <a:lnSpc>
                <a:spcPts val="1675"/>
              </a:lnSpc>
              <a:spcBef>
                <a:spcPts val="345"/>
              </a:spcBef>
            </a:pPr>
            <a:r>
              <a:rPr sz="1500" dirty="0">
                <a:solidFill>
                  <a:srgbClr val="BE2352"/>
                </a:solidFill>
                <a:latin typeface="Barlow Condensed" panose="00000506000000000000" pitchFamily="2" charset="0"/>
                <a:cs typeface="Arial"/>
              </a:rPr>
              <a:t>Sur</a:t>
            </a:r>
            <a:r>
              <a:rPr sz="1500" spc="-1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décision</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du</a:t>
            </a:r>
            <a:r>
              <a:rPr sz="1500" spc="-1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juge</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pénal,</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le</a:t>
            </a:r>
            <a:r>
              <a:rPr sz="1500" spc="-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bénéfice</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de</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la</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majoration</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pour</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enfant</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est</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supprimé</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lorsque</a:t>
            </a:r>
            <a:r>
              <a:rPr sz="1500" spc="-5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le</a:t>
            </a:r>
            <a:r>
              <a:rPr sz="1500" spc="-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parent</a:t>
            </a:r>
            <a:r>
              <a:rPr sz="1500" spc="-4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est</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déchu</a:t>
            </a:r>
            <a:r>
              <a:rPr sz="1500" spc="-30" dirty="0">
                <a:solidFill>
                  <a:srgbClr val="BE2352"/>
                </a:solidFill>
                <a:latin typeface="Barlow Condensed" panose="00000506000000000000" pitchFamily="2" charset="0"/>
                <a:cs typeface="Arial"/>
              </a:rPr>
              <a:t> </a:t>
            </a:r>
            <a:r>
              <a:rPr sz="1500" spc="-25" dirty="0">
                <a:solidFill>
                  <a:srgbClr val="BE2352"/>
                </a:solidFill>
                <a:latin typeface="Barlow Condensed" panose="00000506000000000000" pitchFamily="2" charset="0"/>
                <a:cs typeface="Arial"/>
              </a:rPr>
              <a:t>de</a:t>
            </a:r>
            <a:endParaRPr sz="1500" dirty="0">
              <a:solidFill>
                <a:srgbClr val="BE2352"/>
              </a:solidFill>
              <a:latin typeface="Barlow Condensed" panose="00000506000000000000" pitchFamily="2" charset="0"/>
              <a:cs typeface="Arial"/>
            </a:endParaRPr>
          </a:p>
          <a:p>
            <a:pPr marL="12700">
              <a:lnSpc>
                <a:spcPts val="1675"/>
              </a:lnSpc>
            </a:pPr>
            <a:r>
              <a:rPr sz="1500" dirty="0">
                <a:solidFill>
                  <a:srgbClr val="BE2352"/>
                </a:solidFill>
                <a:latin typeface="Barlow Condensed" panose="00000506000000000000" pitchFamily="2" charset="0"/>
                <a:cs typeface="Arial"/>
              </a:rPr>
              <a:t>l’autorité</a:t>
            </a:r>
            <a:r>
              <a:rPr sz="1500" spc="-6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parentale</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ou</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priver</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de</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son</a:t>
            </a:r>
            <a:r>
              <a:rPr sz="1500" spc="-25"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exercice,</a:t>
            </a:r>
            <a:endParaRPr sz="1500" dirty="0">
              <a:solidFill>
                <a:srgbClr val="BE2352"/>
              </a:solidFill>
              <a:latin typeface="Barlow Condensed" panose="00000506000000000000" pitchFamily="2" charset="0"/>
              <a:cs typeface="Arial"/>
            </a:endParaRPr>
          </a:p>
          <a:p>
            <a:pPr marL="12700" marR="51435" indent="115570">
              <a:lnSpc>
                <a:spcPct val="86300"/>
              </a:lnSpc>
              <a:spcBef>
                <a:spcPts val="610"/>
              </a:spcBef>
              <a:buChar char="-"/>
              <a:tabLst>
                <a:tab pos="128270" algn="l"/>
              </a:tabLst>
            </a:pPr>
            <a:r>
              <a:rPr sz="1500" dirty="0">
                <a:solidFill>
                  <a:srgbClr val="BE2352"/>
                </a:solidFill>
                <a:latin typeface="Barlow Condensed" panose="00000506000000000000" pitchFamily="2" charset="0"/>
                <a:cs typeface="Arial"/>
              </a:rPr>
              <a:t>pour</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avoir</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commis</a:t>
            </a:r>
            <a:r>
              <a:rPr sz="1500" spc="-4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à</a:t>
            </a:r>
            <a:r>
              <a:rPr sz="1500" spc="-35"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l’encontre</a:t>
            </a:r>
            <a:r>
              <a:rPr sz="1500" spc="-6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d’un</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de</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ses</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enfants,</a:t>
            </a:r>
            <a:r>
              <a:rPr sz="1500" spc="-7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un</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crime</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ou</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un</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délit</a:t>
            </a:r>
            <a:r>
              <a:rPr sz="1500" spc="-45"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(meurtre,</a:t>
            </a:r>
            <a:r>
              <a:rPr sz="1500" spc="-65"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assassinat,</a:t>
            </a:r>
            <a:r>
              <a:rPr sz="1500" spc="-7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tortures,</a:t>
            </a:r>
            <a:r>
              <a:rPr sz="1500" spc="-7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actes</a:t>
            </a:r>
            <a:r>
              <a:rPr sz="1500" spc="-45" dirty="0">
                <a:solidFill>
                  <a:srgbClr val="BE2352"/>
                </a:solidFill>
                <a:latin typeface="Barlow Condensed" panose="00000506000000000000" pitchFamily="2" charset="0"/>
                <a:cs typeface="Arial"/>
              </a:rPr>
              <a:t> </a:t>
            </a:r>
            <a:r>
              <a:rPr sz="1500" spc="-25" dirty="0">
                <a:solidFill>
                  <a:srgbClr val="BE2352"/>
                </a:solidFill>
                <a:latin typeface="Barlow Condensed" panose="00000506000000000000" pitchFamily="2" charset="0"/>
                <a:cs typeface="Arial"/>
              </a:rPr>
              <a:t>de </a:t>
            </a:r>
            <a:r>
              <a:rPr sz="1500" dirty="0">
                <a:solidFill>
                  <a:srgbClr val="BE2352"/>
                </a:solidFill>
                <a:latin typeface="Barlow Condensed" panose="00000506000000000000" pitchFamily="2" charset="0"/>
                <a:cs typeface="Arial"/>
              </a:rPr>
              <a:t>barbarie,</a:t>
            </a:r>
            <a:r>
              <a:rPr sz="1500" spc="-6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violences</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ayant</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entraîné</a:t>
            </a:r>
            <a:r>
              <a:rPr sz="1500" spc="-5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la</a:t>
            </a:r>
            <a:r>
              <a:rPr sz="1500" spc="-1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mort</a:t>
            </a:r>
            <a:r>
              <a:rPr sz="1500" spc="-1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sans</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intention</a:t>
            </a:r>
            <a:r>
              <a:rPr sz="1500" spc="-5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de</a:t>
            </a:r>
            <a:r>
              <a:rPr sz="1500" spc="-1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la</a:t>
            </a:r>
            <a:r>
              <a:rPr sz="1500" spc="-20"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donner,</a:t>
            </a:r>
            <a:r>
              <a:rPr sz="1500" spc="-5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violence</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ayant</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entraîné</a:t>
            </a:r>
            <a:r>
              <a:rPr sz="1500" spc="-5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mutilation</a:t>
            </a:r>
            <a:r>
              <a:rPr sz="1500" spc="-4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ou</a:t>
            </a:r>
            <a:r>
              <a:rPr sz="1500" spc="-15"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infirmité </a:t>
            </a:r>
            <a:r>
              <a:rPr sz="1500" dirty="0">
                <a:solidFill>
                  <a:srgbClr val="BE2352"/>
                </a:solidFill>
                <a:latin typeface="Barlow Condensed" panose="00000506000000000000" pitchFamily="2" charset="0"/>
                <a:cs typeface="Arial"/>
              </a:rPr>
              <a:t>permanente</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ou</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incapacité</a:t>
            </a:r>
            <a:r>
              <a:rPr sz="1500" spc="-40"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totale)</a:t>
            </a:r>
            <a:endParaRPr sz="1500" dirty="0">
              <a:solidFill>
                <a:srgbClr val="BE2352"/>
              </a:solidFill>
              <a:latin typeface="Barlow Condensed" panose="00000506000000000000" pitchFamily="2" charset="0"/>
              <a:cs typeface="Arial"/>
            </a:endParaRPr>
          </a:p>
          <a:p>
            <a:pPr marL="128270" indent="-115570">
              <a:lnSpc>
                <a:spcPct val="100000"/>
              </a:lnSpc>
              <a:spcBef>
                <a:spcPts val="345"/>
              </a:spcBef>
              <a:buChar char="-"/>
              <a:tabLst>
                <a:tab pos="128270" algn="l"/>
              </a:tabLst>
            </a:pPr>
            <a:r>
              <a:rPr sz="1500" dirty="0">
                <a:solidFill>
                  <a:srgbClr val="BE2352"/>
                </a:solidFill>
                <a:latin typeface="Barlow Condensed" panose="00000506000000000000" pitchFamily="2" charset="0"/>
                <a:cs typeface="Arial"/>
              </a:rPr>
              <a:t>ou</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résultant</a:t>
            </a:r>
            <a:r>
              <a:rPr sz="1500" spc="-5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d’agressions</a:t>
            </a:r>
            <a:r>
              <a:rPr sz="1500" spc="-4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sexuelles</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(viol</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ou</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autres</a:t>
            </a:r>
            <a:r>
              <a:rPr sz="1500" spc="-4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agressions</a:t>
            </a:r>
            <a:r>
              <a:rPr sz="1500" spc="-45" dirty="0">
                <a:solidFill>
                  <a:srgbClr val="BE2352"/>
                </a:solidFill>
                <a:latin typeface="Barlow Condensed" panose="00000506000000000000" pitchFamily="2" charset="0"/>
                <a:cs typeface="Arial"/>
              </a:rPr>
              <a:t> </a:t>
            </a:r>
            <a:r>
              <a:rPr sz="1500" spc="-10" dirty="0">
                <a:solidFill>
                  <a:srgbClr val="BE2352"/>
                </a:solidFill>
                <a:latin typeface="Barlow Condensed" panose="00000506000000000000" pitchFamily="2" charset="0"/>
                <a:cs typeface="Arial"/>
              </a:rPr>
              <a:t>sexuelles).</a:t>
            </a:r>
            <a:endParaRPr sz="1500" dirty="0">
              <a:solidFill>
                <a:srgbClr val="BE2352"/>
              </a:solidFill>
              <a:latin typeface="Barlow Condensed" panose="00000506000000000000" pitchFamily="2" charset="0"/>
              <a:cs typeface="Arial"/>
            </a:endParaRPr>
          </a:p>
          <a:p>
            <a:pPr>
              <a:lnSpc>
                <a:spcPct val="100000"/>
              </a:lnSpc>
              <a:spcBef>
                <a:spcPts val="25"/>
              </a:spcBef>
            </a:pPr>
            <a:endParaRPr sz="2400" dirty="0">
              <a:solidFill>
                <a:srgbClr val="BE2352"/>
              </a:solidFill>
              <a:latin typeface="Barlow Condensed" panose="00000506000000000000" pitchFamily="2" charset="0"/>
              <a:cs typeface="Arial"/>
            </a:endParaRPr>
          </a:p>
          <a:p>
            <a:pPr marL="12700" marR="5080">
              <a:lnSpc>
                <a:spcPts val="1550"/>
              </a:lnSpc>
            </a:pPr>
            <a:r>
              <a:rPr sz="1500" dirty="0">
                <a:solidFill>
                  <a:srgbClr val="BE2352"/>
                </a:solidFill>
                <a:latin typeface="Barlow Condensed" panose="00000506000000000000" pitchFamily="2" charset="0"/>
                <a:cs typeface="Arial"/>
              </a:rPr>
              <a:t>Remarque</a:t>
            </a:r>
            <a:r>
              <a:rPr sz="1500" spc="-4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 Cette</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mesure</a:t>
            </a:r>
            <a:r>
              <a:rPr sz="1500" spc="-2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s’applique</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aux</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privations</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et</a:t>
            </a:r>
            <a:r>
              <a:rPr sz="1500" spc="-1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aux</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retraits</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de</a:t>
            </a:r>
            <a:r>
              <a:rPr sz="1500" spc="-3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l’exercice</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de</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l’autorité</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parentale</a:t>
            </a:r>
            <a:r>
              <a:rPr sz="1500" spc="-4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prenant</a:t>
            </a:r>
            <a:r>
              <a:rPr sz="1500" spc="-5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effet</a:t>
            </a:r>
            <a:r>
              <a:rPr sz="1500" spc="-25" dirty="0">
                <a:solidFill>
                  <a:srgbClr val="BE2352"/>
                </a:solidFill>
                <a:latin typeface="Barlow Condensed" panose="00000506000000000000" pitchFamily="2" charset="0"/>
                <a:cs typeface="Arial"/>
              </a:rPr>
              <a:t> </a:t>
            </a:r>
            <a:r>
              <a:rPr sz="1500" spc="-50" dirty="0">
                <a:solidFill>
                  <a:srgbClr val="BE2352"/>
                </a:solidFill>
                <a:latin typeface="Barlow Condensed" panose="00000506000000000000" pitchFamily="2" charset="0"/>
                <a:cs typeface="Arial"/>
              </a:rPr>
              <a:t>à </a:t>
            </a:r>
            <a:r>
              <a:rPr sz="1500" dirty="0">
                <a:solidFill>
                  <a:srgbClr val="BE2352"/>
                </a:solidFill>
                <a:latin typeface="Barlow Condensed" panose="00000506000000000000" pitchFamily="2" charset="0"/>
                <a:cs typeface="Arial"/>
              </a:rPr>
              <a:t>compter</a:t>
            </a:r>
            <a:r>
              <a:rPr sz="1500" spc="-3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du</a:t>
            </a:r>
            <a:r>
              <a:rPr sz="1500" spc="-10"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1er</a:t>
            </a:r>
            <a:r>
              <a:rPr sz="1500" spc="-25" dirty="0">
                <a:solidFill>
                  <a:srgbClr val="BE2352"/>
                </a:solidFill>
                <a:latin typeface="Barlow Condensed" panose="00000506000000000000" pitchFamily="2" charset="0"/>
                <a:cs typeface="Arial"/>
              </a:rPr>
              <a:t> </a:t>
            </a:r>
            <a:r>
              <a:rPr sz="1500" dirty="0">
                <a:solidFill>
                  <a:srgbClr val="BE2352"/>
                </a:solidFill>
                <a:latin typeface="Barlow Condensed" panose="00000506000000000000" pitchFamily="2" charset="0"/>
                <a:cs typeface="Arial"/>
              </a:rPr>
              <a:t>septembre</a:t>
            </a:r>
            <a:r>
              <a:rPr sz="1500" spc="-40" dirty="0">
                <a:solidFill>
                  <a:srgbClr val="BE2352"/>
                </a:solidFill>
                <a:latin typeface="Barlow Condensed" panose="00000506000000000000" pitchFamily="2" charset="0"/>
                <a:cs typeface="Arial"/>
              </a:rPr>
              <a:t> </a:t>
            </a:r>
            <a:r>
              <a:rPr sz="1500" spc="-20" dirty="0">
                <a:solidFill>
                  <a:srgbClr val="BE2352"/>
                </a:solidFill>
                <a:latin typeface="Barlow Condensed" panose="00000506000000000000" pitchFamily="2" charset="0"/>
                <a:cs typeface="Arial"/>
              </a:rPr>
              <a:t>2023</a:t>
            </a:r>
            <a:endParaRPr sz="1500" dirty="0">
              <a:solidFill>
                <a:srgbClr val="BE2352"/>
              </a:solidFill>
              <a:latin typeface="Barlow Condensed" panose="00000506000000000000" pitchFamily="2" charset="0"/>
              <a:cs typeface="Arial"/>
            </a:endParaRPr>
          </a:p>
        </p:txBody>
      </p:sp>
      <p:sp>
        <p:nvSpPr>
          <p:cNvPr id="10" name="ZoneTexte 9"/>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37</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sp>
        <p:nvSpPr>
          <p:cNvPr id="11" name="object 3"/>
          <p:cNvSpPr/>
          <p:nvPr/>
        </p:nvSpPr>
        <p:spPr>
          <a:xfrm>
            <a:off x="773791" y="1409396"/>
            <a:ext cx="8675009" cy="1029004"/>
          </a:xfrm>
          <a:custGeom>
            <a:avLst/>
            <a:gdLst/>
            <a:ahLst/>
            <a:cxnLst/>
            <a:rect l="l" t="t" r="r" b="b"/>
            <a:pathLst>
              <a:path w="10439400" h="1217929">
                <a:moveTo>
                  <a:pt x="10236454" y="0"/>
                </a:moveTo>
                <a:lnTo>
                  <a:pt x="202958" y="0"/>
                </a:lnTo>
                <a:lnTo>
                  <a:pt x="156422" y="5356"/>
                </a:lnTo>
                <a:lnTo>
                  <a:pt x="113702" y="20617"/>
                </a:lnTo>
                <a:lnTo>
                  <a:pt x="76018" y="44567"/>
                </a:lnTo>
                <a:lnTo>
                  <a:pt x="44587" y="75989"/>
                </a:lnTo>
                <a:lnTo>
                  <a:pt x="20629" y="113670"/>
                </a:lnTo>
                <a:lnTo>
                  <a:pt x="5360" y="156394"/>
                </a:lnTo>
                <a:lnTo>
                  <a:pt x="0" y="202945"/>
                </a:lnTo>
                <a:lnTo>
                  <a:pt x="0" y="1014729"/>
                </a:lnTo>
                <a:lnTo>
                  <a:pt x="5360" y="1061281"/>
                </a:lnTo>
                <a:lnTo>
                  <a:pt x="20629" y="1104005"/>
                </a:lnTo>
                <a:lnTo>
                  <a:pt x="44587" y="1141686"/>
                </a:lnTo>
                <a:lnTo>
                  <a:pt x="76018" y="1173108"/>
                </a:lnTo>
                <a:lnTo>
                  <a:pt x="113702" y="1197058"/>
                </a:lnTo>
                <a:lnTo>
                  <a:pt x="156422" y="1212319"/>
                </a:lnTo>
                <a:lnTo>
                  <a:pt x="202958" y="1217676"/>
                </a:lnTo>
                <a:lnTo>
                  <a:pt x="10236454" y="1217676"/>
                </a:lnTo>
                <a:lnTo>
                  <a:pt x="10283005" y="1212319"/>
                </a:lnTo>
                <a:lnTo>
                  <a:pt x="10325729" y="1197058"/>
                </a:lnTo>
                <a:lnTo>
                  <a:pt x="10363410" y="1173108"/>
                </a:lnTo>
                <a:lnTo>
                  <a:pt x="10394832" y="1141686"/>
                </a:lnTo>
                <a:lnTo>
                  <a:pt x="10418782" y="1104005"/>
                </a:lnTo>
                <a:lnTo>
                  <a:pt x="10434043" y="1061281"/>
                </a:lnTo>
                <a:lnTo>
                  <a:pt x="10439400" y="1014729"/>
                </a:lnTo>
                <a:lnTo>
                  <a:pt x="10439400" y="202945"/>
                </a:lnTo>
                <a:lnTo>
                  <a:pt x="10434043" y="156394"/>
                </a:lnTo>
                <a:lnTo>
                  <a:pt x="10418782" y="113670"/>
                </a:lnTo>
                <a:lnTo>
                  <a:pt x="10394832" y="75989"/>
                </a:lnTo>
                <a:lnTo>
                  <a:pt x="10363410" y="44567"/>
                </a:lnTo>
                <a:lnTo>
                  <a:pt x="10325729" y="20617"/>
                </a:lnTo>
                <a:lnTo>
                  <a:pt x="10283005" y="5356"/>
                </a:lnTo>
                <a:lnTo>
                  <a:pt x="10236454" y="0"/>
                </a:lnTo>
                <a:close/>
              </a:path>
            </a:pathLst>
          </a:custGeom>
          <a:noFill/>
          <a:ln w="38100">
            <a:solidFill>
              <a:srgbClr val="EF9121"/>
            </a:solidFill>
          </a:ln>
        </p:spPr>
        <p:txBody>
          <a:bodyPr wrap="square" lIns="0" tIns="0" rIns="0" bIns="0" rtlCol="0"/>
          <a:lstStyle/>
          <a:p>
            <a:endParaRPr/>
          </a:p>
        </p:txBody>
      </p:sp>
      <p:sp>
        <p:nvSpPr>
          <p:cNvPr id="12" name="object 5"/>
          <p:cNvSpPr/>
          <p:nvPr/>
        </p:nvSpPr>
        <p:spPr>
          <a:xfrm>
            <a:off x="664996" y="2760976"/>
            <a:ext cx="10194037" cy="2543207"/>
          </a:xfrm>
          <a:custGeom>
            <a:avLst/>
            <a:gdLst/>
            <a:ahLst/>
            <a:cxnLst/>
            <a:rect l="l" t="t" r="r" b="b"/>
            <a:pathLst>
              <a:path w="10439400" h="1217929">
                <a:moveTo>
                  <a:pt x="10236454" y="0"/>
                </a:moveTo>
                <a:lnTo>
                  <a:pt x="202958" y="0"/>
                </a:lnTo>
                <a:lnTo>
                  <a:pt x="156422" y="5356"/>
                </a:lnTo>
                <a:lnTo>
                  <a:pt x="113702" y="20617"/>
                </a:lnTo>
                <a:lnTo>
                  <a:pt x="76018" y="44567"/>
                </a:lnTo>
                <a:lnTo>
                  <a:pt x="44587" y="75989"/>
                </a:lnTo>
                <a:lnTo>
                  <a:pt x="20629" y="113670"/>
                </a:lnTo>
                <a:lnTo>
                  <a:pt x="5360" y="156394"/>
                </a:lnTo>
                <a:lnTo>
                  <a:pt x="0" y="202945"/>
                </a:lnTo>
                <a:lnTo>
                  <a:pt x="0" y="1014730"/>
                </a:lnTo>
                <a:lnTo>
                  <a:pt x="5360" y="1061281"/>
                </a:lnTo>
                <a:lnTo>
                  <a:pt x="20629" y="1104005"/>
                </a:lnTo>
                <a:lnTo>
                  <a:pt x="44587" y="1141686"/>
                </a:lnTo>
                <a:lnTo>
                  <a:pt x="76018" y="1173108"/>
                </a:lnTo>
                <a:lnTo>
                  <a:pt x="113702" y="1197058"/>
                </a:lnTo>
                <a:lnTo>
                  <a:pt x="156422" y="1212319"/>
                </a:lnTo>
                <a:lnTo>
                  <a:pt x="202958" y="1217676"/>
                </a:lnTo>
                <a:lnTo>
                  <a:pt x="10236454" y="1217676"/>
                </a:lnTo>
                <a:lnTo>
                  <a:pt x="10283005" y="1212319"/>
                </a:lnTo>
                <a:lnTo>
                  <a:pt x="10325729" y="1197058"/>
                </a:lnTo>
                <a:lnTo>
                  <a:pt x="10363410" y="1173108"/>
                </a:lnTo>
                <a:lnTo>
                  <a:pt x="10394832" y="1141686"/>
                </a:lnTo>
                <a:lnTo>
                  <a:pt x="10418782" y="1104005"/>
                </a:lnTo>
                <a:lnTo>
                  <a:pt x="10434043" y="1061281"/>
                </a:lnTo>
                <a:lnTo>
                  <a:pt x="10439400" y="1014730"/>
                </a:lnTo>
                <a:lnTo>
                  <a:pt x="10439400" y="202945"/>
                </a:lnTo>
                <a:lnTo>
                  <a:pt x="10434043" y="156394"/>
                </a:lnTo>
                <a:lnTo>
                  <a:pt x="10418782" y="113670"/>
                </a:lnTo>
                <a:lnTo>
                  <a:pt x="10394832" y="75989"/>
                </a:lnTo>
                <a:lnTo>
                  <a:pt x="10363410" y="44567"/>
                </a:lnTo>
                <a:lnTo>
                  <a:pt x="10325729" y="20617"/>
                </a:lnTo>
                <a:lnTo>
                  <a:pt x="10283005" y="5356"/>
                </a:lnTo>
                <a:lnTo>
                  <a:pt x="10236454" y="0"/>
                </a:lnTo>
                <a:close/>
              </a:path>
            </a:pathLst>
          </a:custGeom>
          <a:noFill/>
          <a:ln w="38100">
            <a:solidFill>
              <a:srgbClr val="BE2352"/>
            </a:solidFill>
          </a:ln>
        </p:spPr>
        <p:txBody>
          <a:bodyPr wrap="square" lIns="0" tIns="0" rIns="0" bIns="0" rtlCol="0"/>
          <a:lstStyle/>
          <a:p>
            <a:endParaRPr/>
          </a:p>
        </p:txBody>
      </p:sp>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381000" y="9144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rot="1839184">
            <a:off x="8894800" y="829067"/>
            <a:ext cx="2590800" cy="408623"/>
          </a:xfrm>
          <a:prstGeom prst="roundRect">
            <a:avLst/>
          </a:prstGeom>
          <a:solidFill>
            <a:srgbClr val="BE2352"/>
          </a:solidFill>
        </p:spPr>
        <p:txBody>
          <a:bodyPr wrap="square" rtlCol="0">
            <a:spAutoFit/>
          </a:bodyPr>
          <a:lstStyle/>
          <a:p>
            <a:pPr algn="ctr"/>
            <a:r>
              <a:rPr lang="fr-FR" b="1" dirty="0" smtClean="0">
                <a:solidFill>
                  <a:schemeClr val="bg1"/>
                </a:solidFill>
                <a:latin typeface="Barlow Condensed" panose="00000506000000000000" pitchFamily="2" charset="0"/>
              </a:rPr>
              <a:t>TEXTE EN ATTENTE</a:t>
            </a:r>
            <a:endParaRPr lang="fr-FR" b="1" dirty="0">
              <a:solidFill>
                <a:schemeClr val="bg1"/>
              </a:solidFill>
              <a:latin typeface="Barlow Condensed" panose="00000506000000000000"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33400" y="512365"/>
            <a:ext cx="8445500" cy="459741"/>
          </a:xfrm>
          <a:prstGeom prst="rect">
            <a:avLst/>
          </a:prstGeom>
        </p:spPr>
        <p:txBody>
          <a:bodyPr vert="horz" wrap="square" lIns="0" tIns="13335" rIns="0" bIns="0" rtlCol="0">
            <a:spAutoFit/>
          </a:bodyPr>
          <a:lstStyle/>
          <a:p>
            <a:pPr marL="12700">
              <a:lnSpc>
                <a:spcPct val="100000"/>
              </a:lnSpc>
              <a:spcBef>
                <a:spcPts val="105"/>
              </a:spcBef>
            </a:pPr>
            <a:r>
              <a:rPr lang="fr-FR" sz="2900" spc="-10" dirty="0">
                <a:solidFill>
                  <a:srgbClr val="BE2352"/>
                </a:solidFill>
              </a:rPr>
              <a:t>2</a:t>
            </a:r>
            <a:r>
              <a:rPr sz="2900" spc="-10" dirty="0" smtClean="0">
                <a:solidFill>
                  <a:srgbClr val="BE2352"/>
                </a:solidFill>
              </a:rPr>
              <a:t>) </a:t>
            </a:r>
            <a:r>
              <a:rPr sz="2900" spc="-10" dirty="0">
                <a:solidFill>
                  <a:srgbClr val="BE2352"/>
                </a:solidFill>
              </a:rPr>
              <a:t>Minimum garanti</a:t>
            </a:r>
          </a:p>
        </p:txBody>
      </p:sp>
      <p:sp>
        <p:nvSpPr>
          <p:cNvPr id="4" name="object 4"/>
          <p:cNvSpPr txBox="1"/>
          <p:nvPr/>
        </p:nvSpPr>
        <p:spPr>
          <a:xfrm>
            <a:off x="1082446" y="2311654"/>
            <a:ext cx="9754235"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EF9121"/>
                </a:solidFill>
                <a:latin typeface="Barlow Condensed" panose="00000506000000000000" pitchFamily="2" charset="0"/>
                <a:cs typeface="Arial"/>
              </a:rPr>
              <a:t>Relèvement</a:t>
            </a:r>
            <a:r>
              <a:rPr sz="2000" spc="-3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du</a:t>
            </a:r>
            <a:r>
              <a:rPr sz="2000" spc="-2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nombre</a:t>
            </a:r>
            <a:r>
              <a:rPr sz="2000" spc="-1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de</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trimestres</a:t>
            </a:r>
            <a:r>
              <a:rPr sz="2000" spc="-3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nécessaire</a:t>
            </a:r>
            <a:r>
              <a:rPr sz="2000" spc="-4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pour</a:t>
            </a:r>
            <a:r>
              <a:rPr sz="2000" spc="-1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obtenir</a:t>
            </a:r>
            <a:r>
              <a:rPr sz="2000" spc="-1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une</a:t>
            </a:r>
            <a:r>
              <a:rPr sz="2000" spc="-2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pension</a:t>
            </a:r>
            <a:r>
              <a:rPr sz="2000" spc="-2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à</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taux </a:t>
            </a:r>
            <a:r>
              <a:rPr sz="2000" spc="-10" dirty="0">
                <a:solidFill>
                  <a:srgbClr val="EF9121"/>
                </a:solidFill>
                <a:latin typeface="Barlow Condensed" panose="00000506000000000000" pitchFamily="2" charset="0"/>
                <a:cs typeface="Arial"/>
              </a:rPr>
              <a:t>plein </a:t>
            </a:r>
            <a:r>
              <a:rPr sz="2000" dirty="0">
                <a:solidFill>
                  <a:srgbClr val="EF9121"/>
                </a:solidFill>
                <a:latin typeface="Barlow Condensed" panose="00000506000000000000" pitchFamily="2" charset="0"/>
                <a:cs typeface="Arial"/>
              </a:rPr>
              <a:t>pour</a:t>
            </a:r>
            <a:r>
              <a:rPr sz="2000" spc="-3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l’octroi</a:t>
            </a:r>
            <a:r>
              <a:rPr sz="2000" spc="-2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du</a:t>
            </a:r>
            <a:r>
              <a:rPr sz="2000" spc="-1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minimum</a:t>
            </a:r>
            <a:r>
              <a:rPr sz="2000" spc="-3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garanti</a:t>
            </a:r>
            <a:r>
              <a:rPr sz="2000" spc="-2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(voir</a:t>
            </a:r>
            <a:r>
              <a:rPr sz="2000" spc="-2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relèvement</a:t>
            </a:r>
            <a:r>
              <a:rPr sz="2000" spc="-3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de</a:t>
            </a:r>
            <a:r>
              <a:rPr sz="2000" spc="-5"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la</a:t>
            </a:r>
            <a:r>
              <a:rPr sz="2000" spc="-10" dirty="0">
                <a:solidFill>
                  <a:srgbClr val="EF9121"/>
                </a:solidFill>
                <a:latin typeface="Barlow Condensed" panose="00000506000000000000" pitchFamily="2" charset="0"/>
                <a:cs typeface="Arial"/>
              </a:rPr>
              <a:t> </a:t>
            </a:r>
            <a:r>
              <a:rPr sz="2000" dirty="0">
                <a:solidFill>
                  <a:srgbClr val="EF9121"/>
                </a:solidFill>
                <a:latin typeface="Barlow Condensed" panose="00000506000000000000" pitchFamily="2" charset="0"/>
                <a:cs typeface="Arial"/>
              </a:rPr>
              <a:t>durée</a:t>
            </a:r>
            <a:r>
              <a:rPr sz="2000" spc="-30" dirty="0">
                <a:solidFill>
                  <a:srgbClr val="EF9121"/>
                </a:solidFill>
                <a:latin typeface="Barlow Condensed" panose="00000506000000000000" pitchFamily="2" charset="0"/>
                <a:cs typeface="Arial"/>
              </a:rPr>
              <a:t> </a:t>
            </a:r>
            <a:r>
              <a:rPr sz="2000" spc="-10" dirty="0">
                <a:solidFill>
                  <a:srgbClr val="EF9121"/>
                </a:solidFill>
                <a:latin typeface="Barlow Condensed" panose="00000506000000000000" pitchFamily="2" charset="0"/>
                <a:cs typeface="Arial"/>
              </a:rPr>
              <a:t>d’assurance)</a:t>
            </a:r>
            <a:endParaRPr sz="2000" dirty="0">
              <a:solidFill>
                <a:srgbClr val="EF9121"/>
              </a:solidFill>
              <a:latin typeface="Barlow Condensed" panose="00000506000000000000" pitchFamily="2" charset="0"/>
              <a:cs typeface="Arial"/>
            </a:endParaRPr>
          </a:p>
        </p:txBody>
      </p:sp>
      <p:sp>
        <p:nvSpPr>
          <p:cNvPr id="6" name="object 6"/>
          <p:cNvSpPr txBox="1"/>
          <p:nvPr/>
        </p:nvSpPr>
        <p:spPr>
          <a:xfrm>
            <a:off x="1082446" y="3796994"/>
            <a:ext cx="10106025" cy="1485265"/>
          </a:xfrm>
          <a:prstGeom prst="rect">
            <a:avLst/>
          </a:prstGeom>
        </p:spPr>
        <p:txBody>
          <a:bodyPr vert="horz" wrap="square" lIns="0" tIns="55244" rIns="0" bIns="0" rtlCol="0">
            <a:spAutoFit/>
          </a:bodyPr>
          <a:lstStyle/>
          <a:p>
            <a:pPr marL="12700" marR="133985">
              <a:lnSpc>
                <a:spcPct val="86300"/>
              </a:lnSpc>
              <a:spcBef>
                <a:spcPts val="434"/>
              </a:spcBef>
            </a:pPr>
            <a:r>
              <a:rPr sz="2000" dirty="0">
                <a:solidFill>
                  <a:srgbClr val="BE2352"/>
                </a:solidFill>
                <a:latin typeface="Barlow Condensed" panose="00000506000000000000" pitchFamily="2" charset="0"/>
                <a:cs typeface="Arial"/>
              </a:rPr>
              <a:t>Prise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en</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compte</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comme</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périodes</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services</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effectifs</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pour</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calcul</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du</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minimum</a:t>
            </a:r>
            <a:r>
              <a:rPr sz="2000" spc="-30"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garanti </a:t>
            </a:r>
            <a:r>
              <a:rPr sz="2000" dirty="0">
                <a:solidFill>
                  <a:srgbClr val="BE2352"/>
                </a:solidFill>
                <a:latin typeface="Barlow Condensed" panose="00000506000000000000" pitchFamily="2" charset="0"/>
                <a:cs typeface="Arial"/>
              </a:rPr>
              <a:t>des</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périodes</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pendant</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lesquelles</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les assurés</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vérifiaient</a:t>
            </a:r>
            <a:r>
              <a:rPr sz="2000" spc="-5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les</a:t>
            </a:r>
            <a:r>
              <a:rPr sz="2000" spc="-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conditions</a:t>
            </a:r>
            <a:r>
              <a:rPr sz="2000" spc="-40"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d’affiliation </a:t>
            </a:r>
            <a:r>
              <a:rPr sz="2000" dirty="0">
                <a:solidFill>
                  <a:srgbClr val="BE2352"/>
                </a:solidFill>
                <a:latin typeface="Barlow Condensed" panose="00000506000000000000" pitchFamily="2" charset="0"/>
                <a:cs typeface="Arial"/>
              </a:rPr>
              <a:t>obligatoire</a:t>
            </a:r>
            <a:r>
              <a:rPr sz="2000" spc="-8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à</a:t>
            </a:r>
            <a:r>
              <a:rPr sz="2000" spc="-20"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l’AVPF</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ou</a:t>
            </a:r>
            <a:r>
              <a:rPr sz="2000" spc="-35" dirty="0">
                <a:solidFill>
                  <a:srgbClr val="BE2352"/>
                </a:solidFill>
                <a:latin typeface="Barlow Condensed" panose="00000506000000000000" pitchFamily="2" charset="0"/>
                <a:cs typeface="Arial"/>
              </a:rPr>
              <a:t> </a:t>
            </a:r>
            <a:r>
              <a:rPr sz="2000" spc="-65" dirty="0">
                <a:solidFill>
                  <a:srgbClr val="BE2352"/>
                </a:solidFill>
                <a:latin typeface="Barlow Condensed" panose="00000506000000000000" pitchFamily="2" charset="0"/>
                <a:cs typeface="Arial"/>
              </a:rPr>
              <a:t>l’AVA</a:t>
            </a:r>
            <a:r>
              <a:rPr sz="2000" spc="-114"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mais</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étaient</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affiliés</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à</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un</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régime</a:t>
            </a:r>
            <a:r>
              <a:rPr sz="2000" spc="-40"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spécial.</a:t>
            </a:r>
            <a:endParaRPr sz="2000" dirty="0">
              <a:solidFill>
                <a:srgbClr val="BE2352"/>
              </a:solidFill>
              <a:latin typeface="Barlow Condensed" panose="00000506000000000000" pitchFamily="2" charset="0"/>
              <a:cs typeface="Arial"/>
            </a:endParaRPr>
          </a:p>
          <a:p>
            <a:pPr marL="12700">
              <a:lnSpc>
                <a:spcPts val="2230"/>
              </a:lnSpc>
              <a:spcBef>
                <a:spcPts val="480"/>
              </a:spcBef>
            </a:pPr>
            <a:r>
              <a:rPr sz="2000" dirty="0">
                <a:solidFill>
                  <a:srgbClr val="BE2352"/>
                </a:solidFill>
                <a:latin typeface="Barlow Condensed" panose="00000506000000000000" pitchFamily="2" charset="0"/>
                <a:cs typeface="Arial"/>
              </a:rPr>
              <a:t>Remarque</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les</a:t>
            </a:r>
            <a:r>
              <a:rPr sz="2000" spc="-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conditions</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dans</a:t>
            </a:r>
            <a:r>
              <a:rPr sz="2000" spc="-2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lesquelles</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ces</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périodes</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seront</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considérées</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comme</a:t>
            </a:r>
            <a:r>
              <a:rPr sz="2000" spc="-45" dirty="0">
                <a:solidFill>
                  <a:srgbClr val="BE2352"/>
                </a:solidFill>
                <a:latin typeface="Barlow Condensed" panose="00000506000000000000" pitchFamily="2" charset="0"/>
                <a:cs typeface="Arial"/>
              </a:rPr>
              <a:t> </a:t>
            </a:r>
            <a:r>
              <a:rPr sz="2000" spc="-25" dirty="0">
                <a:solidFill>
                  <a:srgbClr val="BE2352"/>
                </a:solidFill>
                <a:latin typeface="Barlow Condensed" panose="00000506000000000000" pitchFamily="2" charset="0"/>
                <a:cs typeface="Arial"/>
              </a:rPr>
              <a:t>des</a:t>
            </a:r>
            <a:endParaRPr sz="2000" dirty="0">
              <a:solidFill>
                <a:srgbClr val="BE2352"/>
              </a:solidFill>
              <a:latin typeface="Barlow Condensed" panose="00000506000000000000" pitchFamily="2" charset="0"/>
              <a:cs typeface="Arial"/>
            </a:endParaRPr>
          </a:p>
          <a:p>
            <a:pPr marL="12700">
              <a:lnSpc>
                <a:spcPts val="2230"/>
              </a:lnSpc>
            </a:pPr>
            <a:r>
              <a:rPr sz="2000" dirty="0">
                <a:solidFill>
                  <a:srgbClr val="BE2352"/>
                </a:solidFill>
                <a:latin typeface="Barlow Condensed" panose="00000506000000000000" pitchFamily="2" charset="0"/>
                <a:cs typeface="Arial"/>
              </a:rPr>
              <a:t>périodes</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2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services</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effectifs</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pour</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le</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calcul</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du</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minimum</a:t>
            </a:r>
            <a:r>
              <a:rPr sz="2000" spc="-4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garanti</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seront</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définies</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par</a:t>
            </a:r>
            <a:r>
              <a:rPr sz="2000" spc="-10" dirty="0">
                <a:solidFill>
                  <a:srgbClr val="BE2352"/>
                </a:solidFill>
                <a:latin typeface="Barlow Condensed" panose="00000506000000000000" pitchFamily="2" charset="0"/>
                <a:cs typeface="Arial"/>
              </a:rPr>
              <a:t> décret</a:t>
            </a:r>
            <a:endParaRPr sz="2000" dirty="0">
              <a:solidFill>
                <a:srgbClr val="BE2352"/>
              </a:solidFill>
              <a:latin typeface="Barlow Condensed" panose="00000506000000000000" pitchFamily="2" charset="0"/>
              <a:cs typeface="Arial"/>
            </a:endParaRPr>
          </a:p>
        </p:txBody>
      </p:sp>
      <p:sp>
        <p:nvSpPr>
          <p:cNvPr id="10" name="ZoneTexte 9"/>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38</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sp>
        <p:nvSpPr>
          <p:cNvPr id="11" name="object 3"/>
          <p:cNvSpPr/>
          <p:nvPr/>
        </p:nvSpPr>
        <p:spPr>
          <a:xfrm>
            <a:off x="931163" y="2087144"/>
            <a:ext cx="10194037" cy="1050721"/>
          </a:xfrm>
          <a:custGeom>
            <a:avLst/>
            <a:gdLst/>
            <a:ahLst/>
            <a:cxnLst/>
            <a:rect l="l" t="t" r="r" b="b"/>
            <a:pathLst>
              <a:path w="10439400" h="1217929">
                <a:moveTo>
                  <a:pt x="10236454" y="0"/>
                </a:moveTo>
                <a:lnTo>
                  <a:pt x="202958" y="0"/>
                </a:lnTo>
                <a:lnTo>
                  <a:pt x="156422" y="5356"/>
                </a:lnTo>
                <a:lnTo>
                  <a:pt x="113702" y="20617"/>
                </a:lnTo>
                <a:lnTo>
                  <a:pt x="76018" y="44567"/>
                </a:lnTo>
                <a:lnTo>
                  <a:pt x="44587" y="75989"/>
                </a:lnTo>
                <a:lnTo>
                  <a:pt x="20629" y="113670"/>
                </a:lnTo>
                <a:lnTo>
                  <a:pt x="5360" y="156394"/>
                </a:lnTo>
                <a:lnTo>
                  <a:pt x="0" y="202945"/>
                </a:lnTo>
                <a:lnTo>
                  <a:pt x="0" y="1014729"/>
                </a:lnTo>
                <a:lnTo>
                  <a:pt x="5360" y="1061281"/>
                </a:lnTo>
                <a:lnTo>
                  <a:pt x="20629" y="1104005"/>
                </a:lnTo>
                <a:lnTo>
                  <a:pt x="44587" y="1141686"/>
                </a:lnTo>
                <a:lnTo>
                  <a:pt x="76018" y="1173108"/>
                </a:lnTo>
                <a:lnTo>
                  <a:pt x="113702" y="1197058"/>
                </a:lnTo>
                <a:lnTo>
                  <a:pt x="156422" y="1212319"/>
                </a:lnTo>
                <a:lnTo>
                  <a:pt x="202958" y="1217676"/>
                </a:lnTo>
                <a:lnTo>
                  <a:pt x="10236454" y="1217676"/>
                </a:lnTo>
                <a:lnTo>
                  <a:pt x="10283005" y="1212319"/>
                </a:lnTo>
                <a:lnTo>
                  <a:pt x="10325729" y="1197058"/>
                </a:lnTo>
                <a:lnTo>
                  <a:pt x="10363410" y="1173108"/>
                </a:lnTo>
                <a:lnTo>
                  <a:pt x="10394832" y="1141686"/>
                </a:lnTo>
                <a:lnTo>
                  <a:pt x="10418782" y="1104005"/>
                </a:lnTo>
                <a:lnTo>
                  <a:pt x="10434043" y="1061281"/>
                </a:lnTo>
                <a:lnTo>
                  <a:pt x="10439400" y="1014729"/>
                </a:lnTo>
                <a:lnTo>
                  <a:pt x="10439400" y="202945"/>
                </a:lnTo>
                <a:lnTo>
                  <a:pt x="10434043" y="156394"/>
                </a:lnTo>
                <a:lnTo>
                  <a:pt x="10418782" y="113670"/>
                </a:lnTo>
                <a:lnTo>
                  <a:pt x="10394832" y="75989"/>
                </a:lnTo>
                <a:lnTo>
                  <a:pt x="10363410" y="44567"/>
                </a:lnTo>
                <a:lnTo>
                  <a:pt x="10325729" y="20617"/>
                </a:lnTo>
                <a:lnTo>
                  <a:pt x="10283005" y="5356"/>
                </a:lnTo>
                <a:lnTo>
                  <a:pt x="10236454" y="0"/>
                </a:lnTo>
                <a:close/>
              </a:path>
            </a:pathLst>
          </a:custGeom>
          <a:noFill/>
          <a:ln w="38100">
            <a:solidFill>
              <a:srgbClr val="EF9121"/>
            </a:solidFill>
          </a:ln>
        </p:spPr>
        <p:txBody>
          <a:bodyPr wrap="square" lIns="0" tIns="0" rIns="0" bIns="0" rtlCol="0"/>
          <a:lstStyle/>
          <a:p>
            <a:endParaRPr/>
          </a:p>
        </p:txBody>
      </p:sp>
      <p:sp>
        <p:nvSpPr>
          <p:cNvPr id="12" name="object 5"/>
          <p:cNvSpPr/>
          <p:nvPr/>
        </p:nvSpPr>
        <p:spPr>
          <a:xfrm>
            <a:off x="931162" y="3701707"/>
            <a:ext cx="10194037" cy="1784693"/>
          </a:xfrm>
          <a:custGeom>
            <a:avLst/>
            <a:gdLst/>
            <a:ahLst/>
            <a:cxnLst/>
            <a:rect l="l" t="t" r="r" b="b"/>
            <a:pathLst>
              <a:path w="10439400" h="1217929">
                <a:moveTo>
                  <a:pt x="10236454" y="0"/>
                </a:moveTo>
                <a:lnTo>
                  <a:pt x="202958" y="0"/>
                </a:lnTo>
                <a:lnTo>
                  <a:pt x="156422" y="5356"/>
                </a:lnTo>
                <a:lnTo>
                  <a:pt x="113702" y="20617"/>
                </a:lnTo>
                <a:lnTo>
                  <a:pt x="76018" y="44567"/>
                </a:lnTo>
                <a:lnTo>
                  <a:pt x="44587" y="75989"/>
                </a:lnTo>
                <a:lnTo>
                  <a:pt x="20629" y="113670"/>
                </a:lnTo>
                <a:lnTo>
                  <a:pt x="5360" y="156394"/>
                </a:lnTo>
                <a:lnTo>
                  <a:pt x="0" y="202945"/>
                </a:lnTo>
                <a:lnTo>
                  <a:pt x="0" y="1014730"/>
                </a:lnTo>
                <a:lnTo>
                  <a:pt x="5360" y="1061281"/>
                </a:lnTo>
                <a:lnTo>
                  <a:pt x="20629" y="1104005"/>
                </a:lnTo>
                <a:lnTo>
                  <a:pt x="44587" y="1141686"/>
                </a:lnTo>
                <a:lnTo>
                  <a:pt x="76018" y="1173108"/>
                </a:lnTo>
                <a:lnTo>
                  <a:pt x="113702" y="1197058"/>
                </a:lnTo>
                <a:lnTo>
                  <a:pt x="156422" y="1212319"/>
                </a:lnTo>
                <a:lnTo>
                  <a:pt x="202958" y="1217676"/>
                </a:lnTo>
                <a:lnTo>
                  <a:pt x="10236454" y="1217676"/>
                </a:lnTo>
                <a:lnTo>
                  <a:pt x="10283005" y="1212319"/>
                </a:lnTo>
                <a:lnTo>
                  <a:pt x="10325729" y="1197058"/>
                </a:lnTo>
                <a:lnTo>
                  <a:pt x="10363410" y="1173108"/>
                </a:lnTo>
                <a:lnTo>
                  <a:pt x="10394832" y="1141686"/>
                </a:lnTo>
                <a:lnTo>
                  <a:pt x="10418782" y="1104005"/>
                </a:lnTo>
                <a:lnTo>
                  <a:pt x="10434043" y="1061281"/>
                </a:lnTo>
                <a:lnTo>
                  <a:pt x="10439400" y="1014730"/>
                </a:lnTo>
                <a:lnTo>
                  <a:pt x="10439400" y="202945"/>
                </a:lnTo>
                <a:lnTo>
                  <a:pt x="10434043" y="156394"/>
                </a:lnTo>
                <a:lnTo>
                  <a:pt x="10418782" y="113670"/>
                </a:lnTo>
                <a:lnTo>
                  <a:pt x="10394832" y="75989"/>
                </a:lnTo>
                <a:lnTo>
                  <a:pt x="10363410" y="44567"/>
                </a:lnTo>
                <a:lnTo>
                  <a:pt x="10325729" y="20617"/>
                </a:lnTo>
                <a:lnTo>
                  <a:pt x="10283005" y="5356"/>
                </a:lnTo>
                <a:lnTo>
                  <a:pt x="10236454" y="0"/>
                </a:lnTo>
                <a:close/>
              </a:path>
            </a:pathLst>
          </a:custGeom>
          <a:noFill/>
          <a:ln w="38100">
            <a:solidFill>
              <a:srgbClr val="BE2352"/>
            </a:solidFill>
          </a:ln>
        </p:spPr>
        <p:txBody>
          <a:bodyPr wrap="square" lIns="0" tIns="0" rIns="0" bIns="0" rtlCol="0"/>
          <a:lstStyle/>
          <a:p>
            <a:endParaRPr/>
          </a:p>
        </p:txBody>
      </p:sp>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533400" y="10668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rot="1839184">
            <a:off x="7904405" y="863504"/>
            <a:ext cx="2590800" cy="408623"/>
          </a:xfrm>
          <a:prstGeom prst="roundRect">
            <a:avLst/>
          </a:prstGeom>
          <a:solidFill>
            <a:srgbClr val="BE2352"/>
          </a:solidFill>
        </p:spPr>
        <p:txBody>
          <a:bodyPr wrap="square" rtlCol="0">
            <a:spAutoFit/>
          </a:bodyPr>
          <a:lstStyle/>
          <a:p>
            <a:pPr algn="ctr"/>
            <a:r>
              <a:rPr lang="fr-FR" b="1" dirty="0" smtClean="0">
                <a:solidFill>
                  <a:schemeClr val="bg1"/>
                </a:solidFill>
                <a:latin typeface="Barlow Condensed" panose="00000506000000000000" pitchFamily="2" charset="0"/>
              </a:rPr>
              <a:t>Textes en attente</a:t>
            </a:r>
            <a:endParaRPr lang="fr-FR" b="1" dirty="0">
              <a:solidFill>
                <a:schemeClr val="bg1"/>
              </a:solidFill>
              <a:latin typeface="Barlow Condensed" panose="00000506000000000000" pitchFamily="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215878"/>
            <a:ext cx="8445500" cy="458459"/>
          </a:xfrm>
          <a:prstGeom prst="rect">
            <a:avLst/>
          </a:prstGeom>
        </p:spPr>
        <p:txBody>
          <a:bodyPr vert="horz" wrap="square" lIns="0" tIns="12065" rIns="0" bIns="0" rtlCol="0">
            <a:spAutoFit/>
          </a:bodyPr>
          <a:lstStyle/>
          <a:p>
            <a:pPr marL="12700">
              <a:lnSpc>
                <a:spcPct val="100000"/>
              </a:lnSpc>
              <a:spcBef>
                <a:spcPts val="95"/>
              </a:spcBef>
            </a:pPr>
            <a:r>
              <a:rPr lang="fr-FR" sz="2900" spc="-10" dirty="0">
                <a:solidFill>
                  <a:srgbClr val="BE2352"/>
                </a:solidFill>
              </a:rPr>
              <a:t>3</a:t>
            </a:r>
            <a:r>
              <a:rPr sz="2900" spc="-10" dirty="0" smtClean="0">
                <a:solidFill>
                  <a:srgbClr val="BE2352"/>
                </a:solidFill>
              </a:rPr>
              <a:t>) </a:t>
            </a:r>
            <a:r>
              <a:rPr sz="2900" spc="-10" dirty="0">
                <a:solidFill>
                  <a:srgbClr val="BE2352"/>
                </a:solidFill>
              </a:rPr>
              <a:t>Retraite progressive</a:t>
            </a:r>
          </a:p>
        </p:txBody>
      </p:sp>
      <p:grpSp>
        <p:nvGrpSpPr>
          <p:cNvPr id="3" name="object 3"/>
          <p:cNvGrpSpPr/>
          <p:nvPr/>
        </p:nvGrpSpPr>
        <p:grpSpPr>
          <a:xfrm>
            <a:off x="3102610" y="762000"/>
            <a:ext cx="8020050" cy="5031359"/>
            <a:chOff x="3102610" y="1907794"/>
            <a:chExt cx="8020050" cy="3885565"/>
          </a:xfrm>
          <a:noFill/>
        </p:grpSpPr>
        <p:sp>
          <p:nvSpPr>
            <p:cNvPr id="4" name="object 4"/>
            <p:cNvSpPr/>
            <p:nvPr/>
          </p:nvSpPr>
          <p:spPr>
            <a:xfrm>
              <a:off x="3108960" y="1914144"/>
              <a:ext cx="8007350" cy="3872865"/>
            </a:xfrm>
            <a:custGeom>
              <a:avLst/>
              <a:gdLst/>
              <a:ahLst/>
              <a:cxnLst/>
              <a:rect l="l" t="t" r="r" b="b"/>
              <a:pathLst>
                <a:path w="8007350" h="3872865">
                  <a:moveTo>
                    <a:pt x="7361682" y="0"/>
                  </a:moveTo>
                  <a:lnTo>
                    <a:pt x="0" y="0"/>
                  </a:lnTo>
                  <a:lnTo>
                    <a:pt x="0" y="3872483"/>
                  </a:lnTo>
                  <a:lnTo>
                    <a:pt x="7361682" y="3872483"/>
                  </a:lnTo>
                  <a:lnTo>
                    <a:pt x="7409854" y="3870713"/>
                  </a:lnTo>
                  <a:lnTo>
                    <a:pt x="7457064" y="3865486"/>
                  </a:lnTo>
                  <a:lnTo>
                    <a:pt x="7503188" y="3856927"/>
                  </a:lnTo>
                  <a:lnTo>
                    <a:pt x="7548099" y="3845160"/>
                  </a:lnTo>
                  <a:lnTo>
                    <a:pt x="7591674" y="3830311"/>
                  </a:lnTo>
                  <a:lnTo>
                    <a:pt x="7633788" y="3812503"/>
                  </a:lnTo>
                  <a:lnTo>
                    <a:pt x="7674315" y="3791862"/>
                  </a:lnTo>
                  <a:lnTo>
                    <a:pt x="7713132" y="3768513"/>
                  </a:lnTo>
                  <a:lnTo>
                    <a:pt x="7750114" y="3742579"/>
                  </a:lnTo>
                  <a:lnTo>
                    <a:pt x="7785135" y="3714187"/>
                  </a:lnTo>
                  <a:lnTo>
                    <a:pt x="7818072" y="3683460"/>
                  </a:lnTo>
                  <a:lnTo>
                    <a:pt x="7848799" y="3650523"/>
                  </a:lnTo>
                  <a:lnTo>
                    <a:pt x="7877191" y="3615502"/>
                  </a:lnTo>
                  <a:lnTo>
                    <a:pt x="7903125" y="3578520"/>
                  </a:lnTo>
                  <a:lnTo>
                    <a:pt x="7926474" y="3539703"/>
                  </a:lnTo>
                  <a:lnTo>
                    <a:pt x="7947115" y="3499176"/>
                  </a:lnTo>
                  <a:lnTo>
                    <a:pt x="7964923" y="3457062"/>
                  </a:lnTo>
                  <a:lnTo>
                    <a:pt x="7979772" y="3413487"/>
                  </a:lnTo>
                  <a:lnTo>
                    <a:pt x="7991539" y="3368576"/>
                  </a:lnTo>
                  <a:lnTo>
                    <a:pt x="8000098" y="3322452"/>
                  </a:lnTo>
                  <a:lnTo>
                    <a:pt x="8005325" y="3275242"/>
                  </a:lnTo>
                  <a:lnTo>
                    <a:pt x="8007096" y="3227069"/>
                  </a:lnTo>
                  <a:lnTo>
                    <a:pt x="8007096" y="645413"/>
                  </a:lnTo>
                  <a:lnTo>
                    <a:pt x="8005325" y="597241"/>
                  </a:lnTo>
                  <a:lnTo>
                    <a:pt x="8000098" y="550031"/>
                  </a:lnTo>
                  <a:lnTo>
                    <a:pt x="7991539" y="503907"/>
                  </a:lnTo>
                  <a:lnTo>
                    <a:pt x="7979772" y="458996"/>
                  </a:lnTo>
                  <a:lnTo>
                    <a:pt x="7964923" y="415421"/>
                  </a:lnTo>
                  <a:lnTo>
                    <a:pt x="7947115" y="373307"/>
                  </a:lnTo>
                  <a:lnTo>
                    <a:pt x="7926474" y="332780"/>
                  </a:lnTo>
                  <a:lnTo>
                    <a:pt x="7903125" y="293963"/>
                  </a:lnTo>
                  <a:lnTo>
                    <a:pt x="7877191" y="256981"/>
                  </a:lnTo>
                  <a:lnTo>
                    <a:pt x="7848799" y="221960"/>
                  </a:lnTo>
                  <a:lnTo>
                    <a:pt x="7818072" y="189023"/>
                  </a:lnTo>
                  <a:lnTo>
                    <a:pt x="7785135" y="158296"/>
                  </a:lnTo>
                  <a:lnTo>
                    <a:pt x="7750114" y="129904"/>
                  </a:lnTo>
                  <a:lnTo>
                    <a:pt x="7713132" y="103970"/>
                  </a:lnTo>
                  <a:lnTo>
                    <a:pt x="7674315" y="80621"/>
                  </a:lnTo>
                  <a:lnTo>
                    <a:pt x="7633788" y="59980"/>
                  </a:lnTo>
                  <a:lnTo>
                    <a:pt x="7591674" y="42172"/>
                  </a:lnTo>
                  <a:lnTo>
                    <a:pt x="7548099" y="27323"/>
                  </a:lnTo>
                  <a:lnTo>
                    <a:pt x="7503188" y="15556"/>
                  </a:lnTo>
                  <a:lnTo>
                    <a:pt x="7457064" y="6997"/>
                  </a:lnTo>
                  <a:lnTo>
                    <a:pt x="7409854" y="1770"/>
                  </a:lnTo>
                  <a:lnTo>
                    <a:pt x="7361682" y="0"/>
                  </a:lnTo>
                  <a:close/>
                </a:path>
              </a:pathLst>
            </a:custGeom>
            <a:grpFill/>
            <a:ln>
              <a:solidFill>
                <a:srgbClr val="BE2352"/>
              </a:solidFill>
            </a:ln>
          </p:spPr>
          <p:txBody>
            <a:bodyPr wrap="square" lIns="0" tIns="0" rIns="0" bIns="0" rtlCol="0"/>
            <a:lstStyle/>
            <a:p>
              <a:endParaRPr/>
            </a:p>
          </p:txBody>
        </p:sp>
        <p:sp>
          <p:nvSpPr>
            <p:cNvPr id="5" name="object 5"/>
            <p:cNvSpPr/>
            <p:nvPr/>
          </p:nvSpPr>
          <p:spPr>
            <a:xfrm>
              <a:off x="3108960" y="1914144"/>
              <a:ext cx="8007350" cy="3872865"/>
            </a:xfrm>
            <a:custGeom>
              <a:avLst/>
              <a:gdLst/>
              <a:ahLst/>
              <a:cxnLst/>
              <a:rect l="l" t="t" r="r" b="b"/>
              <a:pathLst>
                <a:path w="8007350" h="3872865">
                  <a:moveTo>
                    <a:pt x="8007096" y="645413"/>
                  </a:moveTo>
                  <a:lnTo>
                    <a:pt x="8007096" y="3227069"/>
                  </a:lnTo>
                  <a:lnTo>
                    <a:pt x="8005325" y="3275242"/>
                  </a:lnTo>
                  <a:lnTo>
                    <a:pt x="8000098" y="3322452"/>
                  </a:lnTo>
                  <a:lnTo>
                    <a:pt x="7991539" y="3368576"/>
                  </a:lnTo>
                  <a:lnTo>
                    <a:pt x="7979772" y="3413487"/>
                  </a:lnTo>
                  <a:lnTo>
                    <a:pt x="7964923" y="3457062"/>
                  </a:lnTo>
                  <a:lnTo>
                    <a:pt x="7947115" y="3499176"/>
                  </a:lnTo>
                  <a:lnTo>
                    <a:pt x="7926474" y="3539703"/>
                  </a:lnTo>
                  <a:lnTo>
                    <a:pt x="7903125" y="3578520"/>
                  </a:lnTo>
                  <a:lnTo>
                    <a:pt x="7877191" y="3615502"/>
                  </a:lnTo>
                  <a:lnTo>
                    <a:pt x="7848799" y="3650523"/>
                  </a:lnTo>
                  <a:lnTo>
                    <a:pt x="7818072" y="3683460"/>
                  </a:lnTo>
                  <a:lnTo>
                    <a:pt x="7785135" y="3714187"/>
                  </a:lnTo>
                  <a:lnTo>
                    <a:pt x="7750114" y="3742579"/>
                  </a:lnTo>
                  <a:lnTo>
                    <a:pt x="7713132" y="3768513"/>
                  </a:lnTo>
                  <a:lnTo>
                    <a:pt x="7674315" y="3791862"/>
                  </a:lnTo>
                  <a:lnTo>
                    <a:pt x="7633788" y="3812503"/>
                  </a:lnTo>
                  <a:lnTo>
                    <a:pt x="7591674" y="3830311"/>
                  </a:lnTo>
                  <a:lnTo>
                    <a:pt x="7548099" y="3845160"/>
                  </a:lnTo>
                  <a:lnTo>
                    <a:pt x="7503188" y="3856927"/>
                  </a:lnTo>
                  <a:lnTo>
                    <a:pt x="7457064" y="3865486"/>
                  </a:lnTo>
                  <a:lnTo>
                    <a:pt x="7409854" y="3870713"/>
                  </a:lnTo>
                  <a:lnTo>
                    <a:pt x="7361682" y="3872483"/>
                  </a:lnTo>
                  <a:lnTo>
                    <a:pt x="0" y="3872483"/>
                  </a:lnTo>
                  <a:lnTo>
                    <a:pt x="0" y="0"/>
                  </a:lnTo>
                  <a:lnTo>
                    <a:pt x="7361682" y="0"/>
                  </a:lnTo>
                  <a:lnTo>
                    <a:pt x="7409854" y="1770"/>
                  </a:lnTo>
                  <a:lnTo>
                    <a:pt x="7457064" y="6997"/>
                  </a:lnTo>
                  <a:lnTo>
                    <a:pt x="7503188" y="15556"/>
                  </a:lnTo>
                  <a:lnTo>
                    <a:pt x="7548099" y="27323"/>
                  </a:lnTo>
                  <a:lnTo>
                    <a:pt x="7591674" y="42172"/>
                  </a:lnTo>
                  <a:lnTo>
                    <a:pt x="7633788" y="59980"/>
                  </a:lnTo>
                  <a:lnTo>
                    <a:pt x="7674315" y="80621"/>
                  </a:lnTo>
                  <a:lnTo>
                    <a:pt x="7713132" y="103970"/>
                  </a:lnTo>
                  <a:lnTo>
                    <a:pt x="7750114" y="129904"/>
                  </a:lnTo>
                  <a:lnTo>
                    <a:pt x="7785135" y="158296"/>
                  </a:lnTo>
                  <a:lnTo>
                    <a:pt x="7818072" y="189023"/>
                  </a:lnTo>
                  <a:lnTo>
                    <a:pt x="7848799" y="221960"/>
                  </a:lnTo>
                  <a:lnTo>
                    <a:pt x="7877191" y="256981"/>
                  </a:lnTo>
                  <a:lnTo>
                    <a:pt x="7903125" y="293963"/>
                  </a:lnTo>
                  <a:lnTo>
                    <a:pt x="7926474" y="332780"/>
                  </a:lnTo>
                  <a:lnTo>
                    <a:pt x="7947115" y="373307"/>
                  </a:lnTo>
                  <a:lnTo>
                    <a:pt x="7964923" y="415421"/>
                  </a:lnTo>
                  <a:lnTo>
                    <a:pt x="7979772" y="458996"/>
                  </a:lnTo>
                  <a:lnTo>
                    <a:pt x="7991539" y="503907"/>
                  </a:lnTo>
                  <a:lnTo>
                    <a:pt x="8000098" y="550031"/>
                  </a:lnTo>
                  <a:lnTo>
                    <a:pt x="8005325" y="597241"/>
                  </a:lnTo>
                  <a:lnTo>
                    <a:pt x="8007096" y="645413"/>
                  </a:lnTo>
                  <a:close/>
                </a:path>
              </a:pathLst>
            </a:custGeom>
            <a:grpFill/>
            <a:ln w="12700">
              <a:solidFill>
                <a:srgbClr val="BE2352"/>
              </a:solidFill>
            </a:ln>
          </p:spPr>
          <p:txBody>
            <a:bodyPr wrap="square" lIns="0" tIns="0" rIns="0" bIns="0" rtlCol="0"/>
            <a:lstStyle/>
            <a:p>
              <a:endParaRPr/>
            </a:p>
          </p:txBody>
        </p:sp>
      </p:grpSp>
      <p:sp>
        <p:nvSpPr>
          <p:cNvPr id="6" name="object 6"/>
          <p:cNvSpPr txBox="1"/>
          <p:nvPr/>
        </p:nvSpPr>
        <p:spPr>
          <a:xfrm>
            <a:off x="3200400" y="1048698"/>
            <a:ext cx="3365500" cy="243656"/>
          </a:xfrm>
          <a:prstGeom prst="rect">
            <a:avLst/>
          </a:prstGeom>
        </p:spPr>
        <p:txBody>
          <a:bodyPr vert="horz" wrap="square" lIns="0" tIns="12700" rIns="0" bIns="0" rtlCol="0">
            <a:spAutoFit/>
          </a:bodyPr>
          <a:lstStyle/>
          <a:p>
            <a:pPr marL="370205" indent="-357505">
              <a:lnSpc>
                <a:spcPct val="100000"/>
              </a:lnSpc>
              <a:spcBef>
                <a:spcPts val="100"/>
              </a:spcBef>
              <a:buFont typeface="Wingdings"/>
              <a:buChar char=""/>
              <a:tabLst>
                <a:tab pos="370205" algn="l"/>
              </a:tabLst>
            </a:pPr>
            <a:r>
              <a:rPr sz="1500" dirty="0">
                <a:latin typeface="Barlow Condensed" panose="00000506000000000000" pitchFamily="2" charset="0"/>
                <a:cs typeface="Arial"/>
              </a:rPr>
              <a:t>Exercer</a:t>
            </a:r>
            <a:r>
              <a:rPr sz="1500" spc="-20" dirty="0">
                <a:latin typeface="Barlow Condensed" panose="00000506000000000000" pitchFamily="2" charset="0"/>
                <a:cs typeface="Arial"/>
              </a:rPr>
              <a:t> </a:t>
            </a:r>
            <a:r>
              <a:rPr sz="1500" dirty="0">
                <a:latin typeface="Barlow Condensed" panose="00000506000000000000" pitchFamily="2" charset="0"/>
                <a:cs typeface="Arial"/>
              </a:rPr>
              <a:t>à</a:t>
            </a:r>
            <a:r>
              <a:rPr sz="1500" spc="-10" dirty="0">
                <a:latin typeface="Barlow Condensed" panose="00000506000000000000" pitchFamily="2" charset="0"/>
                <a:cs typeface="Arial"/>
              </a:rPr>
              <a:t> </a:t>
            </a:r>
            <a:r>
              <a:rPr sz="1500" dirty="0">
                <a:latin typeface="Barlow Condensed" panose="00000506000000000000" pitchFamily="2" charset="0"/>
                <a:cs typeface="Arial"/>
              </a:rPr>
              <a:t>titre</a:t>
            </a:r>
            <a:r>
              <a:rPr sz="1500" spc="-30" dirty="0">
                <a:latin typeface="Barlow Condensed" panose="00000506000000000000" pitchFamily="2" charset="0"/>
                <a:cs typeface="Arial"/>
              </a:rPr>
              <a:t> </a:t>
            </a:r>
            <a:r>
              <a:rPr sz="1500" dirty="0">
                <a:latin typeface="Barlow Condensed" panose="00000506000000000000" pitchFamily="2" charset="0"/>
                <a:cs typeface="Arial"/>
              </a:rPr>
              <a:t>exclusif</a:t>
            </a:r>
            <a:r>
              <a:rPr sz="1500" spc="-30" dirty="0">
                <a:latin typeface="Barlow Condensed" panose="00000506000000000000" pitchFamily="2" charset="0"/>
                <a:cs typeface="Arial"/>
              </a:rPr>
              <a:t> </a:t>
            </a:r>
            <a:r>
              <a:rPr sz="1500" dirty="0">
                <a:latin typeface="Barlow Condensed" panose="00000506000000000000" pitchFamily="2" charset="0"/>
                <a:cs typeface="Arial"/>
              </a:rPr>
              <a:t>son</a:t>
            </a:r>
            <a:r>
              <a:rPr sz="1500" spc="-30" dirty="0">
                <a:latin typeface="Barlow Condensed" panose="00000506000000000000" pitchFamily="2" charset="0"/>
                <a:cs typeface="Arial"/>
              </a:rPr>
              <a:t> </a:t>
            </a:r>
            <a:r>
              <a:rPr sz="1500" dirty="0">
                <a:latin typeface="Barlow Condensed" panose="00000506000000000000" pitchFamily="2" charset="0"/>
                <a:cs typeface="Arial"/>
              </a:rPr>
              <a:t>activité</a:t>
            </a:r>
            <a:r>
              <a:rPr sz="1500" spc="-15" dirty="0">
                <a:latin typeface="Barlow Condensed" panose="00000506000000000000" pitchFamily="2" charset="0"/>
                <a:cs typeface="Arial"/>
              </a:rPr>
              <a:t> </a:t>
            </a:r>
            <a:r>
              <a:rPr sz="1500" spc="-50" dirty="0">
                <a:latin typeface="Barlow Condensed" panose="00000506000000000000" pitchFamily="2" charset="0"/>
                <a:cs typeface="Arial"/>
              </a:rPr>
              <a:t>:</a:t>
            </a:r>
            <a:endParaRPr sz="1500" dirty="0">
              <a:latin typeface="Barlow Condensed" panose="00000506000000000000" pitchFamily="2" charset="0"/>
              <a:cs typeface="Arial"/>
            </a:endParaRPr>
          </a:p>
        </p:txBody>
      </p:sp>
      <p:sp>
        <p:nvSpPr>
          <p:cNvPr id="7" name="object 7"/>
          <p:cNvSpPr txBox="1"/>
          <p:nvPr/>
        </p:nvSpPr>
        <p:spPr>
          <a:xfrm>
            <a:off x="3497897" y="1388240"/>
            <a:ext cx="7229475" cy="2549544"/>
          </a:xfrm>
          <a:prstGeom prst="rect">
            <a:avLst/>
          </a:prstGeom>
        </p:spPr>
        <p:txBody>
          <a:bodyPr vert="horz" wrap="square" lIns="0" tIns="13335" rIns="0" bIns="0" rtlCol="0">
            <a:spAutoFit/>
          </a:bodyPr>
          <a:lstStyle/>
          <a:p>
            <a:pPr marL="205740" marR="5080" indent="-193675">
              <a:lnSpc>
                <a:spcPct val="143700"/>
              </a:lnSpc>
              <a:spcBef>
                <a:spcPts val="105"/>
              </a:spcBef>
              <a:buChar char="•"/>
              <a:tabLst>
                <a:tab pos="205740" algn="l"/>
              </a:tabLst>
            </a:pPr>
            <a:r>
              <a:rPr sz="1500" dirty="0">
                <a:latin typeface="Barlow Condensed" panose="00000506000000000000" pitchFamily="2" charset="0"/>
                <a:cs typeface="Arial"/>
              </a:rPr>
              <a:t>à</a:t>
            </a:r>
            <a:r>
              <a:rPr sz="1500" spc="-20" dirty="0">
                <a:latin typeface="Barlow Condensed" panose="00000506000000000000" pitchFamily="2" charset="0"/>
                <a:cs typeface="Arial"/>
              </a:rPr>
              <a:t> </a:t>
            </a:r>
            <a:r>
              <a:rPr sz="1500" dirty="0">
                <a:latin typeface="Barlow Condensed" panose="00000506000000000000" pitchFamily="2" charset="0"/>
                <a:cs typeface="Arial"/>
              </a:rPr>
              <a:t>temps</a:t>
            </a:r>
            <a:r>
              <a:rPr sz="1500" spc="-25" dirty="0">
                <a:latin typeface="Barlow Condensed" panose="00000506000000000000" pitchFamily="2" charset="0"/>
                <a:cs typeface="Arial"/>
              </a:rPr>
              <a:t> </a:t>
            </a:r>
            <a:r>
              <a:rPr sz="1500" dirty="0" err="1" smtClean="0">
                <a:latin typeface="Barlow Condensed" panose="00000506000000000000" pitchFamily="2" charset="0"/>
                <a:cs typeface="Arial"/>
              </a:rPr>
              <a:t>partiel</a:t>
            </a:r>
            <a:r>
              <a:rPr lang="fr-FR" sz="1500" dirty="0" smtClean="0">
                <a:latin typeface="Barlow Condensed" panose="00000506000000000000" pitchFamily="2" charset="0"/>
                <a:cs typeface="Arial"/>
              </a:rPr>
              <a:t> de 50% à 90%</a:t>
            </a:r>
            <a:r>
              <a:rPr sz="1500" spc="-30" dirty="0" smtClean="0">
                <a:latin typeface="Barlow Condensed" panose="00000506000000000000" pitchFamily="2" charset="0"/>
                <a:cs typeface="Arial"/>
              </a:rPr>
              <a:t> </a:t>
            </a:r>
            <a:r>
              <a:rPr sz="1500" dirty="0">
                <a:latin typeface="Barlow Condensed" panose="00000506000000000000" pitchFamily="2" charset="0"/>
                <a:cs typeface="Arial"/>
              </a:rPr>
              <a:t>(temps</a:t>
            </a:r>
            <a:r>
              <a:rPr sz="1500" spc="-25" dirty="0">
                <a:latin typeface="Barlow Condensed" panose="00000506000000000000" pitchFamily="2" charset="0"/>
                <a:cs typeface="Arial"/>
              </a:rPr>
              <a:t> </a:t>
            </a:r>
            <a:r>
              <a:rPr sz="1500" dirty="0">
                <a:latin typeface="Barlow Condensed" panose="00000506000000000000" pitchFamily="2" charset="0"/>
                <a:cs typeface="Arial"/>
              </a:rPr>
              <a:t>partiel</a:t>
            </a:r>
            <a:r>
              <a:rPr sz="1500" spc="-30" dirty="0">
                <a:latin typeface="Barlow Condensed" panose="00000506000000000000" pitchFamily="2" charset="0"/>
                <a:cs typeface="Arial"/>
              </a:rPr>
              <a:t> </a:t>
            </a:r>
            <a:r>
              <a:rPr sz="1500" dirty="0">
                <a:latin typeface="Barlow Condensed" panose="00000506000000000000" pitchFamily="2" charset="0"/>
                <a:cs typeface="Arial"/>
              </a:rPr>
              <a:t>sur</a:t>
            </a:r>
            <a:r>
              <a:rPr sz="1500" spc="-10" dirty="0">
                <a:latin typeface="Barlow Condensed" panose="00000506000000000000" pitchFamily="2" charset="0"/>
                <a:cs typeface="Arial"/>
              </a:rPr>
              <a:t> </a:t>
            </a:r>
            <a:r>
              <a:rPr sz="1500" dirty="0">
                <a:latin typeface="Barlow Condensed" panose="00000506000000000000" pitchFamily="2" charset="0"/>
                <a:cs typeface="Arial"/>
              </a:rPr>
              <a:t>autorisation</a:t>
            </a:r>
            <a:r>
              <a:rPr sz="1500" spc="-45" dirty="0">
                <a:latin typeface="Barlow Condensed" panose="00000506000000000000" pitchFamily="2" charset="0"/>
                <a:cs typeface="Arial"/>
              </a:rPr>
              <a:t> </a:t>
            </a:r>
            <a:r>
              <a:rPr sz="1500" dirty="0">
                <a:latin typeface="Barlow Condensed" panose="00000506000000000000" pitchFamily="2" charset="0"/>
                <a:cs typeface="Arial"/>
              </a:rPr>
              <a:t>;</a:t>
            </a:r>
            <a:r>
              <a:rPr sz="1500" spc="-5" dirty="0">
                <a:latin typeface="Barlow Condensed" panose="00000506000000000000" pitchFamily="2" charset="0"/>
                <a:cs typeface="Arial"/>
              </a:rPr>
              <a:t> </a:t>
            </a:r>
            <a:r>
              <a:rPr sz="1500" dirty="0">
                <a:latin typeface="Barlow Condensed" panose="00000506000000000000" pitchFamily="2" charset="0"/>
                <a:cs typeface="Arial"/>
              </a:rPr>
              <a:t>temps</a:t>
            </a:r>
            <a:r>
              <a:rPr sz="1500" spc="-25" dirty="0">
                <a:latin typeface="Barlow Condensed" panose="00000506000000000000" pitchFamily="2" charset="0"/>
                <a:cs typeface="Arial"/>
              </a:rPr>
              <a:t> </a:t>
            </a:r>
            <a:r>
              <a:rPr sz="1500" dirty="0">
                <a:latin typeface="Barlow Condensed" panose="00000506000000000000" pitchFamily="2" charset="0"/>
                <a:cs typeface="Arial"/>
              </a:rPr>
              <a:t>partiel</a:t>
            </a:r>
            <a:r>
              <a:rPr sz="1500" spc="-30" dirty="0">
                <a:latin typeface="Barlow Condensed" panose="00000506000000000000" pitchFamily="2" charset="0"/>
                <a:cs typeface="Arial"/>
              </a:rPr>
              <a:t> </a:t>
            </a:r>
            <a:r>
              <a:rPr sz="1500" dirty="0">
                <a:latin typeface="Barlow Condensed" panose="00000506000000000000" pitchFamily="2" charset="0"/>
                <a:cs typeface="Arial"/>
              </a:rPr>
              <a:t>de</a:t>
            </a:r>
            <a:r>
              <a:rPr sz="1500" spc="-10" dirty="0">
                <a:latin typeface="Barlow Condensed" panose="00000506000000000000" pitchFamily="2" charset="0"/>
                <a:cs typeface="Arial"/>
              </a:rPr>
              <a:t> </a:t>
            </a:r>
            <a:r>
              <a:rPr sz="1500" dirty="0">
                <a:latin typeface="Barlow Condensed" panose="00000506000000000000" pitchFamily="2" charset="0"/>
                <a:cs typeface="Arial"/>
              </a:rPr>
              <a:t>droit</a:t>
            </a:r>
            <a:r>
              <a:rPr sz="1500" spc="-30" dirty="0">
                <a:latin typeface="Barlow Condensed" panose="00000506000000000000" pitchFamily="2" charset="0"/>
                <a:cs typeface="Arial"/>
              </a:rPr>
              <a:t> </a:t>
            </a:r>
            <a:r>
              <a:rPr sz="1500" dirty="0">
                <a:latin typeface="Barlow Condensed" panose="00000506000000000000" pitchFamily="2" charset="0"/>
                <a:cs typeface="Arial"/>
              </a:rPr>
              <a:t>pour</a:t>
            </a:r>
            <a:r>
              <a:rPr sz="1500" spc="-25" dirty="0">
                <a:latin typeface="Barlow Condensed" panose="00000506000000000000" pitchFamily="2" charset="0"/>
                <a:cs typeface="Arial"/>
              </a:rPr>
              <a:t> </a:t>
            </a:r>
            <a:r>
              <a:rPr sz="1500" dirty="0">
                <a:latin typeface="Barlow Condensed" panose="00000506000000000000" pitchFamily="2" charset="0"/>
                <a:cs typeface="Arial"/>
              </a:rPr>
              <a:t>élever</a:t>
            </a:r>
            <a:r>
              <a:rPr sz="1500" spc="-5" dirty="0">
                <a:latin typeface="Barlow Condensed" panose="00000506000000000000" pitchFamily="2" charset="0"/>
                <a:cs typeface="Arial"/>
              </a:rPr>
              <a:t> </a:t>
            </a:r>
            <a:r>
              <a:rPr sz="1500" spc="-25" dirty="0">
                <a:latin typeface="Barlow Condensed" panose="00000506000000000000" pitchFamily="2" charset="0"/>
                <a:cs typeface="Arial"/>
              </a:rPr>
              <a:t>un </a:t>
            </a:r>
            <a:r>
              <a:rPr sz="1500" dirty="0">
                <a:latin typeface="Barlow Condensed" panose="00000506000000000000" pitchFamily="2" charset="0"/>
                <a:cs typeface="Arial"/>
              </a:rPr>
              <a:t>enfant</a:t>
            </a:r>
            <a:r>
              <a:rPr sz="1500" spc="-35" dirty="0">
                <a:latin typeface="Barlow Condensed" panose="00000506000000000000" pitchFamily="2" charset="0"/>
                <a:cs typeface="Arial"/>
              </a:rPr>
              <a:t> </a:t>
            </a:r>
            <a:r>
              <a:rPr sz="1500" dirty="0">
                <a:latin typeface="Barlow Condensed" panose="00000506000000000000" pitchFamily="2" charset="0"/>
                <a:cs typeface="Arial"/>
              </a:rPr>
              <a:t>ou</a:t>
            </a:r>
            <a:r>
              <a:rPr sz="1500" spc="-10" dirty="0">
                <a:latin typeface="Barlow Condensed" panose="00000506000000000000" pitchFamily="2" charset="0"/>
                <a:cs typeface="Arial"/>
              </a:rPr>
              <a:t> </a:t>
            </a:r>
            <a:r>
              <a:rPr sz="1500" dirty="0">
                <a:latin typeface="Barlow Condensed" panose="00000506000000000000" pitchFamily="2" charset="0"/>
                <a:cs typeface="Arial"/>
              </a:rPr>
              <a:t>pour</a:t>
            </a:r>
            <a:r>
              <a:rPr sz="1500" spc="-20" dirty="0">
                <a:latin typeface="Barlow Condensed" panose="00000506000000000000" pitchFamily="2" charset="0"/>
                <a:cs typeface="Arial"/>
              </a:rPr>
              <a:t> </a:t>
            </a:r>
            <a:r>
              <a:rPr sz="1500" dirty="0">
                <a:latin typeface="Barlow Condensed" panose="00000506000000000000" pitchFamily="2" charset="0"/>
                <a:cs typeface="Arial"/>
              </a:rPr>
              <a:t>donner</a:t>
            </a:r>
            <a:r>
              <a:rPr sz="1500" spc="-35" dirty="0">
                <a:latin typeface="Barlow Condensed" panose="00000506000000000000" pitchFamily="2" charset="0"/>
                <a:cs typeface="Arial"/>
              </a:rPr>
              <a:t> </a:t>
            </a:r>
            <a:r>
              <a:rPr sz="1500" dirty="0">
                <a:latin typeface="Barlow Condensed" panose="00000506000000000000" pitchFamily="2" charset="0"/>
                <a:cs typeface="Arial"/>
              </a:rPr>
              <a:t>des</a:t>
            </a:r>
            <a:r>
              <a:rPr sz="1500" spc="-25" dirty="0">
                <a:latin typeface="Barlow Condensed" panose="00000506000000000000" pitchFamily="2" charset="0"/>
                <a:cs typeface="Arial"/>
              </a:rPr>
              <a:t> </a:t>
            </a:r>
            <a:r>
              <a:rPr sz="1500" dirty="0">
                <a:latin typeface="Barlow Condensed" panose="00000506000000000000" pitchFamily="2" charset="0"/>
                <a:cs typeface="Arial"/>
              </a:rPr>
              <a:t>soins</a:t>
            </a:r>
            <a:r>
              <a:rPr sz="1500" spc="-30" dirty="0">
                <a:latin typeface="Barlow Condensed" panose="00000506000000000000" pitchFamily="2" charset="0"/>
                <a:cs typeface="Arial"/>
              </a:rPr>
              <a:t> </a:t>
            </a:r>
            <a:r>
              <a:rPr sz="1500" dirty="0">
                <a:latin typeface="Barlow Condensed" panose="00000506000000000000" pitchFamily="2" charset="0"/>
                <a:cs typeface="Arial"/>
              </a:rPr>
              <a:t>à</a:t>
            </a:r>
            <a:r>
              <a:rPr sz="1500" spc="-10" dirty="0">
                <a:latin typeface="Barlow Condensed" panose="00000506000000000000" pitchFamily="2" charset="0"/>
                <a:cs typeface="Arial"/>
              </a:rPr>
              <a:t> </a:t>
            </a:r>
            <a:r>
              <a:rPr sz="1500" dirty="0">
                <a:latin typeface="Barlow Condensed" panose="00000506000000000000" pitchFamily="2" charset="0"/>
                <a:cs typeface="Arial"/>
              </a:rPr>
              <a:t>un</a:t>
            </a:r>
            <a:r>
              <a:rPr sz="1500" spc="-10" dirty="0">
                <a:latin typeface="Barlow Condensed" panose="00000506000000000000" pitchFamily="2" charset="0"/>
                <a:cs typeface="Arial"/>
              </a:rPr>
              <a:t> </a:t>
            </a:r>
            <a:r>
              <a:rPr sz="1500" dirty="0">
                <a:latin typeface="Barlow Condensed" panose="00000506000000000000" pitchFamily="2" charset="0"/>
                <a:cs typeface="Arial"/>
              </a:rPr>
              <a:t>conjoint,</a:t>
            </a:r>
            <a:r>
              <a:rPr sz="1500" spc="-45" dirty="0">
                <a:latin typeface="Barlow Condensed" panose="00000506000000000000" pitchFamily="2" charset="0"/>
                <a:cs typeface="Arial"/>
              </a:rPr>
              <a:t> </a:t>
            </a:r>
            <a:r>
              <a:rPr sz="1500" dirty="0">
                <a:latin typeface="Barlow Condensed" panose="00000506000000000000" pitchFamily="2" charset="0"/>
                <a:cs typeface="Arial"/>
              </a:rPr>
              <a:t>partenaire</a:t>
            </a:r>
            <a:r>
              <a:rPr sz="1500" spc="-45" dirty="0">
                <a:latin typeface="Barlow Condensed" panose="00000506000000000000" pitchFamily="2" charset="0"/>
                <a:cs typeface="Arial"/>
              </a:rPr>
              <a:t> </a:t>
            </a:r>
            <a:r>
              <a:rPr sz="1500" dirty="0">
                <a:latin typeface="Barlow Condensed" panose="00000506000000000000" pitchFamily="2" charset="0"/>
                <a:cs typeface="Arial"/>
              </a:rPr>
              <a:t>de</a:t>
            </a:r>
            <a:r>
              <a:rPr sz="1500" spc="-5" dirty="0">
                <a:latin typeface="Barlow Condensed" panose="00000506000000000000" pitchFamily="2" charset="0"/>
                <a:cs typeface="Arial"/>
              </a:rPr>
              <a:t> </a:t>
            </a:r>
            <a:r>
              <a:rPr sz="1500" spc="-20" dirty="0">
                <a:latin typeface="Barlow Condensed" panose="00000506000000000000" pitchFamily="2" charset="0"/>
                <a:cs typeface="Arial"/>
              </a:rPr>
              <a:t>PACS,</a:t>
            </a:r>
            <a:r>
              <a:rPr sz="1500" spc="-5" dirty="0">
                <a:latin typeface="Barlow Condensed" panose="00000506000000000000" pitchFamily="2" charset="0"/>
                <a:cs typeface="Arial"/>
              </a:rPr>
              <a:t> </a:t>
            </a:r>
            <a:r>
              <a:rPr sz="1500" dirty="0">
                <a:latin typeface="Barlow Condensed" panose="00000506000000000000" pitchFamily="2" charset="0"/>
                <a:cs typeface="Arial"/>
              </a:rPr>
              <a:t>enfant</a:t>
            </a:r>
            <a:r>
              <a:rPr sz="1500" spc="-35" dirty="0">
                <a:latin typeface="Barlow Condensed" panose="00000506000000000000" pitchFamily="2" charset="0"/>
                <a:cs typeface="Arial"/>
              </a:rPr>
              <a:t> </a:t>
            </a:r>
            <a:r>
              <a:rPr sz="1500" spc="-25" dirty="0">
                <a:latin typeface="Barlow Condensed" panose="00000506000000000000" pitchFamily="2" charset="0"/>
                <a:cs typeface="Arial"/>
              </a:rPr>
              <a:t>ou </a:t>
            </a:r>
            <a:r>
              <a:rPr sz="1500" dirty="0">
                <a:latin typeface="Barlow Condensed" panose="00000506000000000000" pitchFamily="2" charset="0"/>
                <a:cs typeface="Arial"/>
              </a:rPr>
              <a:t>ascendant</a:t>
            </a:r>
            <a:r>
              <a:rPr sz="1500" spc="-50" dirty="0">
                <a:latin typeface="Barlow Condensed" panose="00000506000000000000" pitchFamily="2" charset="0"/>
                <a:cs typeface="Arial"/>
              </a:rPr>
              <a:t> </a:t>
            </a:r>
            <a:r>
              <a:rPr sz="1500" dirty="0">
                <a:latin typeface="Barlow Condensed" panose="00000506000000000000" pitchFamily="2" charset="0"/>
                <a:cs typeface="Arial"/>
              </a:rPr>
              <a:t>atteint</a:t>
            </a:r>
            <a:r>
              <a:rPr sz="1500" spc="-25" dirty="0">
                <a:latin typeface="Barlow Condensed" panose="00000506000000000000" pitchFamily="2" charset="0"/>
                <a:cs typeface="Arial"/>
              </a:rPr>
              <a:t> </a:t>
            </a:r>
            <a:r>
              <a:rPr sz="1500" dirty="0">
                <a:latin typeface="Barlow Condensed" panose="00000506000000000000" pitchFamily="2" charset="0"/>
                <a:cs typeface="Arial"/>
              </a:rPr>
              <a:t>d’un</a:t>
            </a:r>
            <a:r>
              <a:rPr sz="1500" spc="-25" dirty="0">
                <a:latin typeface="Barlow Condensed" panose="00000506000000000000" pitchFamily="2" charset="0"/>
                <a:cs typeface="Arial"/>
              </a:rPr>
              <a:t> </a:t>
            </a:r>
            <a:r>
              <a:rPr sz="1500" dirty="0">
                <a:latin typeface="Barlow Condensed" panose="00000506000000000000" pitchFamily="2" charset="0"/>
                <a:cs typeface="Arial"/>
              </a:rPr>
              <a:t>handicap</a:t>
            </a:r>
            <a:r>
              <a:rPr sz="1500" spc="-35" dirty="0">
                <a:latin typeface="Barlow Condensed" panose="00000506000000000000" pitchFamily="2" charset="0"/>
                <a:cs typeface="Arial"/>
              </a:rPr>
              <a:t> </a:t>
            </a:r>
            <a:r>
              <a:rPr sz="1500" dirty="0">
                <a:latin typeface="Barlow Condensed" panose="00000506000000000000" pitchFamily="2" charset="0"/>
                <a:cs typeface="Arial"/>
              </a:rPr>
              <a:t>ou</a:t>
            </a:r>
            <a:r>
              <a:rPr sz="1500" spc="-25" dirty="0">
                <a:latin typeface="Barlow Condensed" panose="00000506000000000000" pitchFamily="2" charset="0"/>
                <a:cs typeface="Arial"/>
              </a:rPr>
              <a:t> </a:t>
            </a:r>
            <a:r>
              <a:rPr sz="1500" dirty="0">
                <a:latin typeface="Barlow Condensed" panose="00000506000000000000" pitchFamily="2" charset="0"/>
                <a:cs typeface="Arial"/>
              </a:rPr>
              <a:t>victime</a:t>
            </a:r>
            <a:r>
              <a:rPr sz="1500" spc="-5" dirty="0">
                <a:latin typeface="Barlow Condensed" panose="00000506000000000000" pitchFamily="2" charset="0"/>
                <a:cs typeface="Arial"/>
              </a:rPr>
              <a:t> </a:t>
            </a:r>
            <a:r>
              <a:rPr sz="1500" dirty="0">
                <a:latin typeface="Barlow Condensed" panose="00000506000000000000" pitchFamily="2" charset="0"/>
                <a:cs typeface="Arial"/>
              </a:rPr>
              <a:t>d’un</a:t>
            </a:r>
            <a:r>
              <a:rPr sz="1500" spc="-25" dirty="0">
                <a:latin typeface="Barlow Condensed" panose="00000506000000000000" pitchFamily="2" charset="0"/>
                <a:cs typeface="Arial"/>
              </a:rPr>
              <a:t> </a:t>
            </a:r>
            <a:r>
              <a:rPr sz="1500" dirty="0">
                <a:latin typeface="Barlow Condensed" panose="00000506000000000000" pitchFamily="2" charset="0"/>
                <a:cs typeface="Arial"/>
              </a:rPr>
              <a:t>accident</a:t>
            </a:r>
            <a:r>
              <a:rPr sz="1500" spc="-50" dirty="0">
                <a:latin typeface="Barlow Condensed" panose="00000506000000000000" pitchFamily="2" charset="0"/>
                <a:cs typeface="Arial"/>
              </a:rPr>
              <a:t> </a:t>
            </a:r>
            <a:r>
              <a:rPr sz="1500" dirty="0">
                <a:latin typeface="Barlow Condensed" panose="00000506000000000000" pitchFamily="2" charset="0"/>
                <a:cs typeface="Arial"/>
              </a:rPr>
              <a:t>ou</a:t>
            </a:r>
            <a:r>
              <a:rPr sz="1500" spc="-10" dirty="0">
                <a:latin typeface="Barlow Condensed" panose="00000506000000000000" pitchFamily="2" charset="0"/>
                <a:cs typeface="Arial"/>
              </a:rPr>
              <a:t> </a:t>
            </a:r>
            <a:r>
              <a:rPr sz="1500" dirty="0">
                <a:latin typeface="Barlow Condensed" panose="00000506000000000000" pitchFamily="2" charset="0"/>
                <a:cs typeface="Arial"/>
              </a:rPr>
              <a:t>d’une</a:t>
            </a:r>
            <a:r>
              <a:rPr sz="1500" spc="-35" dirty="0">
                <a:latin typeface="Barlow Condensed" panose="00000506000000000000" pitchFamily="2" charset="0"/>
                <a:cs typeface="Arial"/>
              </a:rPr>
              <a:t> </a:t>
            </a:r>
            <a:r>
              <a:rPr sz="1500" dirty="0">
                <a:latin typeface="Barlow Condensed" panose="00000506000000000000" pitchFamily="2" charset="0"/>
                <a:cs typeface="Arial"/>
              </a:rPr>
              <a:t>grave</a:t>
            </a:r>
            <a:r>
              <a:rPr sz="1500" spc="-5" dirty="0">
                <a:latin typeface="Barlow Condensed" panose="00000506000000000000" pitchFamily="2" charset="0"/>
                <a:cs typeface="Arial"/>
              </a:rPr>
              <a:t> </a:t>
            </a:r>
            <a:r>
              <a:rPr sz="1500" spc="-10" dirty="0">
                <a:latin typeface="Barlow Condensed" panose="00000506000000000000" pitchFamily="2" charset="0"/>
                <a:cs typeface="Arial"/>
              </a:rPr>
              <a:t>maladie)</a:t>
            </a:r>
            <a:endParaRPr sz="1500" dirty="0">
              <a:latin typeface="Barlow Condensed" panose="00000506000000000000" pitchFamily="2" charset="0"/>
              <a:cs typeface="Arial"/>
            </a:endParaRPr>
          </a:p>
          <a:p>
            <a:pPr marL="205740" indent="-193040">
              <a:lnSpc>
                <a:spcPct val="100000"/>
              </a:lnSpc>
              <a:spcBef>
                <a:spcPts val="1045"/>
              </a:spcBef>
              <a:buChar char="•"/>
              <a:tabLst>
                <a:tab pos="205740" algn="l"/>
              </a:tabLst>
            </a:pPr>
            <a:r>
              <a:rPr sz="1500" dirty="0">
                <a:latin typeface="Barlow Condensed" panose="00000506000000000000" pitchFamily="2" charset="0"/>
                <a:cs typeface="Arial"/>
              </a:rPr>
              <a:t>à</a:t>
            </a:r>
            <a:r>
              <a:rPr sz="1500" spc="-20" dirty="0">
                <a:latin typeface="Barlow Condensed" panose="00000506000000000000" pitchFamily="2" charset="0"/>
                <a:cs typeface="Arial"/>
              </a:rPr>
              <a:t> </a:t>
            </a:r>
            <a:r>
              <a:rPr sz="1500" dirty="0">
                <a:latin typeface="Barlow Condensed" panose="00000506000000000000" pitchFamily="2" charset="0"/>
                <a:cs typeface="Arial"/>
              </a:rPr>
              <a:t>temps</a:t>
            </a:r>
            <a:r>
              <a:rPr sz="1500" spc="-20" dirty="0">
                <a:latin typeface="Barlow Condensed" panose="00000506000000000000" pitchFamily="2" charset="0"/>
                <a:cs typeface="Arial"/>
              </a:rPr>
              <a:t> </a:t>
            </a:r>
            <a:r>
              <a:rPr sz="1500" dirty="0">
                <a:latin typeface="Barlow Condensed" panose="00000506000000000000" pitchFamily="2" charset="0"/>
                <a:cs typeface="Arial"/>
              </a:rPr>
              <a:t>incomplet</a:t>
            </a:r>
            <a:r>
              <a:rPr sz="1500" spc="-35" dirty="0">
                <a:latin typeface="Barlow Condensed" panose="00000506000000000000" pitchFamily="2" charset="0"/>
                <a:cs typeface="Arial"/>
              </a:rPr>
              <a:t> </a:t>
            </a:r>
            <a:r>
              <a:rPr sz="1500" dirty="0">
                <a:latin typeface="Barlow Condensed" panose="00000506000000000000" pitchFamily="2" charset="0"/>
                <a:cs typeface="Arial"/>
              </a:rPr>
              <a:t>ou</a:t>
            </a:r>
            <a:r>
              <a:rPr sz="1500" spc="-5" dirty="0">
                <a:latin typeface="Barlow Condensed" panose="00000506000000000000" pitchFamily="2" charset="0"/>
                <a:cs typeface="Arial"/>
              </a:rPr>
              <a:t> </a:t>
            </a:r>
            <a:r>
              <a:rPr sz="1500" dirty="0">
                <a:latin typeface="Barlow Condensed" panose="00000506000000000000" pitchFamily="2" charset="0"/>
                <a:cs typeface="Arial"/>
              </a:rPr>
              <a:t>d’un</a:t>
            </a:r>
            <a:r>
              <a:rPr sz="1500" spc="-20" dirty="0">
                <a:latin typeface="Barlow Condensed" panose="00000506000000000000" pitchFamily="2" charset="0"/>
                <a:cs typeface="Arial"/>
              </a:rPr>
              <a:t> </a:t>
            </a:r>
            <a:r>
              <a:rPr sz="1500" dirty="0">
                <a:latin typeface="Barlow Condensed" panose="00000506000000000000" pitchFamily="2" charset="0"/>
                <a:cs typeface="Arial"/>
              </a:rPr>
              <a:t>ou</a:t>
            </a:r>
            <a:r>
              <a:rPr sz="1500" spc="-25" dirty="0">
                <a:latin typeface="Barlow Condensed" panose="00000506000000000000" pitchFamily="2" charset="0"/>
                <a:cs typeface="Arial"/>
              </a:rPr>
              <a:t> </a:t>
            </a:r>
            <a:r>
              <a:rPr sz="1500" dirty="0">
                <a:latin typeface="Barlow Condensed" panose="00000506000000000000" pitchFamily="2" charset="0"/>
                <a:cs typeface="Arial"/>
              </a:rPr>
              <a:t>plusieurs</a:t>
            </a:r>
            <a:r>
              <a:rPr sz="1500" spc="-40" dirty="0">
                <a:latin typeface="Barlow Condensed" panose="00000506000000000000" pitchFamily="2" charset="0"/>
                <a:cs typeface="Arial"/>
              </a:rPr>
              <a:t> </a:t>
            </a:r>
            <a:r>
              <a:rPr sz="1500" dirty="0">
                <a:latin typeface="Barlow Condensed" panose="00000506000000000000" pitchFamily="2" charset="0"/>
                <a:cs typeface="Arial"/>
              </a:rPr>
              <a:t>emplois</a:t>
            </a:r>
            <a:r>
              <a:rPr sz="1500" spc="-15" dirty="0">
                <a:latin typeface="Barlow Condensed" panose="00000506000000000000" pitchFamily="2" charset="0"/>
                <a:cs typeface="Arial"/>
              </a:rPr>
              <a:t> </a:t>
            </a:r>
            <a:r>
              <a:rPr sz="1500" dirty="0">
                <a:latin typeface="Barlow Condensed" panose="00000506000000000000" pitchFamily="2" charset="0"/>
                <a:cs typeface="Arial"/>
              </a:rPr>
              <a:t>à</a:t>
            </a:r>
            <a:r>
              <a:rPr sz="1500" spc="-10" dirty="0">
                <a:latin typeface="Barlow Condensed" panose="00000506000000000000" pitchFamily="2" charset="0"/>
                <a:cs typeface="Arial"/>
              </a:rPr>
              <a:t> </a:t>
            </a:r>
            <a:r>
              <a:rPr sz="1500" dirty="0">
                <a:latin typeface="Barlow Condensed" panose="00000506000000000000" pitchFamily="2" charset="0"/>
                <a:cs typeface="Arial"/>
              </a:rPr>
              <a:t>temps</a:t>
            </a:r>
            <a:r>
              <a:rPr sz="1500" spc="-20" dirty="0">
                <a:latin typeface="Barlow Condensed" panose="00000506000000000000" pitchFamily="2" charset="0"/>
                <a:cs typeface="Arial"/>
              </a:rPr>
              <a:t> </a:t>
            </a:r>
            <a:r>
              <a:rPr sz="1500" dirty="0">
                <a:latin typeface="Barlow Condensed" panose="00000506000000000000" pitchFamily="2" charset="0"/>
                <a:cs typeface="Arial"/>
              </a:rPr>
              <a:t>non</a:t>
            </a:r>
            <a:r>
              <a:rPr sz="1500" spc="-20" dirty="0">
                <a:latin typeface="Barlow Condensed" panose="00000506000000000000" pitchFamily="2" charset="0"/>
                <a:cs typeface="Arial"/>
              </a:rPr>
              <a:t> </a:t>
            </a:r>
            <a:r>
              <a:rPr sz="1500" spc="-10" dirty="0" err="1" smtClean="0">
                <a:latin typeface="Barlow Condensed" panose="00000506000000000000" pitchFamily="2" charset="0"/>
                <a:cs typeface="Arial"/>
              </a:rPr>
              <a:t>complet</a:t>
            </a:r>
            <a:r>
              <a:rPr lang="fr-FR" sz="1500" spc="-10" dirty="0" smtClean="0">
                <a:latin typeface="Barlow Condensed" panose="00000506000000000000" pitchFamily="2" charset="0"/>
                <a:cs typeface="Arial"/>
              </a:rPr>
              <a:t>, dont le total ne doit pas excéder 90% du temps complet</a:t>
            </a:r>
          </a:p>
          <a:p>
            <a:pPr marL="205740" indent="-193040">
              <a:lnSpc>
                <a:spcPct val="100000"/>
              </a:lnSpc>
              <a:spcBef>
                <a:spcPts val="1045"/>
              </a:spcBef>
              <a:buChar char="•"/>
              <a:tabLst>
                <a:tab pos="205740" algn="l"/>
              </a:tabLst>
            </a:pPr>
            <a:r>
              <a:rPr lang="fr-FR" sz="1500" spc="-10" dirty="0" smtClean="0">
                <a:latin typeface="Barlow Condensed" panose="00000506000000000000" pitchFamily="2" charset="0"/>
                <a:cs typeface="Arial"/>
              </a:rPr>
              <a:t>Le mi-temps thérapeutique n’ouvre pas droit à la retraite progressive car ce n’est pas une activité à temps partiel mentionnée à l’article L.2-1 du code général de la fonction publique</a:t>
            </a:r>
          </a:p>
          <a:p>
            <a:pPr marL="12700">
              <a:lnSpc>
                <a:spcPct val="100000"/>
              </a:lnSpc>
              <a:spcBef>
                <a:spcPts val="1045"/>
              </a:spcBef>
              <a:tabLst>
                <a:tab pos="205740" algn="l"/>
              </a:tabLst>
            </a:pPr>
            <a:endParaRPr sz="1500" dirty="0">
              <a:latin typeface="Barlow Condensed" panose="00000506000000000000" pitchFamily="2" charset="0"/>
              <a:cs typeface="Arial"/>
            </a:endParaRPr>
          </a:p>
        </p:txBody>
      </p:sp>
      <p:sp>
        <p:nvSpPr>
          <p:cNvPr id="8" name="object 8"/>
          <p:cNvSpPr txBox="1"/>
          <p:nvPr/>
        </p:nvSpPr>
        <p:spPr>
          <a:xfrm>
            <a:off x="3200400" y="3918774"/>
            <a:ext cx="7161530" cy="1351267"/>
          </a:xfrm>
          <a:prstGeom prst="rect">
            <a:avLst/>
          </a:prstGeom>
        </p:spPr>
        <p:txBody>
          <a:bodyPr vert="horz" wrap="square" lIns="0" tIns="145415" rIns="0" bIns="0" rtlCol="0">
            <a:spAutoFit/>
          </a:bodyPr>
          <a:lstStyle/>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Être à moins de deux ans de l’âge légal de la catégorie sédentaire de sa génération (pas de limite d’âge maximum)</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370840" marR="5080" indent="-358140">
              <a:lnSpc>
                <a:spcPct val="143700"/>
              </a:lnSpc>
              <a:spcBef>
                <a:spcPts val="254"/>
              </a:spcBef>
              <a:buFont typeface="Wingdings"/>
              <a:buChar char=""/>
              <a:tabLst>
                <a:tab pos="370840" algn="l"/>
              </a:tabLst>
            </a:pPr>
            <a:r>
              <a:rPr sz="1500" dirty="0" smtClean="0">
                <a:latin typeface="Barlow Condensed" panose="00000506000000000000" pitchFamily="2" charset="0"/>
                <a:cs typeface="Arial"/>
              </a:rPr>
              <a:t>Justifier</a:t>
            </a:r>
            <a:r>
              <a:rPr sz="1500" spc="-55" dirty="0" smtClean="0">
                <a:latin typeface="Barlow Condensed" panose="00000506000000000000" pitchFamily="2" charset="0"/>
                <a:cs typeface="Arial"/>
              </a:rPr>
              <a:t> </a:t>
            </a:r>
            <a:r>
              <a:rPr sz="1500" dirty="0">
                <a:latin typeface="Barlow Condensed" panose="00000506000000000000" pitchFamily="2" charset="0"/>
                <a:cs typeface="Arial"/>
              </a:rPr>
              <a:t>d’une</a:t>
            </a:r>
            <a:r>
              <a:rPr sz="1500" spc="-25" dirty="0">
                <a:latin typeface="Barlow Condensed" panose="00000506000000000000" pitchFamily="2" charset="0"/>
                <a:cs typeface="Arial"/>
              </a:rPr>
              <a:t> </a:t>
            </a:r>
            <a:r>
              <a:rPr sz="1500" dirty="0">
                <a:latin typeface="Barlow Condensed" panose="00000506000000000000" pitchFamily="2" charset="0"/>
                <a:cs typeface="Arial"/>
              </a:rPr>
              <a:t>durée</a:t>
            </a:r>
            <a:r>
              <a:rPr sz="1500" spc="-35" dirty="0">
                <a:latin typeface="Barlow Condensed" panose="00000506000000000000" pitchFamily="2" charset="0"/>
                <a:cs typeface="Arial"/>
              </a:rPr>
              <a:t> </a:t>
            </a:r>
            <a:r>
              <a:rPr sz="1500" dirty="0">
                <a:latin typeface="Barlow Condensed" panose="00000506000000000000" pitchFamily="2" charset="0"/>
                <a:cs typeface="Arial"/>
              </a:rPr>
              <a:t>d’assurance</a:t>
            </a:r>
            <a:r>
              <a:rPr sz="1500" spc="-45" dirty="0">
                <a:latin typeface="Barlow Condensed" panose="00000506000000000000" pitchFamily="2" charset="0"/>
                <a:cs typeface="Arial"/>
              </a:rPr>
              <a:t> </a:t>
            </a:r>
            <a:r>
              <a:rPr sz="1500" dirty="0">
                <a:latin typeface="Barlow Condensed" panose="00000506000000000000" pitchFamily="2" charset="0"/>
                <a:cs typeface="Arial"/>
              </a:rPr>
              <a:t>tous</a:t>
            </a:r>
            <a:r>
              <a:rPr sz="1500" spc="-25" dirty="0">
                <a:latin typeface="Barlow Condensed" panose="00000506000000000000" pitchFamily="2" charset="0"/>
                <a:cs typeface="Arial"/>
              </a:rPr>
              <a:t> </a:t>
            </a:r>
            <a:r>
              <a:rPr sz="1500" dirty="0">
                <a:latin typeface="Barlow Condensed" panose="00000506000000000000" pitchFamily="2" charset="0"/>
                <a:cs typeface="Arial"/>
              </a:rPr>
              <a:t>régimes</a:t>
            </a:r>
            <a:r>
              <a:rPr sz="1500" spc="-35" dirty="0">
                <a:latin typeface="Barlow Condensed" panose="00000506000000000000" pitchFamily="2" charset="0"/>
                <a:cs typeface="Arial"/>
              </a:rPr>
              <a:t> </a:t>
            </a:r>
            <a:r>
              <a:rPr sz="1500" dirty="0" err="1" smtClean="0">
                <a:latin typeface="Barlow Condensed" panose="00000506000000000000" pitchFamily="2" charset="0"/>
                <a:cs typeface="Arial"/>
              </a:rPr>
              <a:t>confondus</a:t>
            </a:r>
            <a:r>
              <a:rPr lang="fr-FR" sz="1500" dirty="0" smtClean="0">
                <a:latin typeface="Barlow Condensed" panose="00000506000000000000" pitchFamily="2" charset="0"/>
                <a:cs typeface="Arial"/>
              </a:rPr>
              <a:t> au moins </a:t>
            </a:r>
            <a:r>
              <a:rPr sz="1500" dirty="0" err="1" smtClean="0">
                <a:latin typeface="Barlow Condensed" panose="00000506000000000000" pitchFamily="2" charset="0"/>
                <a:cs typeface="Arial"/>
              </a:rPr>
              <a:t>égale</a:t>
            </a:r>
            <a:r>
              <a:rPr sz="1500" spc="-20" dirty="0" smtClean="0">
                <a:latin typeface="Barlow Condensed" panose="00000506000000000000" pitchFamily="2" charset="0"/>
                <a:cs typeface="Arial"/>
              </a:rPr>
              <a:t> </a:t>
            </a:r>
            <a:r>
              <a:rPr sz="1500" dirty="0">
                <a:latin typeface="Barlow Condensed" panose="00000506000000000000" pitchFamily="2" charset="0"/>
                <a:cs typeface="Arial"/>
              </a:rPr>
              <a:t>à</a:t>
            </a:r>
            <a:r>
              <a:rPr sz="1500" spc="-10" dirty="0">
                <a:latin typeface="Barlow Condensed" panose="00000506000000000000" pitchFamily="2" charset="0"/>
                <a:cs typeface="Arial"/>
              </a:rPr>
              <a:t> </a:t>
            </a:r>
            <a:r>
              <a:rPr lang="fr-FR" sz="1500" spc="-10" dirty="0" smtClean="0">
                <a:latin typeface="Barlow Condensed" panose="00000506000000000000" pitchFamily="2" charset="0"/>
                <a:cs typeface="Arial"/>
              </a:rPr>
              <a:t>150 trimestres</a:t>
            </a:r>
            <a:endParaRPr sz="1500" dirty="0">
              <a:latin typeface="Barlow Condensed" panose="00000506000000000000" pitchFamily="2" charset="0"/>
              <a:cs typeface="Arial"/>
            </a:endParaRPr>
          </a:p>
        </p:txBody>
      </p:sp>
      <p:sp>
        <p:nvSpPr>
          <p:cNvPr id="9" name="object 9"/>
          <p:cNvSpPr/>
          <p:nvPr/>
        </p:nvSpPr>
        <p:spPr>
          <a:xfrm>
            <a:off x="731392" y="1296836"/>
            <a:ext cx="2011680" cy="3961129"/>
          </a:xfrm>
          <a:custGeom>
            <a:avLst/>
            <a:gdLst/>
            <a:ahLst/>
            <a:cxnLst/>
            <a:rect l="l" t="t" r="r" b="b"/>
            <a:pathLst>
              <a:path w="2011680" h="3961129">
                <a:moveTo>
                  <a:pt x="1676400" y="0"/>
                </a:moveTo>
                <a:lnTo>
                  <a:pt x="335292" y="0"/>
                </a:lnTo>
                <a:lnTo>
                  <a:pt x="285745" y="3635"/>
                </a:lnTo>
                <a:lnTo>
                  <a:pt x="238455" y="14195"/>
                </a:lnTo>
                <a:lnTo>
                  <a:pt x="193941" y="31162"/>
                </a:lnTo>
                <a:lnTo>
                  <a:pt x="152721" y="54016"/>
                </a:lnTo>
                <a:lnTo>
                  <a:pt x="115315" y="82239"/>
                </a:lnTo>
                <a:lnTo>
                  <a:pt x="82241" y="115313"/>
                </a:lnTo>
                <a:lnTo>
                  <a:pt x="54017" y="152718"/>
                </a:lnTo>
                <a:lnTo>
                  <a:pt x="31162" y="193936"/>
                </a:lnTo>
                <a:lnTo>
                  <a:pt x="14195" y="238448"/>
                </a:lnTo>
                <a:lnTo>
                  <a:pt x="3635" y="285735"/>
                </a:lnTo>
                <a:lnTo>
                  <a:pt x="0" y="335280"/>
                </a:lnTo>
                <a:lnTo>
                  <a:pt x="0" y="3625596"/>
                </a:lnTo>
                <a:lnTo>
                  <a:pt x="3635" y="3675140"/>
                </a:lnTo>
                <a:lnTo>
                  <a:pt x="14195" y="3722427"/>
                </a:lnTo>
                <a:lnTo>
                  <a:pt x="31162" y="3766939"/>
                </a:lnTo>
                <a:lnTo>
                  <a:pt x="54017" y="3808157"/>
                </a:lnTo>
                <a:lnTo>
                  <a:pt x="82241" y="3845562"/>
                </a:lnTo>
                <a:lnTo>
                  <a:pt x="115315" y="3878636"/>
                </a:lnTo>
                <a:lnTo>
                  <a:pt x="152721" y="3906859"/>
                </a:lnTo>
                <a:lnTo>
                  <a:pt x="193941" y="3929713"/>
                </a:lnTo>
                <a:lnTo>
                  <a:pt x="238455" y="3946680"/>
                </a:lnTo>
                <a:lnTo>
                  <a:pt x="285745" y="3957240"/>
                </a:lnTo>
                <a:lnTo>
                  <a:pt x="335292" y="3960876"/>
                </a:lnTo>
                <a:lnTo>
                  <a:pt x="1676400" y="3960876"/>
                </a:lnTo>
                <a:lnTo>
                  <a:pt x="1725944" y="3957240"/>
                </a:lnTo>
                <a:lnTo>
                  <a:pt x="1773231" y="3946680"/>
                </a:lnTo>
                <a:lnTo>
                  <a:pt x="1817743" y="3929713"/>
                </a:lnTo>
                <a:lnTo>
                  <a:pt x="1858961" y="3906859"/>
                </a:lnTo>
                <a:lnTo>
                  <a:pt x="1896366" y="3878636"/>
                </a:lnTo>
                <a:lnTo>
                  <a:pt x="1929440" y="3845562"/>
                </a:lnTo>
                <a:lnTo>
                  <a:pt x="1957663" y="3808157"/>
                </a:lnTo>
                <a:lnTo>
                  <a:pt x="1980517" y="3766939"/>
                </a:lnTo>
                <a:lnTo>
                  <a:pt x="1997484" y="3722427"/>
                </a:lnTo>
                <a:lnTo>
                  <a:pt x="2008044" y="3675140"/>
                </a:lnTo>
                <a:lnTo>
                  <a:pt x="2011680" y="3625596"/>
                </a:lnTo>
                <a:lnTo>
                  <a:pt x="2011680" y="335280"/>
                </a:lnTo>
                <a:lnTo>
                  <a:pt x="2008044" y="285735"/>
                </a:lnTo>
                <a:lnTo>
                  <a:pt x="1997484" y="238448"/>
                </a:lnTo>
                <a:lnTo>
                  <a:pt x="1980517" y="193936"/>
                </a:lnTo>
                <a:lnTo>
                  <a:pt x="1957663" y="152718"/>
                </a:lnTo>
                <a:lnTo>
                  <a:pt x="1929440" y="115313"/>
                </a:lnTo>
                <a:lnTo>
                  <a:pt x="1896366" y="82239"/>
                </a:lnTo>
                <a:lnTo>
                  <a:pt x="1858961" y="54016"/>
                </a:lnTo>
                <a:lnTo>
                  <a:pt x="1817743" y="31162"/>
                </a:lnTo>
                <a:lnTo>
                  <a:pt x="1773231" y="14195"/>
                </a:lnTo>
                <a:lnTo>
                  <a:pt x="1725944" y="3635"/>
                </a:lnTo>
                <a:lnTo>
                  <a:pt x="1676400" y="0"/>
                </a:lnTo>
                <a:close/>
              </a:path>
            </a:pathLst>
          </a:custGeom>
          <a:solidFill>
            <a:srgbClr val="BE2352"/>
          </a:solidFill>
        </p:spPr>
        <p:txBody>
          <a:bodyPr wrap="square" lIns="0" tIns="0" rIns="0" bIns="0" rtlCol="0"/>
          <a:lstStyle/>
          <a:p>
            <a:endParaRPr/>
          </a:p>
        </p:txBody>
      </p:sp>
      <p:sp>
        <p:nvSpPr>
          <p:cNvPr id="10" name="object 10"/>
          <p:cNvSpPr txBox="1"/>
          <p:nvPr/>
        </p:nvSpPr>
        <p:spPr>
          <a:xfrm>
            <a:off x="988460" y="2614491"/>
            <a:ext cx="1355090" cy="1138773"/>
          </a:xfrm>
          <a:prstGeom prst="rect">
            <a:avLst/>
          </a:prstGeom>
        </p:spPr>
        <p:txBody>
          <a:bodyPr vert="horz" wrap="square" lIns="0" tIns="73660" rIns="0" bIns="0" rtlCol="0">
            <a:spAutoFit/>
          </a:bodyPr>
          <a:lstStyle/>
          <a:p>
            <a:pPr algn="ctr">
              <a:lnSpc>
                <a:spcPct val="100000"/>
              </a:lnSpc>
              <a:spcBef>
                <a:spcPts val="580"/>
              </a:spcBef>
            </a:pPr>
            <a:endParaRPr lang="fr-FR" sz="2000" b="1" spc="-10" dirty="0" smtClean="0">
              <a:solidFill>
                <a:srgbClr val="FFFFFF"/>
              </a:solidFill>
              <a:latin typeface="Barlow Condensed" panose="00000506000000000000" pitchFamily="2" charset="0"/>
              <a:cs typeface="Arial"/>
            </a:endParaRPr>
          </a:p>
          <a:p>
            <a:pPr algn="ctr">
              <a:lnSpc>
                <a:spcPct val="100000"/>
              </a:lnSpc>
              <a:spcBef>
                <a:spcPts val="580"/>
              </a:spcBef>
            </a:pPr>
            <a:r>
              <a:rPr sz="2000" b="1" spc="-10" dirty="0" smtClean="0">
                <a:solidFill>
                  <a:srgbClr val="FFFFFF"/>
                </a:solidFill>
                <a:latin typeface="Barlow Condensed" panose="00000506000000000000" pitchFamily="2" charset="0"/>
                <a:cs typeface="Arial"/>
              </a:rPr>
              <a:t>Conditions</a:t>
            </a:r>
            <a:endParaRPr sz="2000" dirty="0">
              <a:latin typeface="Barlow Condensed" panose="00000506000000000000" pitchFamily="2" charset="0"/>
              <a:cs typeface="Arial"/>
            </a:endParaRPr>
          </a:p>
          <a:p>
            <a:pPr marL="144780" marR="139065" indent="1270" algn="ctr">
              <a:lnSpc>
                <a:spcPts val="2060"/>
              </a:lnSpc>
              <a:spcBef>
                <a:spcPts val="835"/>
              </a:spcBef>
            </a:pPr>
            <a:endParaRPr sz="2000" dirty="0">
              <a:latin typeface="Barlow Condensed" panose="00000506000000000000" pitchFamily="2" charset="0"/>
              <a:cs typeface="Arial"/>
            </a:endParaRPr>
          </a:p>
        </p:txBody>
      </p:sp>
      <p:sp>
        <p:nvSpPr>
          <p:cNvPr id="15" name="ZoneTexte 1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39</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6" name="Connecteur droit 15">
            <a:extLst>
              <a:ext uri="{FF2B5EF4-FFF2-40B4-BE49-F238E27FC236}">
                <a16:creationId xmlns:a16="http://schemas.microsoft.com/office/drawing/2014/main" id="{E26515BD-4EF6-5243-8E3E-8E186C145951}"/>
              </a:ext>
            </a:extLst>
          </p:cNvPr>
          <p:cNvCxnSpPr>
            <a:cxnSpLocks/>
          </p:cNvCxnSpPr>
          <p:nvPr/>
        </p:nvCxnSpPr>
        <p:spPr>
          <a:xfrm>
            <a:off x="488133"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Partie 1  </a:t>
            </a:r>
            <a:endParaRPr lang="fr-FR" dirty="0"/>
          </a:p>
          <a:p>
            <a:endParaRPr lang="fr-FR" dirty="0"/>
          </a:p>
        </p:txBody>
      </p:sp>
      <p:sp>
        <p:nvSpPr>
          <p:cNvPr id="3" name="Espace réservé du texte 2"/>
          <p:cNvSpPr>
            <a:spLocks noGrp="1"/>
          </p:cNvSpPr>
          <p:nvPr>
            <p:ph type="body" sz="quarter" idx="11"/>
          </p:nvPr>
        </p:nvSpPr>
        <p:spPr/>
        <p:txBody>
          <a:bodyPr/>
          <a:lstStyle/>
          <a:p>
            <a:r>
              <a:rPr lang="fr-FR" dirty="0"/>
              <a:t>Mesures </a:t>
            </a:r>
            <a:r>
              <a:rPr lang="fr-FR" dirty="0" smtClean="0"/>
              <a:t>paramétriques</a:t>
            </a:r>
            <a:endParaRPr lang="fr-FR" dirty="0"/>
          </a:p>
        </p:txBody>
      </p:sp>
      <p:pic>
        <p:nvPicPr>
          <p:cNvPr id="5" name="Espace réservé pour une image  4"/>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977" r="977"/>
          <a:stretch>
            <a:fillRect/>
          </a:stretch>
        </p:blipFill>
        <p:spPr/>
      </p:pic>
    </p:spTree>
    <p:extLst>
      <p:ext uri="{BB962C8B-B14F-4D97-AF65-F5344CB8AC3E}">
        <p14:creationId xmlns:p14="http://schemas.microsoft.com/office/powerpoint/2010/main" val="2239360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215878"/>
            <a:ext cx="8445500" cy="458459"/>
          </a:xfrm>
          <a:prstGeom prst="rect">
            <a:avLst/>
          </a:prstGeom>
        </p:spPr>
        <p:txBody>
          <a:bodyPr vert="horz" wrap="square" lIns="0" tIns="12065" rIns="0" bIns="0" rtlCol="0">
            <a:spAutoFit/>
          </a:bodyPr>
          <a:lstStyle/>
          <a:p>
            <a:pPr marL="12700">
              <a:lnSpc>
                <a:spcPct val="100000"/>
              </a:lnSpc>
              <a:spcBef>
                <a:spcPts val="95"/>
              </a:spcBef>
            </a:pPr>
            <a:r>
              <a:rPr lang="fr-FR" sz="2900" spc="-10" dirty="0">
                <a:solidFill>
                  <a:srgbClr val="BE2352"/>
                </a:solidFill>
              </a:rPr>
              <a:t>3</a:t>
            </a:r>
            <a:r>
              <a:rPr sz="2900" spc="-10" dirty="0" smtClean="0">
                <a:solidFill>
                  <a:srgbClr val="BE2352"/>
                </a:solidFill>
              </a:rPr>
              <a:t>) </a:t>
            </a:r>
            <a:r>
              <a:rPr sz="2900" spc="-10" dirty="0">
                <a:solidFill>
                  <a:srgbClr val="BE2352"/>
                </a:solidFill>
              </a:rPr>
              <a:t>Retraite progressive</a:t>
            </a:r>
          </a:p>
        </p:txBody>
      </p:sp>
      <p:grpSp>
        <p:nvGrpSpPr>
          <p:cNvPr id="3" name="object 3"/>
          <p:cNvGrpSpPr/>
          <p:nvPr/>
        </p:nvGrpSpPr>
        <p:grpSpPr>
          <a:xfrm>
            <a:off x="3102610" y="1219200"/>
            <a:ext cx="8020050" cy="4038765"/>
            <a:chOff x="3102610" y="1907794"/>
            <a:chExt cx="8020050" cy="3885565"/>
          </a:xfrm>
          <a:noFill/>
        </p:grpSpPr>
        <p:sp>
          <p:nvSpPr>
            <p:cNvPr id="4" name="object 4"/>
            <p:cNvSpPr/>
            <p:nvPr/>
          </p:nvSpPr>
          <p:spPr>
            <a:xfrm>
              <a:off x="3108960" y="1914144"/>
              <a:ext cx="8007350" cy="3872865"/>
            </a:xfrm>
            <a:custGeom>
              <a:avLst/>
              <a:gdLst/>
              <a:ahLst/>
              <a:cxnLst/>
              <a:rect l="l" t="t" r="r" b="b"/>
              <a:pathLst>
                <a:path w="8007350" h="3872865">
                  <a:moveTo>
                    <a:pt x="7361682" y="0"/>
                  </a:moveTo>
                  <a:lnTo>
                    <a:pt x="0" y="0"/>
                  </a:lnTo>
                  <a:lnTo>
                    <a:pt x="0" y="3872483"/>
                  </a:lnTo>
                  <a:lnTo>
                    <a:pt x="7361682" y="3872483"/>
                  </a:lnTo>
                  <a:lnTo>
                    <a:pt x="7409854" y="3870713"/>
                  </a:lnTo>
                  <a:lnTo>
                    <a:pt x="7457064" y="3865486"/>
                  </a:lnTo>
                  <a:lnTo>
                    <a:pt x="7503188" y="3856927"/>
                  </a:lnTo>
                  <a:lnTo>
                    <a:pt x="7548099" y="3845160"/>
                  </a:lnTo>
                  <a:lnTo>
                    <a:pt x="7591674" y="3830311"/>
                  </a:lnTo>
                  <a:lnTo>
                    <a:pt x="7633788" y="3812503"/>
                  </a:lnTo>
                  <a:lnTo>
                    <a:pt x="7674315" y="3791862"/>
                  </a:lnTo>
                  <a:lnTo>
                    <a:pt x="7713132" y="3768513"/>
                  </a:lnTo>
                  <a:lnTo>
                    <a:pt x="7750114" y="3742579"/>
                  </a:lnTo>
                  <a:lnTo>
                    <a:pt x="7785135" y="3714187"/>
                  </a:lnTo>
                  <a:lnTo>
                    <a:pt x="7818072" y="3683460"/>
                  </a:lnTo>
                  <a:lnTo>
                    <a:pt x="7848799" y="3650523"/>
                  </a:lnTo>
                  <a:lnTo>
                    <a:pt x="7877191" y="3615502"/>
                  </a:lnTo>
                  <a:lnTo>
                    <a:pt x="7903125" y="3578520"/>
                  </a:lnTo>
                  <a:lnTo>
                    <a:pt x="7926474" y="3539703"/>
                  </a:lnTo>
                  <a:lnTo>
                    <a:pt x="7947115" y="3499176"/>
                  </a:lnTo>
                  <a:lnTo>
                    <a:pt x="7964923" y="3457062"/>
                  </a:lnTo>
                  <a:lnTo>
                    <a:pt x="7979772" y="3413487"/>
                  </a:lnTo>
                  <a:lnTo>
                    <a:pt x="7991539" y="3368576"/>
                  </a:lnTo>
                  <a:lnTo>
                    <a:pt x="8000098" y="3322452"/>
                  </a:lnTo>
                  <a:lnTo>
                    <a:pt x="8005325" y="3275242"/>
                  </a:lnTo>
                  <a:lnTo>
                    <a:pt x="8007096" y="3227069"/>
                  </a:lnTo>
                  <a:lnTo>
                    <a:pt x="8007096" y="645413"/>
                  </a:lnTo>
                  <a:lnTo>
                    <a:pt x="8005325" y="597241"/>
                  </a:lnTo>
                  <a:lnTo>
                    <a:pt x="8000098" y="550031"/>
                  </a:lnTo>
                  <a:lnTo>
                    <a:pt x="7991539" y="503907"/>
                  </a:lnTo>
                  <a:lnTo>
                    <a:pt x="7979772" y="458996"/>
                  </a:lnTo>
                  <a:lnTo>
                    <a:pt x="7964923" y="415421"/>
                  </a:lnTo>
                  <a:lnTo>
                    <a:pt x="7947115" y="373307"/>
                  </a:lnTo>
                  <a:lnTo>
                    <a:pt x="7926474" y="332780"/>
                  </a:lnTo>
                  <a:lnTo>
                    <a:pt x="7903125" y="293963"/>
                  </a:lnTo>
                  <a:lnTo>
                    <a:pt x="7877191" y="256981"/>
                  </a:lnTo>
                  <a:lnTo>
                    <a:pt x="7848799" y="221960"/>
                  </a:lnTo>
                  <a:lnTo>
                    <a:pt x="7818072" y="189023"/>
                  </a:lnTo>
                  <a:lnTo>
                    <a:pt x="7785135" y="158296"/>
                  </a:lnTo>
                  <a:lnTo>
                    <a:pt x="7750114" y="129904"/>
                  </a:lnTo>
                  <a:lnTo>
                    <a:pt x="7713132" y="103970"/>
                  </a:lnTo>
                  <a:lnTo>
                    <a:pt x="7674315" y="80621"/>
                  </a:lnTo>
                  <a:lnTo>
                    <a:pt x="7633788" y="59980"/>
                  </a:lnTo>
                  <a:lnTo>
                    <a:pt x="7591674" y="42172"/>
                  </a:lnTo>
                  <a:lnTo>
                    <a:pt x="7548099" y="27323"/>
                  </a:lnTo>
                  <a:lnTo>
                    <a:pt x="7503188" y="15556"/>
                  </a:lnTo>
                  <a:lnTo>
                    <a:pt x="7457064" y="6997"/>
                  </a:lnTo>
                  <a:lnTo>
                    <a:pt x="7409854" y="1770"/>
                  </a:lnTo>
                  <a:lnTo>
                    <a:pt x="7361682" y="0"/>
                  </a:lnTo>
                  <a:close/>
                </a:path>
              </a:pathLst>
            </a:custGeom>
            <a:grpFill/>
            <a:ln>
              <a:solidFill>
                <a:srgbClr val="BE2352"/>
              </a:solidFill>
            </a:ln>
          </p:spPr>
          <p:txBody>
            <a:bodyPr wrap="square" lIns="0" tIns="0" rIns="0" bIns="0" rtlCol="0"/>
            <a:lstStyle/>
            <a:p>
              <a:endParaRPr/>
            </a:p>
          </p:txBody>
        </p:sp>
        <p:sp>
          <p:nvSpPr>
            <p:cNvPr id="5" name="object 5"/>
            <p:cNvSpPr/>
            <p:nvPr/>
          </p:nvSpPr>
          <p:spPr>
            <a:xfrm>
              <a:off x="3108960" y="1914144"/>
              <a:ext cx="8007350" cy="3872865"/>
            </a:xfrm>
            <a:custGeom>
              <a:avLst/>
              <a:gdLst/>
              <a:ahLst/>
              <a:cxnLst/>
              <a:rect l="l" t="t" r="r" b="b"/>
              <a:pathLst>
                <a:path w="8007350" h="3872865">
                  <a:moveTo>
                    <a:pt x="8007096" y="645413"/>
                  </a:moveTo>
                  <a:lnTo>
                    <a:pt x="8007096" y="3227069"/>
                  </a:lnTo>
                  <a:lnTo>
                    <a:pt x="8005325" y="3275242"/>
                  </a:lnTo>
                  <a:lnTo>
                    <a:pt x="8000098" y="3322452"/>
                  </a:lnTo>
                  <a:lnTo>
                    <a:pt x="7991539" y="3368576"/>
                  </a:lnTo>
                  <a:lnTo>
                    <a:pt x="7979772" y="3413487"/>
                  </a:lnTo>
                  <a:lnTo>
                    <a:pt x="7964923" y="3457062"/>
                  </a:lnTo>
                  <a:lnTo>
                    <a:pt x="7947115" y="3499176"/>
                  </a:lnTo>
                  <a:lnTo>
                    <a:pt x="7926474" y="3539703"/>
                  </a:lnTo>
                  <a:lnTo>
                    <a:pt x="7903125" y="3578520"/>
                  </a:lnTo>
                  <a:lnTo>
                    <a:pt x="7877191" y="3615502"/>
                  </a:lnTo>
                  <a:lnTo>
                    <a:pt x="7848799" y="3650523"/>
                  </a:lnTo>
                  <a:lnTo>
                    <a:pt x="7818072" y="3683460"/>
                  </a:lnTo>
                  <a:lnTo>
                    <a:pt x="7785135" y="3714187"/>
                  </a:lnTo>
                  <a:lnTo>
                    <a:pt x="7750114" y="3742579"/>
                  </a:lnTo>
                  <a:lnTo>
                    <a:pt x="7713132" y="3768513"/>
                  </a:lnTo>
                  <a:lnTo>
                    <a:pt x="7674315" y="3791862"/>
                  </a:lnTo>
                  <a:lnTo>
                    <a:pt x="7633788" y="3812503"/>
                  </a:lnTo>
                  <a:lnTo>
                    <a:pt x="7591674" y="3830311"/>
                  </a:lnTo>
                  <a:lnTo>
                    <a:pt x="7548099" y="3845160"/>
                  </a:lnTo>
                  <a:lnTo>
                    <a:pt x="7503188" y="3856927"/>
                  </a:lnTo>
                  <a:lnTo>
                    <a:pt x="7457064" y="3865486"/>
                  </a:lnTo>
                  <a:lnTo>
                    <a:pt x="7409854" y="3870713"/>
                  </a:lnTo>
                  <a:lnTo>
                    <a:pt x="7361682" y="3872483"/>
                  </a:lnTo>
                  <a:lnTo>
                    <a:pt x="0" y="3872483"/>
                  </a:lnTo>
                  <a:lnTo>
                    <a:pt x="0" y="0"/>
                  </a:lnTo>
                  <a:lnTo>
                    <a:pt x="7361682" y="0"/>
                  </a:lnTo>
                  <a:lnTo>
                    <a:pt x="7409854" y="1770"/>
                  </a:lnTo>
                  <a:lnTo>
                    <a:pt x="7457064" y="6997"/>
                  </a:lnTo>
                  <a:lnTo>
                    <a:pt x="7503188" y="15556"/>
                  </a:lnTo>
                  <a:lnTo>
                    <a:pt x="7548099" y="27323"/>
                  </a:lnTo>
                  <a:lnTo>
                    <a:pt x="7591674" y="42172"/>
                  </a:lnTo>
                  <a:lnTo>
                    <a:pt x="7633788" y="59980"/>
                  </a:lnTo>
                  <a:lnTo>
                    <a:pt x="7674315" y="80621"/>
                  </a:lnTo>
                  <a:lnTo>
                    <a:pt x="7713132" y="103970"/>
                  </a:lnTo>
                  <a:lnTo>
                    <a:pt x="7750114" y="129904"/>
                  </a:lnTo>
                  <a:lnTo>
                    <a:pt x="7785135" y="158296"/>
                  </a:lnTo>
                  <a:lnTo>
                    <a:pt x="7818072" y="189023"/>
                  </a:lnTo>
                  <a:lnTo>
                    <a:pt x="7848799" y="221960"/>
                  </a:lnTo>
                  <a:lnTo>
                    <a:pt x="7877191" y="256981"/>
                  </a:lnTo>
                  <a:lnTo>
                    <a:pt x="7903125" y="293963"/>
                  </a:lnTo>
                  <a:lnTo>
                    <a:pt x="7926474" y="332780"/>
                  </a:lnTo>
                  <a:lnTo>
                    <a:pt x="7947115" y="373307"/>
                  </a:lnTo>
                  <a:lnTo>
                    <a:pt x="7964923" y="415421"/>
                  </a:lnTo>
                  <a:lnTo>
                    <a:pt x="7979772" y="458996"/>
                  </a:lnTo>
                  <a:lnTo>
                    <a:pt x="7991539" y="503907"/>
                  </a:lnTo>
                  <a:lnTo>
                    <a:pt x="8000098" y="550031"/>
                  </a:lnTo>
                  <a:lnTo>
                    <a:pt x="8005325" y="597241"/>
                  </a:lnTo>
                  <a:lnTo>
                    <a:pt x="8007096" y="645413"/>
                  </a:lnTo>
                  <a:close/>
                </a:path>
              </a:pathLst>
            </a:custGeom>
            <a:grpFill/>
            <a:ln w="12700">
              <a:solidFill>
                <a:srgbClr val="BE2352"/>
              </a:solidFill>
            </a:ln>
          </p:spPr>
          <p:txBody>
            <a:bodyPr wrap="square" lIns="0" tIns="0" rIns="0" bIns="0" rtlCol="0"/>
            <a:lstStyle/>
            <a:p>
              <a:endParaRPr/>
            </a:p>
          </p:txBody>
        </p:sp>
      </p:grpSp>
      <p:sp>
        <p:nvSpPr>
          <p:cNvPr id="6" name="object 6"/>
          <p:cNvSpPr txBox="1"/>
          <p:nvPr/>
        </p:nvSpPr>
        <p:spPr>
          <a:xfrm>
            <a:off x="3200400" y="1482870"/>
            <a:ext cx="7526972" cy="243656"/>
          </a:xfrm>
          <a:prstGeom prst="rect">
            <a:avLst/>
          </a:prstGeom>
        </p:spPr>
        <p:txBody>
          <a:bodyPr vert="horz" wrap="square" lIns="0" tIns="12700" rIns="0" bIns="0" rtlCol="0">
            <a:spAutoFit/>
          </a:bodyPr>
          <a:lstStyle/>
          <a:p>
            <a:pPr marL="370205" indent="-357505">
              <a:lnSpc>
                <a:spcPct val="100000"/>
              </a:lnSpc>
              <a:spcBef>
                <a:spcPts val="100"/>
              </a:spcBef>
              <a:buFont typeface="Wingdings"/>
              <a:buChar char=""/>
              <a:tabLst>
                <a:tab pos="370205" algn="l"/>
              </a:tabLst>
            </a:pPr>
            <a:r>
              <a:rPr lang="fr-FR" sz="1500" dirty="0" smtClean="0">
                <a:latin typeface="Barlow Condensed" panose="00000506000000000000" pitchFamily="2" charset="0"/>
                <a:cs typeface="Arial"/>
              </a:rPr>
              <a:t>L’agent est à temps plein, il peut demander à son employeur, un temps partiel et sa retraite progressive</a:t>
            </a:r>
            <a:endParaRPr sz="1500" dirty="0">
              <a:latin typeface="Barlow Condensed" panose="00000506000000000000" pitchFamily="2" charset="0"/>
              <a:cs typeface="Arial"/>
            </a:endParaRPr>
          </a:p>
        </p:txBody>
      </p:sp>
      <p:sp>
        <p:nvSpPr>
          <p:cNvPr id="7" name="object 7"/>
          <p:cNvSpPr txBox="1"/>
          <p:nvPr/>
        </p:nvSpPr>
        <p:spPr>
          <a:xfrm>
            <a:off x="3518647" y="1940136"/>
            <a:ext cx="7222172" cy="345864"/>
          </a:xfrm>
          <a:prstGeom prst="rect">
            <a:avLst/>
          </a:prstGeom>
        </p:spPr>
        <p:txBody>
          <a:bodyPr vert="horz" wrap="square" lIns="0" tIns="13335" rIns="0" bIns="0" rtlCol="0">
            <a:spAutoFit/>
          </a:bodyPr>
          <a:lstStyle/>
          <a:p>
            <a:pPr marL="205740" marR="5080" indent="-193675">
              <a:lnSpc>
                <a:spcPct val="143700"/>
              </a:lnSpc>
              <a:spcBef>
                <a:spcPts val="105"/>
              </a:spcBef>
              <a:buChar char="•"/>
              <a:tabLst>
                <a:tab pos="205740" algn="l"/>
              </a:tabLst>
            </a:pPr>
            <a:r>
              <a:rPr lang="fr-FR" sz="1500" dirty="0" smtClean="0">
                <a:latin typeface="Barlow Condensed" panose="00000506000000000000" pitchFamily="2" charset="0"/>
                <a:cs typeface="Arial"/>
              </a:rPr>
              <a:t>L’employeur conserve son pouvoir d’appréciation en matière d’autorisation du temps partiel</a:t>
            </a:r>
            <a:endParaRPr sz="1500" dirty="0">
              <a:latin typeface="Barlow Condensed" panose="00000506000000000000" pitchFamily="2" charset="0"/>
              <a:cs typeface="Arial"/>
            </a:endParaRPr>
          </a:p>
        </p:txBody>
      </p:sp>
      <p:sp>
        <p:nvSpPr>
          <p:cNvPr id="8" name="object 8"/>
          <p:cNvSpPr txBox="1"/>
          <p:nvPr/>
        </p:nvSpPr>
        <p:spPr>
          <a:xfrm>
            <a:off x="3200400" y="2625221"/>
            <a:ext cx="7161530" cy="3069686"/>
          </a:xfrm>
          <a:prstGeom prst="rect">
            <a:avLst/>
          </a:prstGeom>
        </p:spPr>
        <p:txBody>
          <a:bodyPr vert="horz" wrap="square" lIns="0" tIns="145415" rIns="0" bIns="0" rtlCol="0">
            <a:spAutoFit/>
          </a:bodyPr>
          <a:lstStyle/>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L’agent est déjà à temps partiel, il peut demander sa retraite progressive</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L’agent est à temps non complet </a:t>
            </a:r>
            <a:r>
              <a:rPr lang="fr-FR" sz="1500" dirty="0" err="1" smtClean="0">
                <a:latin typeface="Barlow Condensed" panose="00000506000000000000" pitchFamily="2" charset="0"/>
                <a:cs typeface="Arial"/>
              </a:rPr>
              <a:t>affiliable</a:t>
            </a:r>
            <a:r>
              <a:rPr lang="fr-FR" sz="1500" dirty="0" smtClean="0">
                <a:latin typeface="Barlow Condensed" panose="00000506000000000000" pitchFamily="2" charset="0"/>
                <a:cs typeface="Arial"/>
              </a:rPr>
              <a:t> et inférieur à 90% du temps complet, il peut demander sa retraite progressive</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L’agent est à temps non complet sur un ou plusieurs emplois dépassant 90% du temps complet, il doit demander à réduire son temps de travail pour pouvoir faire sa demande de retraite progressive</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12700" marR="5080">
              <a:lnSpc>
                <a:spcPct val="143700"/>
              </a:lnSpc>
              <a:spcBef>
                <a:spcPts val="254"/>
              </a:spcBef>
              <a:tabLst>
                <a:tab pos="370840" algn="l"/>
              </a:tabLst>
            </a:pPr>
            <a:endParaRPr lang="fr-FR" sz="1500" dirty="0" smtClean="0">
              <a:latin typeface="Barlow Condensed" panose="00000506000000000000" pitchFamily="2" charset="0"/>
              <a:cs typeface="Arial"/>
            </a:endParaRPr>
          </a:p>
        </p:txBody>
      </p:sp>
      <p:sp>
        <p:nvSpPr>
          <p:cNvPr id="9" name="object 9"/>
          <p:cNvSpPr/>
          <p:nvPr/>
        </p:nvSpPr>
        <p:spPr>
          <a:xfrm>
            <a:off x="731392" y="1296836"/>
            <a:ext cx="2011680" cy="3961129"/>
          </a:xfrm>
          <a:custGeom>
            <a:avLst/>
            <a:gdLst/>
            <a:ahLst/>
            <a:cxnLst/>
            <a:rect l="l" t="t" r="r" b="b"/>
            <a:pathLst>
              <a:path w="2011680" h="3961129">
                <a:moveTo>
                  <a:pt x="1676400" y="0"/>
                </a:moveTo>
                <a:lnTo>
                  <a:pt x="335292" y="0"/>
                </a:lnTo>
                <a:lnTo>
                  <a:pt x="285745" y="3635"/>
                </a:lnTo>
                <a:lnTo>
                  <a:pt x="238455" y="14195"/>
                </a:lnTo>
                <a:lnTo>
                  <a:pt x="193941" y="31162"/>
                </a:lnTo>
                <a:lnTo>
                  <a:pt x="152721" y="54016"/>
                </a:lnTo>
                <a:lnTo>
                  <a:pt x="115315" y="82239"/>
                </a:lnTo>
                <a:lnTo>
                  <a:pt x="82241" y="115313"/>
                </a:lnTo>
                <a:lnTo>
                  <a:pt x="54017" y="152718"/>
                </a:lnTo>
                <a:lnTo>
                  <a:pt x="31162" y="193936"/>
                </a:lnTo>
                <a:lnTo>
                  <a:pt x="14195" y="238448"/>
                </a:lnTo>
                <a:lnTo>
                  <a:pt x="3635" y="285735"/>
                </a:lnTo>
                <a:lnTo>
                  <a:pt x="0" y="335280"/>
                </a:lnTo>
                <a:lnTo>
                  <a:pt x="0" y="3625596"/>
                </a:lnTo>
                <a:lnTo>
                  <a:pt x="3635" y="3675140"/>
                </a:lnTo>
                <a:lnTo>
                  <a:pt x="14195" y="3722427"/>
                </a:lnTo>
                <a:lnTo>
                  <a:pt x="31162" y="3766939"/>
                </a:lnTo>
                <a:lnTo>
                  <a:pt x="54017" y="3808157"/>
                </a:lnTo>
                <a:lnTo>
                  <a:pt x="82241" y="3845562"/>
                </a:lnTo>
                <a:lnTo>
                  <a:pt x="115315" y="3878636"/>
                </a:lnTo>
                <a:lnTo>
                  <a:pt x="152721" y="3906859"/>
                </a:lnTo>
                <a:lnTo>
                  <a:pt x="193941" y="3929713"/>
                </a:lnTo>
                <a:lnTo>
                  <a:pt x="238455" y="3946680"/>
                </a:lnTo>
                <a:lnTo>
                  <a:pt x="285745" y="3957240"/>
                </a:lnTo>
                <a:lnTo>
                  <a:pt x="335292" y="3960876"/>
                </a:lnTo>
                <a:lnTo>
                  <a:pt x="1676400" y="3960876"/>
                </a:lnTo>
                <a:lnTo>
                  <a:pt x="1725944" y="3957240"/>
                </a:lnTo>
                <a:lnTo>
                  <a:pt x="1773231" y="3946680"/>
                </a:lnTo>
                <a:lnTo>
                  <a:pt x="1817743" y="3929713"/>
                </a:lnTo>
                <a:lnTo>
                  <a:pt x="1858961" y="3906859"/>
                </a:lnTo>
                <a:lnTo>
                  <a:pt x="1896366" y="3878636"/>
                </a:lnTo>
                <a:lnTo>
                  <a:pt x="1929440" y="3845562"/>
                </a:lnTo>
                <a:lnTo>
                  <a:pt x="1957663" y="3808157"/>
                </a:lnTo>
                <a:lnTo>
                  <a:pt x="1980517" y="3766939"/>
                </a:lnTo>
                <a:lnTo>
                  <a:pt x="1997484" y="3722427"/>
                </a:lnTo>
                <a:lnTo>
                  <a:pt x="2008044" y="3675140"/>
                </a:lnTo>
                <a:lnTo>
                  <a:pt x="2011680" y="3625596"/>
                </a:lnTo>
                <a:lnTo>
                  <a:pt x="2011680" y="335280"/>
                </a:lnTo>
                <a:lnTo>
                  <a:pt x="2008044" y="285735"/>
                </a:lnTo>
                <a:lnTo>
                  <a:pt x="1997484" y="238448"/>
                </a:lnTo>
                <a:lnTo>
                  <a:pt x="1980517" y="193936"/>
                </a:lnTo>
                <a:lnTo>
                  <a:pt x="1957663" y="152718"/>
                </a:lnTo>
                <a:lnTo>
                  <a:pt x="1929440" y="115313"/>
                </a:lnTo>
                <a:lnTo>
                  <a:pt x="1896366" y="82239"/>
                </a:lnTo>
                <a:lnTo>
                  <a:pt x="1858961" y="54016"/>
                </a:lnTo>
                <a:lnTo>
                  <a:pt x="1817743" y="31162"/>
                </a:lnTo>
                <a:lnTo>
                  <a:pt x="1773231" y="14195"/>
                </a:lnTo>
                <a:lnTo>
                  <a:pt x="1725944" y="3635"/>
                </a:lnTo>
                <a:lnTo>
                  <a:pt x="1676400" y="0"/>
                </a:lnTo>
                <a:close/>
              </a:path>
            </a:pathLst>
          </a:custGeom>
          <a:solidFill>
            <a:srgbClr val="BE2352"/>
          </a:solidFill>
        </p:spPr>
        <p:txBody>
          <a:bodyPr wrap="square" lIns="0" tIns="0" rIns="0" bIns="0" rtlCol="0"/>
          <a:lstStyle/>
          <a:p>
            <a:endParaRPr/>
          </a:p>
        </p:txBody>
      </p:sp>
      <p:sp>
        <p:nvSpPr>
          <p:cNvPr id="10" name="object 10"/>
          <p:cNvSpPr txBox="1"/>
          <p:nvPr/>
        </p:nvSpPr>
        <p:spPr>
          <a:xfrm>
            <a:off x="1014219" y="2286000"/>
            <a:ext cx="1526140" cy="1754326"/>
          </a:xfrm>
          <a:prstGeom prst="rect">
            <a:avLst/>
          </a:prstGeom>
        </p:spPr>
        <p:txBody>
          <a:bodyPr vert="horz" wrap="square" lIns="0" tIns="73660" rIns="0" bIns="0" rtlCol="0">
            <a:spAutoFit/>
          </a:bodyPr>
          <a:lstStyle/>
          <a:p>
            <a:pPr algn="ctr">
              <a:lnSpc>
                <a:spcPct val="100000"/>
              </a:lnSpc>
              <a:spcBef>
                <a:spcPts val="580"/>
              </a:spcBef>
            </a:pPr>
            <a:endParaRPr lang="fr-FR" sz="2000" b="1" spc="-10" dirty="0" smtClean="0">
              <a:solidFill>
                <a:srgbClr val="FFFFFF"/>
              </a:solidFill>
              <a:latin typeface="Barlow Condensed" panose="00000506000000000000" pitchFamily="2" charset="0"/>
              <a:cs typeface="Arial"/>
            </a:endParaRPr>
          </a:p>
          <a:p>
            <a:pPr algn="ctr">
              <a:lnSpc>
                <a:spcPct val="100000"/>
              </a:lnSpc>
              <a:spcBef>
                <a:spcPts val="580"/>
              </a:spcBef>
            </a:pPr>
            <a:r>
              <a:rPr lang="fr-FR" sz="2000" b="1" spc="-10" dirty="0" smtClean="0">
                <a:solidFill>
                  <a:srgbClr val="FFFFFF"/>
                </a:solidFill>
                <a:latin typeface="Barlow Condensed" panose="00000506000000000000" pitchFamily="2" charset="0"/>
                <a:cs typeface="Arial"/>
              </a:rPr>
              <a:t>Demande 6 mois avant la date souhaitée</a:t>
            </a:r>
            <a:endParaRPr sz="2000" dirty="0">
              <a:latin typeface="Barlow Condensed" panose="00000506000000000000" pitchFamily="2" charset="0"/>
              <a:cs typeface="Arial"/>
            </a:endParaRPr>
          </a:p>
          <a:p>
            <a:pPr marL="144780" marR="139065" indent="1270" algn="ctr">
              <a:lnSpc>
                <a:spcPts val="2060"/>
              </a:lnSpc>
              <a:spcBef>
                <a:spcPts val="835"/>
              </a:spcBef>
            </a:pPr>
            <a:endParaRPr sz="2000" dirty="0">
              <a:latin typeface="Barlow Condensed" panose="00000506000000000000" pitchFamily="2" charset="0"/>
              <a:cs typeface="Arial"/>
            </a:endParaRPr>
          </a:p>
        </p:txBody>
      </p:sp>
      <p:sp>
        <p:nvSpPr>
          <p:cNvPr id="15" name="ZoneTexte 1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40</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6" name="Connecteur droit 15">
            <a:extLst>
              <a:ext uri="{FF2B5EF4-FFF2-40B4-BE49-F238E27FC236}">
                <a16:creationId xmlns:a16="http://schemas.microsoft.com/office/drawing/2014/main" id="{E26515BD-4EF6-5243-8E3E-8E186C145951}"/>
              </a:ext>
            </a:extLst>
          </p:cNvPr>
          <p:cNvCxnSpPr>
            <a:cxnSpLocks/>
          </p:cNvCxnSpPr>
          <p:nvPr/>
        </p:nvCxnSpPr>
        <p:spPr>
          <a:xfrm>
            <a:off x="488133"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46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215878"/>
            <a:ext cx="8445500" cy="458459"/>
          </a:xfrm>
          <a:prstGeom prst="rect">
            <a:avLst/>
          </a:prstGeom>
        </p:spPr>
        <p:txBody>
          <a:bodyPr vert="horz" wrap="square" lIns="0" tIns="12065" rIns="0" bIns="0" rtlCol="0">
            <a:spAutoFit/>
          </a:bodyPr>
          <a:lstStyle/>
          <a:p>
            <a:pPr marL="12700">
              <a:lnSpc>
                <a:spcPct val="100000"/>
              </a:lnSpc>
              <a:spcBef>
                <a:spcPts val="95"/>
              </a:spcBef>
            </a:pPr>
            <a:r>
              <a:rPr lang="fr-FR" sz="2900" spc="-10" dirty="0">
                <a:solidFill>
                  <a:srgbClr val="BE2352"/>
                </a:solidFill>
              </a:rPr>
              <a:t>3</a:t>
            </a:r>
            <a:r>
              <a:rPr sz="2900" spc="-10" dirty="0" smtClean="0">
                <a:solidFill>
                  <a:srgbClr val="BE2352"/>
                </a:solidFill>
              </a:rPr>
              <a:t>) </a:t>
            </a:r>
            <a:r>
              <a:rPr sz="2900" spc="-10" dirty="0">
                <a:solidFill>
                  <a:srgbClr val="BE2352"/>
                </a:solidFill>
              </a:rPr>
              <a:t>Retraite progressive</a:t>
            </a:r>
          </a:p>
        </p:txBody>
      </p:sp>
      <p:grpSp>
        <p:nvGrpSpPr>
          <p:cNvPr id="3" name="object 3"/>
          <p:cNvGrpSpPr/>
          <p:nvPr/>
        </p:nvGrpSpPr>
        <p:grpSpPr>
          <a:xfrm>
            <a:off x="3102610" y="1219200"/>
            <a:ext cx="8020050" cy="4038765"/>
            <a:chOff x="3102610" y="1907794"/>
            <a:chExt cx="8020050" cy="3885565"/>
          </a:xfrm>
          <a:noFill/>
        </p:grpSpPr>
        <p:sp>
          <p:nvSpPr>
            <p:cNvPr id="4" name="object 4"/>
            <p:cNvSpPr/>
            <p:nvPr/>
          </p:nvSpPr>
          <p:spPr>
            <a:xfrm>
              <a:off x="3108960" y="1914144"/>
              <a:ext cx="8007350" cy="3872865"/>
            </a:xfrm>
            <a:custGeom>
              <a:avLst/>
              <a:gdLst/>
              <a:ahLst/>
              <a:cxnLst/>
              <a:rect l="l" t="t" r="r" b="b"/>
              <a:pathLst>
                <a:path w="8007350" h="3872865">
                  <a:moveTo>
                    <a:pt x="7361682" y="0"/>
                  </a:moveTo>
                  <a:lnTo>
                    <a:pt x="0" y="0"/>
                  </a:lnTo>
                  <a:lnTo>
                    <a:pt x="0" y="3872483"/>
                  </a:lnTo>
                  <a:lnTo>
                    <a:pt x="7361682" y="3872483"/>
                  </a:lnTo>
                  <a:lnTo>
                    <a:pt x="7409854" y="3870713"/>
                  </a:lnTo>
                  <a:lnTo>
                    <a:pt x="7457064" y="3865486"/>
                  </a:lnTo>
                  <a:lnTo>
                    <a:pt x="7503188" y="3856927"/>
                  </a:lnTo>
                  <a:lnTo>
                    <a:pt x="7548099" y="3845160"/>
                  </a:lnTo>
                  <a:lnTo>
                    <a:pt x="7591674" y="3830311"/>
                  </a:lnTo>
                  <a:lnTo>
                    <a:pt x="7633788" y="3812503"/>
                  </a:lnTo>
                  <a:lnTo>
                    <a:pt x="7674315" y="3791862"/>
                  </a:lnTo>
                  <a:lnTo>
                    <a:pt x="7713132" y="3768513"/>
                  </a:lnTo>
                  <a:lnTo>
                    <a:pt x="7750114" y="3742579"/>
                  </a:lnTo>
                  <a:lnTo>
                    <a:pt x="7785135" y="3714187"/>
                  </a:lnTo>
                  <a:lnTo>
                    <a:pt x="7818072" y="3683460"/>
                  </a:lnTo>
                  <a:lnTo>
                    <a:pt x="7848799" y="3650523"/>
                  </a:lnTo>
                  <a:lnTo>
                    <a:pt x="7877191" y="3615502"/>
                  </a:lnTo>
                  <a:lnTo>
                    <a:pt x="7903125" y="3578520"/>
                  </a:lnTo>
                  <a:lnTo>
                    <a:pt x="7926474" y="3539703"/>
                  </a:lnTo>
                  <a:lnTo>
                    <a:pt x="7947115" y="3499176"/>
                  </a:lnTo>
                  <a:lnTo>
                    <a:pt x="7964923" y="3457062"/>
                  </a:lnTo>
                  <a:lnTo>
                    <a:pt x="7979772" y="3413487"/>
                  </a:lnTo>
                  <a:lnTo>
                    <a:pt x="7991539" y="3368576"/>
                  </a:lnTo>
                  <a:lnTo>
                    <a:pt x="8000098" y="3322452"/>
                  </a:lnTo>
                  <a:lnTo>
                    <a:pt x="8005325" y="3275242"/>
                  </a:lnTo>
                  <a:lnTo>
                    <a:pt x="8007096" y="3227069"/>
                  </a:lnTo>
                  <a:lnTo>
                    <a:pt x="8007096" y="645413"/>
                  </a:lnTo>
                  <a:lnTo>
                    <a:pt x="8005325" y="597241"/>
                  </a:lnTo>
                  <a:lnTo>
                    <a:pt x="8000098" y="550031"/>
                  </a:lnTo>
                  <a:lnTo>
                    <a:pt x="7991539" y="503907"/>
                  </a:lnTo>
                  <a:lnTo>
                    <a:pt x="7979772" y="458996"/>
                  </a:lnTo>
                  <a:lnTo>
                    <a:pt x="7964923" y="415421"/>
                  </a:lnTo>
                  <a:lnTo>
                    <a:pt x="7947115" y="373307"/>
                  </a:lnTo>
                  <a:lnTo>
                    <a:pt x="7926474" y="332780"/>
                  </a:lnTo>
                  <a:lnTo>
                    <a:pt x="7903125" y="293963"/>
                  </a:lnTo>
                  <a:lnTo>
                    <a:pt x="7877191" y="256981"/>
                  </a:lnTo>
                  <a:lnTo>
                    <a:pt x="7848799" y="221960"/>
                  </a:lnTo>
                  <a:lnTo>
                    <a:pt x="7818072" y="189023"/>
                  </a:lnTo>
                  <a:lnTo>
                    <a:pt x="7785135" y="158296"/>
                  </a:lnTo>
                  <a:lnTo>
                    <a:pt x="7750114" y="129904"/>
                  </a:lnTo>
                  <a:lnTo>
                    <a:pt x="7713132" y="103970"/>
                  </a:lnTo>
                  <a:lnTo>
                    <a:pt x="7674315" y="80621"/>
                  </a:lnTo>
                  <a:lnTo>
                    <a:pt x="7633788" y="59980"/>
                  </a:lnTo>
                  <a:lnTo>
                    <a:pt x="7591674" y="42172"/>
                  </a:lnTo>
                  <a:lnTo>
                    <a:pt x="7548099" y="27323"/>
                  </a:lnTo>
                  <a:lnTo>
                    <a:pt x="7503188" y="15556"/>
                  </a:lnTo>
                  <a:lnTo>
                    <a:pt x="7457064" y="6997"/>
                  </a:lnTo>
                  <a:lnTo>
                    <a:pt x="7409854" y="1770"/>
                  </a:lnTo>
                  <a:lnTo>
                    <a:pt x="7361682" y="0"/>
                  </a:lnTo>
                  <a:close/>
                </a:path>
              </a:pathLst>
            </a:custGeom>
            <a:grpFill/>
            <a:ln>
              <a:solidFill>
                <a:srgbClr val="BE2352"/>
              </a:solidFill>
            </a:ln>
          </p:spPr>
          <p:txBody>
            <a:bodyPr wrap="square" lIns="0" tIns="0" rIns="0" bIns="0" rtlCol="0"/>
            <a:lstStyle/>
            <a:p>
              <a:endParaRPr/>
            </a:p>
          </p:txBody>
        </p:sp>
        <p:sp>
          <p:nvSpPr>
            <p:cNvPr id="5" name="object 5"/>
            <p:cNvSpPr/>
            <p:nvPr/>
          </p:nvSpPr>
          <p:spPr>
            <a:xfrm>
              <a:off x="3108960" y="1914144"/>
              <a:ext cx="8007350" cy="3872865"/>
            </a:xfrm>
            <a:custGeom>
              <a:avLst/>
              <a:gdLst/>
              <a:ahLst/>
              <a:cxnLst/>
              <a:rect l="l" t="t" r="r" b="b"/>
              <a:pathLst>
                <a:path w="8007350" h="3872865">
                  <a:moveTo>
                    <a:pt x="8007096" y="645413"/>
                  </a:moveTo>
                  <a:lnTo>
                    <a:pt x="8007096" y="3227069"/>
                  </a:lnTo>
                  <a:lnTo>
                    <a:pt x="8005325" y="3275242"/>
                  </a:lnTo>
                  <a:lnTo>
                    <a:pt x="8000098" y="3322452"/>
                  </a:lnTo>
                  <a:lnTo>
                    <a:pt x="7991539" y="3368576"/>
                  </a:lnTo>
                  <a:lnTo>
                    <a:pt x="7979772" y="3413487"/>
                  </a:lnTo>
                  <a:lnTo>
                    <a:pt x="7964923" y="3457062"/>
                  </a:lnTo>
                  <a:lnTo>
                    <a:pt x="7947115" y="3499176"/>
                  </a:lnTo>
                  <a:lnTo>
                    <a:pt x="7926474" y="3539703"/>
                  </a:lnTo>
                  <a:lnTo>
                    <a:pt x="7903125" y="3578520"/>
                  </a:lnTo>
                  <a:lnTo>
                    <a:pt x="7877191" y="3615502"/>
                  </a:lnTo>
                  <a:lnTo>
                    <a:pt x="7848799" y="3650523"/>
                  </a:lnTo>
                  <a:lnTo>
                    <a:pt x="7818072" y="3683460"/>
                  </a:lnTo>
                  <a:lnTo>
                    <a:pt x="7785135" y="3714187"/>
                  </a:lnTo>
                  <a:lnTo>
                    <a:pt x="7750114" y="3742579"/>
                  </a:lnTo>
                  <a:lnTo>
                    <a:pt x="7713132" y="3768513"/>
                  </a:lnTo>
                  <a:lnTo>
                    <a:pt x="7674315" y="3791862"/>
                  </a:lnTo>
                  <a:lnTo>
                    <a:pt x="7633788" y="3812503"/>
                  </a:lnTo>
                  <a:lnTo>
                    <a:pt x="7591674" y="3830311"/>
                  </a:lnTo>
                  <a:lnTo>
                    <a:pt x="7548099" y="3845160"/>
                  </a:lnTo>
                  <a:lnTo>
                    <a:pt x="7503188" y="3856927"/>
                  </a:lnTo>
                  <a:lnTo>
                    <a:pt x="7457064" y="3865486"/>
                  </a:lnTo>
                  <a:lnTo>
                    <a:pt x="7409854" y="3870713"/>
                  </a:lnTo>
                  <a:lnTo>
                    <a:pt x="7361682" y="3872483"/>
                  </a:lnTo>
                  <a:lnTo>
                    <a:pt x="0" y="3872483"/>
                  </a:lnTo>
                  <a:lnTo>
                    <a:pt x="0" y="0"/>
                  </a:lnTo>
                  <a:lnTo>
                    <a:pt x="7361682" y="0"/>
                  </a:lnTo>
                  <a:lnTo>
                    <a:pt x="7409854" y="1770"/>
                  </a:lnTo>
                  <a:lnTo>
                    <a:pt x="7457064" y="6997"/>
                  </a:lnTo>
                  <a:lnTo>
                    <a:pt x="7503188" y="15556"/>
                  </a:lnTo>
                  <a:lnTo>
                    <a:pt x="7548099" y="27323"/>
                  </a:lnTo>
                  <a:lnTo>
                    <a:pt x="7591674" y="42172"/>
                  </a:lnTo>
                  <a:lnTo>
                    <a:pt x="7633788" y="59980"/>
                  </a:lnTo>
                  <a:lnTo>
                    <a:pt x="7674315" y="80621"/>
                  </a:lnTo>
                  <a:lnTo>
                    <a:pt x="7713132" y="103970"/>
                  </a:lnTo>
                  <a:lnTo>
                    <a:pt x="7750114" y="129904"/>
                  </a:lnTo>
                  <a:lnTo>
                    <a:pt x="7785135" y="158296"/>
                  </a:lnTo>
                  <a:lnTo>
                    <a:pt x="7818072" y="189023"/>
                  </a:lnTo>
                  <a:lnTo>
                    <a:pt x="7848799" y="221960"/>
                  </a:lnTo>
                  <a:lnTo>
                    <a:pt x="7877191" y="256981"/>
                  </a:lnTo>
                  <a:lnTo>
                    <a:pt x="7903125" y="293963"/>
                  </a:lnTo>
                  <a:lnTo>
                    <a:pt x="7926474" y="332780"/>
                  </a:lnTo>
                  <a:lnTo>
                    <a:pt x="7947115" y="373307"/>
                  </a:lnTo>
                  <a:lnTo>
                    <a:pt x="7964923" y="415421"/>
                  </a:lnTo>
                  <a:lnTo>
                    <a:pt x="7979772" y="458996"/>
                  </a:lnTo>
                  <a:lnTo>
                    <a:pt x="7991539" y="503907"/>
                  </a:lnTo>
                  <a:lnTo>
                    <a:pt x="8000098" y="550031"/>
                  </a:lnTo>
                  <a:lnTo>
                    <a:pt x="8005325" y="597241"/>
                  </a:lnTo>
                  <a:lnTo>
                    <a:pt x="8007096" y="645413"/>
                  </a:lnTo>
                  <a:close/>
                </a:path>
              </a:pathLst>
            </a:custGeom>
            <a:grpFill/>
            <a:ln w="12700">
              <a:solidFill>
                <a:srgbClr val="BE2352"/>
              </a:solidFill>
            </a:ln>
          </p:spPr>
          <p:txBody>
            <a:bodyPr wrap="square" lIns="0" tIns="0" rIns="0" bIns="0" rtlCol="0"/>
            <a:lstStyle/>
            <a:p>
              <a:endParaRPr/>
            </a:p>
          </p:txBody>
        </p:sp>
      </p:grpSp>
      <p:sp>
        <p:nvSpPr>
          <p:cNvPr id="8" name="object 8"/>
          <p:cNvSpPr txBox="1"/>
          <p:nvPr/>
        </p:nvSpPr>
        <p:spPr>
          <a:xfrm>
            <a:off x="3276600" y="2209800"/>
            <a:ext cx="7161530" cy="2928622"/>
          </a:xfrm>
          <a:prstGeom prst="rect">
            <a:avLst/>
          </a:prstGeom>
        </p:spPr>
        <p:txBody>
          <a:bodyPr vert="horz" wrap="square" lIns="0" tIns="145415" rIns="0" bIns="0" rtlCol="0">
            <a:spAutoFit/>
          </a:bodyPr>
          <a:lstStyle/>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Pour les demandes formulées au plus tard le 31 décembre 2023, la date d’effet peut être fixée entre le 1er septembre et le 31 décembre 2023. Le paiement interviendra avec effet rétroactif courant du 1er semestre 2024</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A partir du 1er janvier 2024, c’est la date de réception de la demande ou de présentation de la demande qui déterminera la date d’effet de la retraite progressive</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12700" marR="5080">
              <a:lnSpc>
                <a:spcPct val="143700"/>
              </a:lnSpc>
              <a:spcBef>
                <a:spcPts val="254"/>
              </a:spcBef>
              <a:tabLst>
                <a:tab pos="370840" algn="l"/>
              </a:tabLst>
            </a:pPr>
            <a:endParaRPr lang="fr-FR" sz="1500" dirty="0" smtClean="0">
              <a:latin typeface="Barlow Condensed" panose="00000506000000000000" pitchFamily="2" charset="0"/>
              <a:cs typeface="Arial"/>
            </a:endParaRPr>
          </a:p>
        </p:txBody>
      </p:sp>
      <p:sp>
        <p:nvSpPr>
          <p:cNvPr id="9" name="object 9"/>
          <p:cNvSpPr/>
          <p:nvPr/>
        </p:nvSpPr>
        <p:spPr>
          <a:xfrm>
            <a:off x="731392" y="1296836"/>
            <a:ext cx="2011680" cy="3961129"/>
          </a:xfrm>
          <a:custGeom>
            <a:avLst/>
            <a:gdLst/>
            <a:ahLst/>
            <a:cxnLst/>
            <a:rect l="l" t="t" r="r" b="b"/>
            <a:pathLst>
              <a:path w="2011680" h="3961129">
                <a:moveTo>
                  <a:pt x="1676400" y="0"/>
                </a:moveTo>
                <a:lnTo>
                  <a:pt x="335292" y="0"/>
                </a:lnTo>
                <a:lnTo>
                  <a:pt x="285745" y="3635"/>
                </a:lnTo>
                <a:lnTo>
                  <a:pt x="238455" y="14195"/>
                </a:lnTo>
                <a:lnTo>
                  <a:pt x="193941" y="31162"/>
                </a:lnTo>
                <a:lnTo>
                  <a:pt x="152721" y="54016"/>
                </a:lnTo>
                <a:lnTo>
                  <a:pt x="115315" y="82239"/>
                </a:lnTo>
                <a:lnTo>
                  <a:pt x="82241" y="115313"/>
                </a:lnTo>
                <a:lnTo>
                  <a:pt x="54017" y="152718"/>
                </a:lnTo>
                <a:lnTo>
                  <a:pt x="31162" y="193936"/>
                </a:lnTo>
                <a:lnTo>
                  <a:pt x="14195" y="238448"/>
                </a:lnTo>
                <a:lnTo>
                  <a:pt x="3635" y="285735"/>
                </a:lnTo>
                <a:lnTo>
                  <a:pt x="0" y="335280"/>
                </a:lnTo>
                <a:lnTo>
                  <a:pt x="0" y="3625596"/>
                </a:lnTo>
                <a:lnTo>
                  <a:pt x="3635" y="3675140"/>
                </a:lnTo>
                <a:lnTo>
                  <a:pt x="14195" y="3722427"/>
                </a:lnTo>
                <a:lnTo>
                  <a:pt x="31162" y="3766939"/>
                </a:lnTo>
                <a:lnTo>
                  <a:pt x="54017" y="3808157"/>
                </a:lnTo>
                <a:lnTo>
                  <a:pt x="82241" y="3845562"/>
                </a:lnTo>
                <a:lnTo>
                  <a:pt x="115315" y="3878636"/>
                </a:lnTo>
                <a:lnTo>
                  <a:pt x="152721" y="3906859"/>
                </a:lnTo>
                <a:lnTo>
                  <a:pt x="193941" y="3929713"/>
                </a:lnTo>
                <a:lnTo>
                  <a:pt x="238455" y="3946680"/>
                </a:lnTo>
                <a:lnTo>
                  <a:pt x="285745" y="3957240"/>
                </a:lnTo>
                <a:lnTo>
                  <a:pt x="335292" y="3960876"/>
                </a:lnTo>
                <a:lnTo>
                  <a:pt x="1676400" y="3960876"/>
                </a:lnTo>
                <a:lnTo>
                  <a:pt x="1725944" y="3957240"/>
                </a:lnTo>
                <a:lnTo>
                  <a:pt x="1773231" y="3946680"/>
                </a:lnTo>
                <a:lnTo>
                  <a:pt x="1817743" y="3929713"/>
                </a:lnTo>
                <a:lnTo>
                  <a:pt x="1858961" y="3906859"/>
                </a:lnTo>
                <a:lnTo>
                  <a:pt x="1896366" y="3878636"/>
                </a:lnTo>
                <a:lnTo>
                  <a:pt x="1929440" y="3845562"/>
                </a:lnTo>
                <a:lnTo>
                  <a:pt x="1957663" y="3808157"/>
                </a:lnTo>
                <a:lnTo>
                  <a:pt x="1980517" y="3766939"/>
                </a:lnTo>
                <a:lnTo>
                  <a:pt x="1997484" y="3722427"/>
                </a:lnTo>
                <a:lnTo>
                  <a:pt x="2008044" y="3675140"/>
                </a:lnTo>
                <a:lnTo>
                  <a:pt x="2011680" y="3625596"/>
                </a:lnTo>
                <a:lnTo>
                  <a:pt x="2011680" y="335280"/>
                </a:lnTo>
                <a:lnTo>
                  <a:pt x="2008044" y="285735"/>
                </a:lnTo>
                <a:lnTo>
                  <a:pt x="1997484" y="238448"/>
                </a:lnTo>
                <a:lnTo>
                  <a:pt x="1980517" y="193936"/>
                </a:lnTo>
                <a:lnTo>
                  <a:pt x="1957663" y="152718"/>
                </a:lnTo>
                <a:lnTo>
                  <a:pt x="1929440" y="115313"/>
                </a:lnTo>
                <a:lnTo>
                  <a:pt x="1896366" y="82239"/>
                </a:lnTo>
                <a:lnTo>
                  <a:pt x="1858961" y="54016"/>
                </a:lnTo>
                <a:lnTo>
                  <a:pt x="1817743" y="31162"/>
                </a:lnTo>
                <a:lnTo>
                  <a:pt x="1773231" y="14195"/>
                </a:lnTo>
                <a:lnTo>
                  <a:pt x="1725944" y="3635"/>
                </a:lnTo>
                <a:lnTo>
                  <a:pt x="1676400" y="0"/>
                </a:lnTo>
                <a:close/>
              </a:path>
            </a:pathLst>
          </a:custGeom>
          <a:solidFill>
            <a:srgbClr val="BE2352"/>
          </a:solidFill>
        </p:spPr>
        <p:txBody>
          <a:bodyPr wrap="square" lIns="0" tIns="0" rIns="0" bIns="0" rtlCol="0"/>
          <a:lstStyle/>
          <a:p>
            <a:endParaRPr/>
          </a:p>
        </p:txBody>
      </p:sp>
      <p:sp>
        <p:nvSpPr>
          <p:cNvPr id="10" name="object 10"/>
          <p:cNvSpPr txBox="1"/>
          <p:nvPr/>
        </p:nvSpPr>
        <p:spPr>
          <a:xfrm>
            <a:off x="1014219" y="2286000"/>
            <a:ext cx="1526140" cy="1754326"/>
          </a:xfrm>
          <a:prstGeom prst="rect">
            <a:avLst/>
          </a:prstGeom>
        </p:spPr>
        <p:txBody>
          <a:bodyPr vert="horz" wrap="square" lIns="0" tIns="73660" rIns="0" bIns="0" rtlCol="0">
            <a:spAutoFit/>
          </a:bodyPr>
          <a:lstStyle/>
          <a:p>
            <a:pPr algn="ctr">
              <a:lnSpc>
                <a:spcPct val="100000"/>
              </a:lnSpc>
              <a:spcBef>
                <a:spcPts val="580"/>
              </a:spcBef>
            </a:pPr>
            <a:endParaRPr lang="fr-FR" sz="2000" b="1" spc="-10" dirty="0" smtClean="0">
              <a:solidFill>
                <a:srgbClr val="FFFFFF"/>
              </a:solidFill>
              <a:latin typeface="Barlow Condensed" panose="00000506000000000000" pitchFamily="2" charset="0"/>
              <a:cs typeface="Arial"/>
            </a:endParaRPr>
          </a:p>
          <a:p>
            <a:pPr algn="ctr">
              <a:lnSpc>
                <a:spcPct val="100000"/>
              </a:lnSpc>
              <a:spcBef>
                <a:spcPts val="580"/>
              </a:spcBef>
            </a:pPr>
            <a:r>
              <a:rPr lang="fr-FR" sz="2000" b="1" spc="-10" dirty="0" smtClean="0">
                <a:solidFill>
                  <a:srgbClr val="FFFFFF"/>
                </a:solidFill>
                <a:latin typeface="Barlow Condensed" panose="00000506000000000000" pitchFamily="2" charset="0"/>
                <a:cs typeface="Arial"/>
              </a:rPr>
              <a:t>Date d’effet de la pension partielle</a:t>
            </a:r>
            <a:endParaRPr sz="2000" dirty="0">
              <a:latin typeface="Barlow Condensed" panose="00000506000000000000" pitchFamily="2" charset="0"/>
              <a:cs typeface="Arial"/>
            </a:endParaRPr>
          </a:p>
          <a:p>
            <a:pPr marL="144780" marR="139065" indent="1270" algn="ctr">
              <a:lnSpc>
                <a:spcPts val="2060"/>
              </a:lnSpc>
              <a:spcBef>
                <a:spcPts val="835"/>
              </a:spcBef>
            </a:pPr>
            <a:endParaRPr sz="2000" dirty="0">
              <a:latin typeface="Barlow Condensed" panose="00000506000000000000" pitchFamily="2" charset="0"/>
              <a:cs typeface="Arial"/>
            </a:endParaRPr>
          </a:p>
        </p:txBody>
      </p:sp>
      <p:sp>
        <p:nvSpPr>
          <p:cNvPr id="15" name="ZoneTexte 1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41</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6" name="Connecteur droit 15">
            <a:extLst>
              <a:ext uri="{FF2B5EF4-FFF2-40B4-BE49-F238E27FC236}">
                <a16:creationId xmlns:a16="http://schemas.microsoft.com/office/drawing/2014/main" id="{E26515BD-4EF6-5243-8E3E-8E186C145951}"/>
              </a:ext>
            </a:extLst>
          </p:cNvPr>
          <p:cNvCxnSpPr>
            <a:cxnSpLocks/>
          </p:cNvCxnSpPr>
          <p:nvPr/>
        </p:nvCxnSpPr>
        <p:spPr>
          <a:xfrm>
            <a:off x="488133"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938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215878"/>
            <a:ext cx="8445500" cy="458459"/>
          </a:xfrm>
          <a:prstGeom prst="rect">
            <a:avLst/>
          </a:prstGeom>
        </p:spPr>
        <p:txBody>
          <a:bodyPr vert="horz" wrap="square" lIns="0" tIns="12065" rIns="0" bIns="0" rtlCol="0">
            <a:spAutoFit/>
          </a:bodyPr>
          <a:lstStyle/>
          <a:p>
            <a:pPr marL="12700">
              <a:lnSpc>
                <a:spcPct val="100000"/>
              </a:lnSpc>
              <a:spcBef>
                <a:spcPts val="95"/>
              </a:spcBef>
            </a:pPr>
            <a:r>
              <a:rPr lang="fr-FR" sz="2900" spc="-10" dirty="0">
                <a:solidFill>
                  <a:srgbClr val="BE2352"/>
                </a:solidFill>
              </a:rPr>
              <a:t>3</a:t>
            </a:r>
            <a:r>
              <a:rPr sz="2900" spc="-10" dirty="0" smtClean="0">
                <a:solidFill>
                  <a:srgbClr val="BE2352"/>
                </a:solidFill>
              </a:rPr>
              <a:t>) </a:t>
            </a:r>
            <a:r>
              <a:rPr sz="2900" spc="-10" dirty="0">
                <a:solidFill>
                  <a:srgbClr val="BE2352"/>
                </a:solidFill>
              </a:rPr>
              <a:t>Retraite progressive</a:t>
            </a:r>
          </a:p>
        </p:txBody>
      </p:sp>
      <p:grpSp>
        <p:nvGrpSpPr>
          <p:cNvPr id="3" name="object 3"/>
          <p:cNvGrpSpPr/>
          <p:nvPr/>
        </p:nvGrpSpPr>
        <p:grpSpPr>
          <a:xfrm>
            <a:off x="3102610" y="1219200"/>
            <a:ext cx="8020050" cy="4038765"/>
            <a:chOff x="3102610" y="1907794"/>
            <a:chExt cx="8020050" cy="3885565"/>
          </a:xfrm>
          <a:noFill/>
        </p:grpSpPr>
        <p:sp>
          <p:nvSpPr>
            <p:cNvPr id="4" name="object 4"/>
            <p:cNvSpPr/>
            <p:nvPr/>
          </p:nvSpPr>
          <p:spPr>
            <a:xfrm>
              <a:off x="3108960" y="1914144"/>
              <a:ext cx="8007350" cy="3872865"/>
            </a:xfrm>
            <a:custGeom>
              <a:avLst/>
              <a:gdLst/>
              <a:ahLst/>
              <a:cxnLst/>
              <a:rect l="l" t="t" r="r" b="b"/>
              <a:pathLst>
                <a:path w="8007350" h="3872865">
                  <a:moveTo>
                    <a:pt x="7361682" y="0"/>
                  </a:moveTo>
                  <a:lnTo>
                    <a:pt x="0" y="0"/>
                  </a:lnTo>
                  <a:lnTo>
                    <a:pt x="0" y="3872483"/>
                  </a:lnTo>
                  <a:lnTo>
                    <a:pt x="7361682" y="3872483"/>
                  </a:lnTo>
                  <a:lnTo>
                    <a:pt x="7409854" y="3870713"/>
                  </a:lnTo>
                  <a:lnTo>
                    <a:pt x="7457064" y="3865486"/>
                  </a:lnTo>
                  <a:lnTo>
                    <a:pt x="7503188" y="3856927"/>
                  </a:lnTo>
                  <a:lnTo>
                    <a:pt x="7548099" y="3845160"/>
                  </a:lnTo>
                  <a:lnTo>
                    <a:pt x="7591674" y="3830311"/>
                  </a:lnTo>
                  <a:lnTo>
                    <a:pt x="7633788" y="3812503"/>
                  </a:lnTo>
                  <a:lnTo>
                    <a:pt x="7674315" y="3791862"/>
                  </a:lnTo>
                  <a:lnTo>
                    <a:pt x="7713132" y="3768513"/>
                  </a:lnTo>
                  <a:lnTo>
                    <a:pt x="7750114" y="3742579"/>
                  </a:lnTo>
                  <a:lnTo>
                    <a:pt x="7785135" y="3714187"/>
                  </a:lnTo>
                  <a:lnTo>
                    <a:pt x="7818072" y="3683460"/>
                  </a:lnTo>
                  <a:lnTo>
                    <a:pt x="7848799" y="3650523"/>
                  </a:lnTo>
                  <a:lnTo>
                    <a:pt x="7877191" y="3615502"/>
                  </a:lnTo>
                  <a:lnTo>
                    <a:pt x="7903125" y="3578520"/>
                  </a:lnTo>
                  <a:lnTo>
                    <a:pt x="7926474" y="3539703"/>
                  </a:lnTo>
                  <a:lnTo>
                    <a:pt x="7947115" y="3499176"/>
                  </a:lnTo>
                  <a:lnTo>
                    <a:pt x="7964923" y="3457062"/>
                  </a:lnTo>
                  <a:lnTo>
                    <a:pt x="7979772" y="3413487"/>
                  </a:lnTo>
                  <a:lnTo>
                    <a:pt x="7991539" y="3368576"/>
                  </a:lnTo>
                  <a:lnTo>
                    <a:pt x="8000098" y="3322452"/>
                  </a:lnTo>
                  <a:lnTo>
                    <a:pt x="8005325" y="3275242"/>
                  </a:lnTo>
                  <a:lnTo>
                    <a:pt x="8007096" y="3227069"/>
                  </a:lnTo>
                  <a:lnTo>
                    <a:pt x="8007096" y="645413"/>
                  </a:lnTo>
                  <a:lnTo>
                    <a:pt x="8005325" y="597241"/>
                  </a:lnTo>
                  <a:lnTo>
                    <a:pt x="8000098" y="550031"/>
                  </a:lnTo>
                  <a:lnTo>
                    <a:pt x="7991539" y="503907"/>
                  </a:lnTo>
                  <a:lnTo>
                    <a:pt x="7979772" y="458996"/>
                  </a:lnTo>
                  <a:lnTo>
                    <a:pt x="7964923" y="415421"/>
                  </a:lnTo>
                  <a:lnTo>
                    <a:pt x="7947115" y="373307"/>
                  </a:lnTo>
                  <a:lnTo>
                    <a:pt x="7926474" y="332780"/>
                  </a:lnTo>
                  <a:lnTo>
                    <a:pt x="7903125" y="293963"/>
                  </a:lnTo>
                  <a:lnTo>
                    <a:pt x="7877191" y="256981"/>
                  </a:lnTo>
                  <a:lnTo>
                    <a:pt x="7848799" y="221960"/>
                  </a:lnTo>
                  <a:lnTo>
                    <a:pt x="7818072" y="189023"/>
                  </a:lnTo>
                  <a:lnTo>
                    <a:pt x="7785135" y="158296"/>
                  </a:lnTo>
                  <a:lnTo>
                    <a:pt x="7750114" y="129904"/>
                  </a:lnTo>
                  <a:lnTo>
                    <a:pt x="7713132" y="103970"/>
                  </a:lnTo>
                  <a:lnTo>
                    <a:pt x="7674315" y="80621"/>
                  </a:lnTo>
                  <a:lnTo>
                    <a:pt x="7633788" y="59980"/>
                  </a:lnTo>
                  <a:lnTo>
                    <a:pt x="7591674" y="42172"/>
                  </a:lnTo>
                  <a:lnTo>
                    <a:pt x="7548099" y="27323"/>
                  </a:lnTo>
                  <a:lnTo>
                    <a:pt x="7503188" y="15556"/>
                  </a:lnTo>
                  <a:lnTo>
                    <a:pt x="7457064" y="6997"/>
                  </a:lnTo>
                  <a:lnTo>
                    <a:pt x="7409854" y="1770"/>
                  </a:lnTo>
                  <a:lnTo>
                    <a:pt x="7361682" y="0"/>
                  </a:lnTo>
                  <a:close/>
                </a:path>
              </a:pathLst>
            </a:custGeom>
            <a:grpFill/>
            <a:ln>
              <a:solidFill>
                <a:srgbClr val="BE2352"/>
              </a:solidFill>
            </a:ln>
          </p:spPr>
          <p:txBody>
            <a:bodyPr wrap="square" lIns="0" tIns="0" rIns="0" bIns="0" rtlCol="0"/>
            <a:lstStyle/>
            <a:p>
              <a:endParaRPr/>
            </a:p>
          </p:txBody>
        </p:sp>
        <p:sp>
          <p:nvSpPr>
            <p:cNvPr id="5" name="object 5"/>
            <p:cNvSpPr/>
            <p:nvPr/>
          </p:nvSpPr>
          <p:spPr>
            <a:xfrm>
              <a:off x="3108960" y="1914144"/>
              <a:ext cx="8007350" cy="3872865"/>
            </a:xfrm>
            <a:custGeom>
              <a:avLst/>
              <a:gdLst/>
              <a:ahLst/>
              <a:cxnLst/>
              <a:rect l="l" t="t" r="r" b="b"/>
              <a:pathLst>
                <a:path w="8007350" h="3872865">
                  <a:moveTo>
                    <a:pt x="8007096" y="645413"/>
                  </a:moveTo>
                  <a:lnTo>
                    <a:pt x="8007096" y="3227069"/>
                  </a:lnTo>
                  <a:lnTo>
                    <a:pt x="8005325" y="3275242"/>
                  </a:lnTo>
                  <a:lnTo>
                    <a:pt x="8000098" y="3322452"/>
                  </a:lnTo>
                  <a:lnTo>
                    <a:pt x="7991539" y="3368576"/>
                  </a:lnTo>
                  <a:lnTo>
                    <a:pt x="7979772" y="3413487"/>
                  </a:lnTo>
                  <a:lnTo>
                    <a:pt x="7964923" y="3457062"/>
                  </a:lnTo>
                  <a:lnTo>
                    <a:pt x="7947115" y="3499176"/>
                  </a:lnTo>
                  <a:lnTo>
                    <a:pt x="7926474" y="3539703"/>
                  </a:lnTo>
                  <a:lnTo>
                    <a:pt x="7903125" y="3578520"/>
                  </a:lnTo>
                  <a:lnTo>
                    <a:pt x="7877191" y="3615502"/>
                  </a:lnTo>
                  <a:lnTo>
                    <a:pt x="7848799" y="3650523"/>
                  </a:lnTo>
                  <a:lnTo>
                    <a:pt x="7818072" y="3683460"/>
                  </a:lnTo>
                  <a:lnTo>
                    <a:pt x="7785135" y="3714187"/>
                  </a:lnTo>
                  <a:lnTo>
                    <a:pt x="7750114" y="3742579"/>
                  </a:lnTo>
                  <a:lnTo>
                    <a:pt x="7713132" y="3768513"/>
                  </a:lnTo>
                  <a:lnTo>
                    <a:pt x="7674315" y="3791862"/>
                  </a:lnTo>
                  <a:lnTo>
                    <a:pt x="7633788" y="3812503"/>
                  </a:lnTo>
                  <a:lnTo>
                    <a:pt x="7591674" y="3830311"/>
                  </a:lnTo>
                  <a:lnTo>
                    <a:pt x="7548099" y="3845160"/>
                  </a:lnTo>
                  <a:lnTo>
                    <a:pt x="7503188" y="3856927"/>
                  </a:lnTo>
                  <a:lnTo>
                    <a:pt x="7457064" y="3865486"/>
                  </a:lnTo>
                  <a:lnTo>
                    <a:pt x="7409854" y="3870713"/>
                  </a:lnTo>
                  <a:lnTo>
                    <a:pt x="7361682" y="3872483"/>
                  </a:lnTo>
                  <a:lnTo>
                    <a:pt x="0" y="3872483"/>
                  </a:lnTo>
                  <a:lnTo>
                    <a:pt x="0" y="0"/>
                  </a:lnTo>
                  <a:lnTo>
                    <a:pt x="7361682" y="0"/>
                  </a:lnTo>
                  <a:lnTo>
                    <a:pt x="7409854" y="1770"/>
                  </a:lnTo>
                  <a:lnTo>
                    <a:pt x="7457064" y="6997"/>
                  </a:lnTo>
                  <a:lnTo>
                    <a:pt x="7503188" y="15556"/>
                  </a:lnTo>
                  <a:lnTo>
                    <a:pt x="7548099" y="27323"/>
                  </a:lnTo>
                  <a:lnTo>
                    <a:pt x="7591674" y="42172"/>
                  </a:lnTo>
                  <a:lnTo>
                    <a:pt x="7633788" y="59980"/>
                  </a:lnTo>
                  <a:lnTo>
                    <a:pt x="7674315" y="80621"/>
                  </a:lnTo>
                  <a:lnTo>
                    <a:pt x="7713132" y="103970"/>
                  </a:lnTo>
                  <a:lnTo>
                    <a:pt x="7750114" y="129904"/>
                  </a:lnTo>
                  <a:lnTo>
                    <a:pt x="7785135" y="158296"/>
                  </a:lnTo>
                  <a:lnTo>
                    <a:pt x="7818072" y="189023"/>
                  </a:lnTo>
                  <a:lnTo>
                    <a:pt x="7848799" y="221960"/>
                  </a:lnTo>
                  <a:lnTo>
                    <a:pt x="7877191" y="256981"/>
                  </a:lnTo>
                  <a:lnTo>
                    <a:pt x="7903125" y="293963"/>
                  </a:lnTo>
                  <a:lnTo>
                    <a:pt x="7926474" y="332780"/>
                  </a:lnTo>
                  <a:lnTo>
                    <a:pt x="7947115" y="373307"/>
                  </a:lnTo>
                  <a:lnTo>
                    <a:pt x="7964923" y="415421"/>
                  </a:lnTo>
                  <a:lnTo>
                    <a:pt x="7979772" y="458996"/>
                  </a:lnTo>
                  <a:lnTo>
                    <a:pt x="7991539" y="503907"/>
                  </a:lnTo>
                  <a:lnTo>
                    <a:pt x="8000098" y="550031"/>
                  </a:lnTo>
                  <a:lnTo>
                    <a:pt x="8005325" y="597241"/>
                  </a:lnTo>
                  <a:lnTo>
                    <a:pt x="8007096" y="645413"/>
                  </a:lnTo>
                  <a:close/>
                </a:path>
              </a:pathLst>
            </a:custGeom>
            <a:grpFill/>
            <a:ln w="12700">
              <a:solidFill>
                <a:srgbClr val="BE2352"/>
              </a:solidFill>
            </a:ln>
          </p:spPr>
          <p:txBody>
            <a:bodyPr wrap="square" lIns="0" tIns="0" rIns="0" bIns="0" rtlCol="0"/>
            <a:lstStyle/>
            <a:p>
              <a:endParaRPr/>
            </a:p>
          </p:txBody>
        </p:sp>
      </p:grpSp>
      <p:sp>
        <p:nvSpPr>
          <p:cNvPr id="6" name="object 6"/>
          <p:cNvSpPr txBox="1"/>
          <p:nvPr/>
        </p:nvSpPr>
        <p:spPr>
          <a:xfrm>
            <a:off x="3200400" y="1296836"/>
            <a:ext cx="7526972" cy="1192634"/>
          </a:xfrm>
          <a:prstGeom prst="rect">
            <a:avLst/>
          </a:prstGeom>
        </p:spPr>
        <p:txBody>
          <a:bodyPr vert="horz" wrap="square" lIns="0" tIns="12700" rIns="0" bIns="0" rtlCol="0">
            <a:spAutoFit/>
          </a:bodyPr>
          <a:lstStyle/>
          <a:p>
            <a:pPr marL="370205" indent="-357505">
              <a:lnSpc>
                <a:spcPct val="100000"/>
              </a:lnSpc>
              <a:spcBef>
                <a:spcPts val="100"/>
              </a:spcBef>
              <a:buFont typeface="Wingdings"/>
              <a:buChar char=""/>
              <a:tabLst>
                <a:tab pos="370205" algn="l"/>
              </a:tabLst>
            </a:pPr>
            <a:r>
              <a:rPr lang="fr-FR" sz="1500" dirty="0" smtClean="0">
                <a:latin typeface="Barlow Condensed" panose="00000506000000000000" pitchFamily="2" charset="0"/>
                <a:cs typeface="Arial"/>
              </a:rPr>
              <a:t>La pension partielle est liquidée selon les conditions et modalités de calcul applicables à la date d’effet de la pension partielle, en fonction de l’indice de référence détenu, et avec tous ses accessoires proratisés (MPE, NBI, CTI </a:t>
            </a:r>
            <a:r>
              <a:rPr lang="fr-FR" sz="1500" dirty="0" err="1" smtClean="0">
                <a:latin typeface="Barlow Condensed" panose="00000506000000000000" pitchFamily="2" charset="0"/>
                <a:cs typeface="Arial"/>
              </a:rPr>
              <a:t>etc</a:t>
            </a:r>
            <a:r>
              <a:rPr lang="fr-FR" sz="1500" dirty="0" smtClean="0">
                <a:latin typeface="Barlow Condensed" panose="00000506000000000000" pitchFamily="2" charset="0"/>
                <a:cs typeface="Arial"/>
              </a:rPr>
              <a:t>)</a:t>
            </a:r>
          </a:p>
          <a:p>
            <a:pPr marL="12700">
              <a:lnSpc>
                <a:spcPct val="100000"/>
              </a:lnSpc>
              <a:spcBef>
                <a:spcPts val="100"/>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00"/>
              </a:spcBef>
              <a:buFont typeface="Wingdings"/>
              <a:buChar char=""/>
              <a:tabLst>
                <a:tab pos="370205" algn="l"/>
              </a:tabLst>
            </a:pPr>
            <a:r>
              <a:rPr lang="fr-FR" sz="1500" dirty="0" smtClean="0">
                <a:latin typeface="Barlow Condensed" panose="00000506000000000000" pitchFamily="2" charset="0"/>
                <a:cs typeface="Arial"/>
              </a:rPr>
              <a:t>Son montant est calculé sur la fraction du temps partiel non travaillée.</a:t>
            </a:r>
            <a:endParaRPr sz="1500" dirty="0">
              <a:latin typeface="Barlow Condensed" panose="00000506000000000000" pitchFamily="2" charset="0"/>
              <a:cs typeface="Arial"/>
            </a:endParaRPr>
          </a:p>
        </p:txBody>
      </p:sp>
      <p:sp>
        <p:nvSpPr>
          <p:cNvPr id="8" name="object 8"/>
          <p:cNvSpPr txBox="1"/>
          <p:nvPr/>
        </p:nvSpPr>
        <p:spPr>
          <a:xfrm>
            <a:off x="3200400" y="2625221"/>
            <a:ext cx="7526972" cy="3018390"/>
          </a:xfrm>
          <a:prstGeom prst="rect">
            <a:avLst/>
          </a:prstGeom>
        </p:spPr>
        <p:txBody>
          <a:bodyPr vert="horz" wrap="square" lIns="0" tIns="145415" rIns="0" bIns="0" rtlCol="0">
            <a:spAutoFit/>
          </a:bodyPr>
          <a:lstStyle/>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En cas de modification de la quotité de temps de travail, ce montant peut être rectifié. Cette évolution ne donnera pas lieu à une nouvelle liquidation de la pension partielle. Aussi, les services et accessoires nouveaux ne seront pas pris en compte. L’évolution du taux ne donnera pas lieu à l’émission d’un nouveau titre de pension. L’évolution du montant de retraite progressive sera toutefois inscrite dans les bulletins de pension.</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L’agent bénéficie du minimum garanti et de la majoration pour enfants si les conditions sont remplies au moment de la liquidation partielle et sinon, ils feront l’objet d’une révision lors de la liquidation de la pension complète. </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12700" marR="5080">
              <a:lnSpc>
                <a:spcPct val="143700"/>
              </a:lnSpc>
              <a:spcBef>
                <a:spcPts val="254"/>
              </a:spcBef>
              <a:tabLst>
                <a:tab pos="370840" algn="l"/>
              </a:tabLst>
            </a:pPr>
            <a:endParaRPr lang="fr-FR" sz="1500" dirty="0" smtClean="0">
              <a:latin typeface="Barlow Condensed" panose="00000506000000000000" pitchFamily="2" charset="0"/>
              <a:cs typeface="Arial"/>
            </a:endParaRPr>
          </a:p>
        </p:txBody>
      </p:sp>
      <p:sp>
        <p:nvSpPr>
          <p:cNvPr id="9" name="object 9"/>
          <p:cNvSpPr/>
          <p:nvPr/>
        </p:nvSpPr>
        <p:spPr>
          <a:xfrm>
            <a:off x="731392" y="1296836"/>
            <a:ext cx="2011680" cy="3961129"/>
          </a:xfrm>
          <a:custGeom>
            <a:avLst/>
            <a:gdLst/>
            <a:ahLst/>
            <a:cxnLst/>
            <a:rect l="l" t="t" r="r" b="b"/>
            <a:pathLst>
              <a:path w="2011680" h="3961129">
                <a:moveTo>
                  <a:pt x="1676400" y="0"/>
                </a:moveTo>
                <a:lnTo>
                  <a:pt x="335292" y="0"/>
                </a:lnTo>
                <a:lnTo>
                  <a:pt x="285745" y="3635"/>
                </a:lnTo>
                <a:lnTo>
                  <a:pt x="238455" y="14195"/>
                </a:lnTo>
                <a:lnTo>
                  <a:pt x="193941" y="31162"/>
                </a:lnTo>
                <a:lnTo>
                  <a:pt x="152721" y="54016"/>
                </a:lnTo>
                <a:lnTo>
                  <a:pt x="115315" y="82239"/>
                </a:lnTo>
                <a:lnTo>
                  <a:pt x="82241" y="115313"/>
                </a:lnTo>
                <a:lnTo>
                  <a:pt x="54017" y="152718"/>
                </a:lnTo>
                <a:lnTo>
                  <a:pt x="31162" y="193936"/>
                </a:lnTo>
                <a:lnTo>
                  <a:pt x="14195" y="238448"/>
                </a:lnTo>
                <a:lnTo>
                  <a:pt x="3635" y="285735"/>
                </a:lnTo>
                <a:lnTo>
                  <a:pt x="0" y="335280"/>
                </a:lnTo>
                <a:lnTo>
                  <a:pt x="0" y="3625596"/>
                </a:lnTo>
                <a:lnTo>
                  <a:pt x="3635" y="3675140"/>
                </a:lnTo>
                <a:lnTo>
                  <a:pt x="14195" y="3722427"/>
                </a:lnTo>
                <a:lnTo>
                  <a:pt x="31162" y="3766939"/>
                </a:lnTo>
                <a:lnTo>
                  <a:pt x="54017" y="3808157"/>
                </a:lnTo>
                <a:lnTo>
                  <a:pt x="82241" y="3845562"/>
                </a:lnTo>
                <a:lnTo>
                  <a:pt x="115315" y="3878636"/>
                </a:lnTo>
                <a:lnTo>
                  <a:pt x="152721" y="3906859"/>
                </a:lnTo>
                <a:lnTo>
                  <a:pt x="193941" y="3929713"/>
                </a:lnTo>
                <a:lnTo>
                  <a:pt x="238455" y="3946680"/>
                </a:lnTo>
                <a:lnTo>
                  <a:pt x="285745" y="3957240"/>
                </a:lnTo>
                <a:lnTo>
                  <a:pt x="335292" y="3960876"/>
                </a:lnTo>
                <a:lnTo>
                  <a:pt x="1676400" y="3960876"/>
                </a:lnTo>
                <a:lnTo>
                  <a:pt x="1725944" y="3957240"/>
                </a:lnTo>
                <a:lnTo>
                  <a:pt x="1773231" y="3946680"/>
                </a:lnTo>
                <a:lnTo>
                  <a:pt x="1817743" y="3929713"/>
                </a:lnTo>
                <a:lnTo>
                  <a:pt x="1858961" y="3906859"/>
                </a:lnTo>
                <a:lnTo>
                  <a:pt x="1896366" y="3878636"/>
                </a:lnTo>
                <a:lnTo>
                  <a:pt x="1929440" y="3845562"/>
                </a:lnTo>
                <a:lnTo>
                  <a:pt x="1957663" y="3808157"/>
                </a:lnTo>
                <a:lnTo>
                  <a:pt x="1980517" y="3766939"/>
                </a:lnTo>
                <a:lnTo>
                  <a:pt x="1997484" y="3722427"/>
                </a:lnTo>
                <a:lnTo>
                  <a:pt x="2008044" y="3675140"/>
                </a:lnTo>
                <a:lnTo>
                  <a:pt x="2011680" y="3625596"/>
                </a:lnTo>
                <a:lnTo>
                  <a:pt x="2011680" y="335280"/>
                </a:lnTo>
                <a:lnTo>
                  <a:pt x="2008044" y="285735"/>
                </a:lnTo>
                <a:lnTo>
                  <a:pt x="1997484" y="238448"/>
                </a:lnTo>
                <a:lnTo>
                  <a:pt x="1980517" y="193936"/>
                </a:lnTo>
                <a:lnTo>
                  <a:pt x="1957663" y="152718"/>
                </a:lnTo>
                <a:lnTo>
                  <a:pt x="1929440" y="115313"/>
                </a:lnTo>
                <a:lnTo>
                  <a:pt x="1896366" y="82239"/>
                </a:lnTo>
                <a:lnTo>
                  <a:pt x="1858961" y="54016"/>
                </a:lnTo>
                <a:lnTo>
                  <a:pt x="1817743" y="31162"/>
                </a:lnTo>
                <a:lnTo>
                  <a:pt x="1773231" y="14195"/>
                </a:lnTo>
                <a:lnTo>
                  <a:pt x="1725944" y="3635"/>
                </a:lnTo>
                <a:lnTo>
                  <a:pt x="1676400" y="0"/>
                </a:lnTo>
                <a:close/>
              </a:path>
            </a:pathLst>
          </a:custGeom>
          <a:solidFill>
            <a:srgbClr val="BE2352"/>
          </a:solidFill>
        </p:spPr>
        <p:txBody>
          <a:bodyPr wrap="square" lIns="0" tIns="0" rIns="0" bIns="0" rtlCol="0"/>
          <a:lstStyle/>
          <a:p>
            <a:endParaRPr/>
          </a:p>
        </p:txBody>
      </p:sp>
      <p:sp>
        <p:nvSpPr>
          <p:cNvPr id="10" name="object 10"/>
          <p:cNvSpPr txBox="1"/>
          <p:nvPr/>
        </p:nvSpPr>
        <p:spPr>
          <a:xfrm>
            <a:off x="1014219" y="2286000"/>
            <a:ext cx="1526140" cy="1446550"/>
          </a:xfrm>
          <a:prstGeom prst="rect">
            <a:avLst/>
          </a:prstGeom>
        </p:spPr>
        <p:txBody>
          <a:bodyPr vert="horz" wrap="square" lIns="0" tIns="73660" rIns="0" bIns="0" rtlCol="0">
            <a:spAutoFit/>
          </a:bodyPr>
          <a:lstStyle/>
          <a:p>
            <a:pPr algn="ctr">
              <a:lnSpc>
                <a:spcPct val="100000"/>
              </a:lnSpc>
              <a:spcBef>
                <a:spcPts val="580"/>
              </a:spcBef>
            </a:pPr>
            <a:endParaRPr lang="fr-FR" sz="2000" b="1" spc="-10" dirty="0" smtClean="0">
              <a:solidFill>
                <a:srgbClr val="FFFFFF"/>
              </a:solidFill>
              <a:latin typeface="Barlow Condensed" panose="00000506000000000000" pitchFamily="2" charset="0"/>
              <a:cs typeface="Arial"/>
            </a:endParaRPr>
          </a:p>
          <a:p>
            <a:pPr algn="ctr">
              <a:lnSpc>
                <a:spcPct val="100000"/>
              </a:lnSpc>
              <a:spcBef>
                <a:spcPts val="580"/>
              </a:spcBef>
            </a:pPr>
            <a:r>
              <a:rPr lang="fr-FR" sz="2000" b="1" spc="-10" dirty="0" smtClean="0">
                <a:solidFill>
                  <a:srgbClr val="FFFFFF"/>
                </a:solidFill>
                <a:latin typeface="Barlow Condensed" panose="00000506000000000000" pitchFamily="2" charset="0"/>
                <a:cs typeface="Arial"/>
              </a:rPr>
              <a:t>Liquidation de la pension partielle</a:t>
            </a:r>
            <a:endParaRPr sz="2000" dirty="0">
              <a:latin typeface="Barlow Condensed" panose="00000506000000000000" pitchFamily="2" charset="0"/>
              <a:cs typeface="Arial"/>
            </a:endParaRPr>
          </a:p>
          <a:p>
            <a:pPr marL="144780" marR="139065" indent="1270" algn="ctr">
              <a:lnSpc>
                <a:spcPts val="2060"/>
              </a:lnSpc>
              <a:spcBef>
                <a:spcPts val="835"/>
              </a:spcBef>
            </a:pPr>
            <a:endParaRPr sz="2000" dirty="0">
              <a:latin typeface="Barlow Condensed" panose="00000506000000000000" pitchFamily="2" charset="0"/>
              <a:cs typeface="Arial"/>
            </a:endParaRPr>
          </a:p>
        </p:txBody>
      </p:sp>
      <p:sp>
        <p:nvSpPr>
          <p:cNvPr id="15" name="ZoneTexte 1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42</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6" name="Connecteur droit 15">
            <a:extLst>
              <a:ext uri="{FF2B5EF4-FFF2-40B4-BE49-F238E27FC236}">
                <a16:creationId xmlns:a16="http://schemas.microsoft.com/office/drawing/2014/main" id="{E26515BD-4EF6-5243-8E3E-8E186C145951}"/>
              </a:ext>
            </a:extLst>
          </p:cNvPr>
          <p:cNvCxnSpPr>
            <a:cxnSpLocks/>
          </p:cNvCxnSpPr>
          <p:nvPr/>
        </p:nvCxnSpPr>
        <p:spPr>
          <a:xfrm>
            <a:off x="488133"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93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215878"/>
            <a:ext cx="8445500" cy="458459"/>
          </a:xfrm>
          <a:prstGeom prst="rect">
            <a:avLst/>
          </a:prstGeom>
        </p:spPr>
        <p:txBody>
          <a:bodyPr vert="horz" wrap="square" lIns="0" tIns="12065" rIns="0" bIns="0" rtlCol="0">
            <a:spAutoFit/>
          </a:bodyPr>
          <a:lstStyle/>
          <a:p>
            <a:pPr marL="12700">
              <a:lnSpc>
                <a:spcPct val="100000"/>
              </a:lnSpc>
              <a:spcBef>
                <a:spcPts val="95"/>
              </a:spcBef>
            </a:pPr>
            <a:r>
              <a:rPr lang="fr-FR" sz="2900" spc="-10" dirty="0">
                <a:solidFill>
                  <a:srgbClr val="BE2352"/>
                </a:solidFill>
              </a:rPr>
              <a:t>3</a:t>
            </a:r>
            <a:r>
              <a:rPr sz="2900" spc="-10" dirty="0" smtClean="0">
                <a:solidFill>
                  <a:srgbClr val="BE2352"/>
                </a:solidFill>
              </a:rPr>
              <a:t>) </a:t>
            </a:r>
            <a:r>
              <a:rPr sz="2900" spc="-10" dirty="0">
                <a:solidFill>
                  <a:srgbClr val="BE2352"/>
                </a:solidFill>
              </a:rPr>
              <a:t>Retraite progressive</a:t>
            </a:r>
          </a:p>
        </p:txBody>
      </p:sp>
      <p:grpSp>
        <p:nvGrpSpPr>
          <p:cNvPr id="3" name="object 3"/>
          <p:cNvGrpSpPr/>
          <p:nvPr/>
        </p:nvGrpSpPr>
        <p:grpSpPr>
          <a:xfrm>
            <a:off x="3102610" y="1219200"/>
            <a:ext cx="8020050" cy="4038765"/>
            <a:chOff x="3102610" y="1907794"/>
            <a:chExt cx="8020050" cy="3885565"/>
          </a:xfrm>
          <a:noFill/>
        </p:grpSpPr>
        <p:sp>
          <p:nvSpPr>
            <p:cNvPr id="4" name="object 4"/>
            <p:cNvSpPr/>
            <p:nvPr/>
          </p:nvSpPr>
          <p:spPr>
            <a:xfrm>
              <a:off x="3108960" y="1914144"/>
              <a:ext cx="8007350" cy="3872865"/>
            </a:xfrm>
            <a:custGeom>
              <a:avLst/>
              <a:gdLst/>
              <a:ahLst/>
              <a:cxnLst/>
              <a:rect l="l" t="t" r="r" b="b"/>
              <a:pathLst>
                <a:path w="8007350" h="3872865">
                  <a:moveTo>
                    <a:pt x="7361682" y="0"/>
                  </a:moveTo>
                  <a:lnTo>
                    <a:pt x="0" y="0"/>
                  </a:lnTo>
                  <a:lnTo>
                    <a:pt x="0" y="3872483"/>
                  </a:lnTo>
                  <a:lnTo>
                    <a:pt x="7361682" y="3872483"/>
                  </a:lnTo>
                  <a:lnTo>
                    <a:pt x="7409854" y="3870713"/>
                  </a:lnTo>
                  <a:lnTo>
                    <a:pt x="7457064" y="3865486"/>
                  </a:lnTo>
                  <a:lnTo>
                    <a:pt x="7503188" y="3856927"/>
                  </a:lnTo>
                  <a:lnTo>
                    <a:pt x="7548099" y="3845160"/>
                  </a:lnTo>
                  <a:lnTo>
                    <a:pt x="7591674" y="3830311"/>
                  </a:lnTo>
                  <a:lnTo>
                    <a:pt x="7633788" y="3812503"/>
                  </a:lnTo>
                  <a:lnTo>
                    <a:pt x="7674315" y="3791862"/>
                  </a:lnTo>
                  <a:lnTo>
                    <a:pt x="7713132" y="3768513"/>
                  </a:lnTo>
                  <a:lnTo>
                    <a:pt x="7750114" y="3742579"/>
                  </a:lnTo>
                  <a:lnTo>
                    <a:pt x="7785135" y="3714187"/>
                  </a:lnTo>
                  <a:lnTo>
                    <a:pt x="7818072" y="3683460"/>
                  </a:lnTo>
                  <a:lnTo>
                    <a:pt x="7848799" y="3650523"/>
                  </a:lnTo>
                  <a:lnTo>
                    <a:pt x="7877191" y="3615502"/>
                  </a:lnTo>
                  <a:lnTo>
                    <a:pt x="7903125" y="3578520"/>
                  </a:lnTo>
                  <a:lnTo>
                    <a:pt x="7926474" y="3539703"/>
                  </a:lnTo>
                  <a:lnTo>
                    <a:pt x="7947115" y="3499176"/>
                  </a:lnTo>
                  <a:lnTo>
                    <a:pt x="7964923" y="3457062"/>
                  </a:lnTo>
                  <a:lnTo>
                    <a:pt x="7979772" y="3413487"/>
                  </a:lnTo>
                  <a:lnTo>
                    <a:pt x="7991539" y="3368576"/>
                  </a:lnTo>
                  <a:lnTo>
                    <a:pt x="8000098" y="3322452"/>
                  </a:lnTo>
                  <a:lnTo>
                    <a:pt x="8005325" y="3275242"/>
                  </a:lnTo>
                  <a:lnTo>
                    <a:pt x="8007096" y="3227069"/>
                  </a:lnTo>
                  <a:lnTo>
                    <a:pt x="8007096" y="645413"/>
                  </a:lnTo>
                  <a:lnTo>
                    <a:pt x="8005325" y="597241"/>
                  </a:lnTo>
                  <a:lnTo>
                    <a:pt x="8000098" y="550031"/>
                  </a:lnTo>
                  <a:lnTo>
                    <a:pt x="7991539" y="503907"/>
                  </a:lnTo>
                  <a:lnTo>
                    <a:pt x="7979772" y="458996"/>
                  </a:lnTo>
                  <a:lnTo>
                    <a:pt x="7964923" y="415421"/>
                  </a:lnTo>
                  <a:lnTo>
                    <a:pt x="7947115" y="373307"/>
                  </a:lnTo>
                  <a:lnTo>
                    <a:pt x="7926474" y="332780"/>
                  </a:lnTo>
                  <a:lnTo>
                    <a:pt x="7903125" y="293963"/>
                  </a:lnTo>
                  <a:lnTo>
                    <a:pt x="7877191" y="256981"/>
                  </a:lnTo>
                  <a:lnTo>
                    <a:pt x="7848799" y="221960"/>
                  </a:lnTo>
                  <a:lnTo>
                    <a:pt x="7818072" y="189023"/>
                  </a:lnTo>
                  <a:lnTo>
                    <a:pt x="7785135" y="158296"/>
                  </a:lnTo>
                  <a:lnTo>
                    <a:pt x="7750114" y="129904"/>
                  </a:lnTo>
                  <a:lnTo>
                    <a:pt x="7713132" y="103970"/>
                  </a:lnTo>
                  <a:lnTo>
                    <a:pt x="7674315" y="80621"/>
                  </a:lnTo>
                  <a:lnTo>
                    <a:pt x="7633788" y="59980"/>
                  </a:lnTo>
                  <a:lnTo>
                    <a:pt x="7591674" y="42172"/>
                  </a:lnTo>
                  <a:lnTo>
                    <a:pt x="7548099" y="27323"/>
                  </a:lnTo>
                  <a:lnTo>
                    <a:pt x="7503188" y="15556"/>
                  </a:lnTo>
                  <a:lnTo>
                    <a:pt x="7457064" y="6997"/>
                  </a:lnTo>
                  <a:lnTo>
                    <a:pt x="7409854" y="1770"/>
                  </a:lnTo>
                  <a:lnTo>
                    <a:pt x="7361682" y="0"/>
                  </a:lnTo>
                  <a:close/>
                </a:path>
              </a:pathLst>
            </a:custGeom>
            <a:grpFill/>
            <a:ln>
              <a:solidFill>
                <a:srgbClr val="BE2352"/>
              </a:solidFill>
            </a:ln>
          </p:spPr>
          <p:txBody>
            <a:bodyPr wrap="square" lIns="0" tIns="0" rIns="0" bIns="0" rtlCol="0"/>
            <a:lstStyle/>
            <a:p>
              <a:endParaRPr/>
            </a:p>
          </p:txBody>
        </p:sp>
        <p:sp>
          <p:nvSpPr>
            <p:cNvPr id="5" name="object 5"/>
            <p:cNvSpPr/>
            <p:nvPr/>
          </p:nvSpPr>
          <p:spPr>
            <a:xfrm>
              <a:off x="3108960" y="1914144"/>
              <a:ext cx="8007350" cy="3872865"/>
            </a:xfrm>
            <a:custGeom>
              <a:avLst/>
              <a:gdLst/>
              <a:ahLst/>
              <a:cxnLst/>
              <a:rect l="l" t="t" r="r" b="b"/>
              <a:pathLst>
                <a:path w="8007350" h="3872865">
                  <a:moveTo>
                    <a:pt x="8007096" y="645413"/>
                  </a:moveTo>
                  <a:lnTo>
                    <a:pt x="8007096" y="3227069"/>
                  </a:lnTo>
                  <a:lnTo>
                    <a:pt x="8005325" y="3275242"/>
                  </a:lnTo>
                  <a:lnTo>
                    <a:pt x="8000098" y="3322452"/>
                  </a:lnTo>
                  <a:lnTo>
                    <a:pt x="7991539" y="3368576"/>
                  </a:lnTo>
                  <a:lnTo>
                    <a:pt x="7979772" y="3413487"/>
                  </a:lnTo>
                  <a:lnTo>
                    <a:pt x="7964923" y="3457062"/>
                  </a:lnTo>
                  <a:lnTo>
                    <a:pt x="7947115" y="3499176"/>
                  </a:lnTo>
                  <a:lnTo>
                    <a:pt x="7926474" y="3539703"/>
                  </a:lnTo>
                  <a:lnTo>
                    <a:pt x="7903125" y="3578520"/>
                  </a:lnTo>
                  <a:lnTo>
                    <a:pt x="7877191" y="3615502"/>
                  </a:lnTo>
                  <a:lnTo>
                    <a:pt x="7848799" y="3650523"/>
                  </a:lnTo>
                  <a:lnTo>
                    <a:pt x="7818072" y="3683460"/>
                  </a:lnTo>
                  <a:lnTo>
                    <a:pt x="7785135" y="3714187"/>
                  </a:lnTo>
                  <a:lnTo>
                    <a:pt x="7750114" y="3742579"/>
                  </a:lnTo>
                  <a:lnTo>
                    <a:pt x="7713132" y="3768513"/>
                  </a:lnTo>
                  <a:lnTo>
                    <a:pt x="7674315" y="3791862"/>
                  </a:lnTo>
                  <a:lnTo>
                    <a:pt x="7633788" y="3812503"/>
                  </a:lnTo>
                  <a:lnTo>
                    <a:pt x="7591674" y="3830311"/>
                  </a:lnTo>
                  <a:lnTo>
                    <a:pt x="7548099" y="3845160"/>
                  </a:lnTo>
                  <a:lnTo>
                    <a:pt x="7503188" y="3856927"/>
                  </a:lnTo>
                  <a:lnTo>
                    <a:pt x="7457064" y="3865486"/>
                  </a:lnTo>
                  <a:lnTo>
                    <a:pt x="7409854" y="3870713"/>
                  </a:lnTo>
                  <a:lnTo>
                    <a:pt x="7361682" y="3872483"/>
                  </a:lnTo>
                  <a:lnTo>
                    <a:pt x="0" y="3872483"/>
                  </a:lnTo>
                  <a:lnTo>
                    <a:pt x="0" y="0"/>
                  </a:lnTo>
                  <a:lnTo>
                    <a:pt x="7361682" y="0"/>
                  </a:lnTo>
                  <a:lnTo>
                    <a:pt x="7409854" y="1770"/>
                  </a:lnTo>
                  <a:lnTo>
                    <a:pt x="7457064" y="6997"/>
                  </a:lnTo>
                  <a:lnTo>
                    <a:pt x="7503188" y="15556"/>
                  </a:lnTo>
                  <a:lnTo>
                    <a:pt x="7548099" y="27323"/>
                  </a:lnTo>
                  <a:lnTo>
                    <a:pt x="7591674" y="42172"/>
                  </a:lnTo>
                  <a:lnTo>
                    <a:pt x="7633788" y="59980"/>
                  </a:lnTo>
                  <a:lnTo>
                    <a:pt x="7674315" y="80621"/>
                  </a:lnTo>
                  <a:lnTo>
                    <a:pt x="7713132" y="103970"/>
                  </a:lnTo>
                  <a:lnTo>
                    <a:pt x="7750114" y="129904"/>
                  </a:lnTo>
                  <a:lnTo>
                    <a:pt x="7785135" y="158296"/>
                  </a:lnTo>
                  <a:lnTo>
                    <a:pt x="7818072" y="189023"/>
                  </a:lnTo>
                  <a:lnTo>
                    <a:pt x="7848799" y="221960"/>
                  </a:lnTo>
                  <a:lnTo>
                    <a:pt x="7877191" y="256981"/>
                  </a:lnTo>
                  <a:lnTo>
                    <a:pt x="7903125" y="293963"/>
                  </a:lnTo>
                  <a:lnTo>
                    <a:pt x="7926474" y="332780"/>
                  </a:lnTo>
                  <a:lnTo>
                    <a:pt x="7947115" y="373307"/>
                  </a:lnTo>
                  <a:lnTo>
                    <a:pt x="7964923" y="415421"/>
                  </a:lnTo>
                  <a:lnTo>
                    <a:pt x="7979772" y="458996"/>
                  </a:lnTo>
                  <a:lnTo>
                    <a:pt x="7991539" y="503907"/>
                  </a:lnTo>
                  <a:lnTo>
                    <a:pt x="8000098" y="550031"/>
                  </a:lnTo>
                  <a:lnTo>
                    <a:pt x="8005325" y="597241"/>
                  </a:lnTo>
                  <a:lnTo>
                    <a:pt x="8007096" y="645413"/>
                  </a:lnTo>
                  <a:close/>
                </a:path>
              </a:pathLst>
            </a:custGeom>
            <a:grpFill/>
            <a:ln w="12700">
              <a:solidFill>
                <a:srgbClr val="BE2352"/>
              </a:solidFill>
            </a:ln>
          </p:spPr>
          <p:txBody>
            <a:bodyPr wrap="square" lIns="0" tIns="0" rIns="0" bIns="0" rtlCol="0"/>
            <a:lstStyle/>
            <a:p>
              <a:endParaRPr/>
            </a:p>
          </p:txBody>
        </p:sp>
      </p:grpSp>
      <p:sp>
        <p:nvSpPr>
          <p:cNvPr id="6" name="object 6"/>
          <p:cNvSpPr txBox="1"/>
          <p:nvPr/>
        </p:nvSpPr>
        <p:spPr>
          <a:xfrm>
            <a:off x="3200400" y="1296836"/>
            <a:ext cx="7526972" cy="961802"/>
          </a:xfrm>
          <a:prstGeom prst="rect">
            <a:avLst/>
          </a:prstGeom>
        </p:spPr>
        <p:txBody>
          <a:bodyPr vert="horz" wrap="square" lIns="0" tIns="12700" rIns="0" bIns="0" rtlCol="0">
            <a:spAutoFit/>
          </a:bodyPr>
          <a:lstStyle/>
          <a:p>
            <a:pPr marL="370205" indent="-357505">
              <a:lnSpc>
                <a:spcPct val="100000"/>
              </a:lnSpc>
              <a:spcBef>
                <a:spcPts val="100"/>
              </a:spcBef>
              <a:buFont typeface="Wingdings"/>
              <a:buChar char=""/>
              <a:tabLst>
                <a:tab pos="370205" algn="l"/>
              </a:tabLst>
            </a:pPr>
            <a:r>
              <a:rPr lang="fr-FR" sz="1500" dirty="0" smtClean="0">
                <a:latin typeface="Barlow Condensed" panose="00000506000000000000" pitchFamily="2" charset="0"/>
                <a:cs typeface="Arial"/>
              </a:rPr>
              <a:t>La mise à la retraite progressive entraine la liquidation provisoire dans tous les régimes de base sur la même quotité (quotité non travaillée) à la même date d’effet.</a:t>
            </a:r>
          </a:p>
          <a:p>
            <a:pPr marL="12700">
              <a:lnSpc>
                <a:spcPct val="100000"/>
              </a:lnSpc>
              <a:spcBef>
                <a:spcPts val="100"/>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00"/>
              </a:spcBef>
              <a:buFont typeface="Wingdings"/>
              <a:buChar char=""/>
              <a:tabLst>
                <a:tab pos="370205" algn="l"/>
              </a:tabLst>
            </a:pPr>
            <a:r>
              <a:rPr lang="fr-FR" sz="1500" dirty="0" smtClean="0">
                <a:latin typeface="Barlow Condensed" panose="00000506000000000000" pitchFamily="2" charset="0"/>
                <a:cs typeface="Arial"/>
              </a:rPr>
              <a:t>La pension n’est pas soumise aux règles de cumul emploi-retraite </a:t>
            </a:r>
          </a:p>
        </p:txBody>
      </p:sp>
      <p:sp>
        <p:nvSpPr>
          <p:cNvPr id="8" name="object 8"/>
          <p:cNvSpPr txBox="1"/>
          <p:nvPr/>
        </p:nvSpPr>
        <p:spPr>
          <a:xfrm>
            <a:off x="3200400" y="2514600"/>
            <a:ext cx="7526972" cy="3210751"/>
          </a:xfrm>
          <a:prstGeom prst="rect">
            <a:avLst/>
          </a:prstGeom>
        </p:spPr>
        <p:txBody>
          <a:bodyPr vert="horz" wrap="square" lIns="0" tIns="145415" rIns="0" bIns="0" rtlCol="0">
            <a:spAutoFit/>
          </a:bodyPr>
          <a:lstStyle/>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La pension partielle cesse d’être servie lorsque :</a:t>
            </a:r>
          </a:p>
          <a:p>
            <a:pPr marL="298450" indent="-285750">
              <a:lnSpc>
                <a:spcPct val="100000"/>
              </a:lnSpc>
              <a:spcBef>
                <a:spcPts val="1145"/>
              </a:spcBef>
              <a:buFont typeface="Wingdings" panose="05000000000000000000" pitchFamily="2" charset="2"/>
              <a:buChar char="Ø"/>
              <a:tabLst>
                <a:tab pos="370205" algn="l"/>
              </a:tabLst>
            </a:pPr>
            <a:r>
              <a:rPr lang="fr-FR" sz="1500" dirty="0" smtClean="0">
                <a:latin typeface="Barlow Condensed" panose="00000506000000000000" pitchFamily="2" charset="0"/>
                <a:cs typeface="Arial"/>
              </a:rPr>
              <a:t> la pension complète est servie </a:t>
            </a:r>
          </a:p>
          <a:p>
            <a:pPr marL="298450" indent="-285750">
              <a:lnSpc>
                <a:spcPct val="100000"/>
              </a:lnSpc>
              <a:spcBef>
                <a:spcPts val="1145"/>
              </a:spcBef>
              <a:buFont typeface="Wingdings" panose="05000000000000000000" pitchFamily="2" charset="2"/>
              <a:buChar char="Ø"/>
              <a:tabLst>
                <a:tab pos="370205" algn="l"/>
              </a:tabLst>
            </a:pPr>
            <a:r>
              <a:rPr lang="fr-FR" sz="1500" dirty="0" smtClean="0">
                <a:latin typeface="Barlow Condensed" panose="00000506000000000000" pitchFamily="2" charset="0"/>
                <a:cs typeface="Arial"/>
              </a:rPr>
              <a:t>le fonctionnaire reprend une activité à temps plein ou à temps complet</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370205" indent="-357505">
              <a:lnSpc>
                <a:spcPct val="100000"/>
              </a:lnSpc>
              <a:spcBef>
                <a:spcPts val="1145"/>
              </a:spcBef>
              <a:buFont typeface="Wingdings"/>
              <a:buChar char=""/>
              <a:tabLst>
                <a:tab pos="370205" algn="l"/>
              </a:tabLst>
            </a:pPr>
            <a:r>
              <a:rPr lang="fr-FR" sz="1500" dirty="0" smtClean="0">
                <a:latin typeface="Barlow Condensed" panose="00000506000000000000" pitchFamily="2" charset="0"/>
                <a:cs typeface="Arial"/>
              </a:rPr>
              <a:t>La pension définitive est liquidée en prenant en compte : </a:t>
            </a:r>
          </a:p>
          <a:p>
            <a:pPr marL="298450" indent="-285750">
              <a:lnSpc>
                <a:spcPct val="100000"/>
              </a:lnSpc>
              <a:spcBef>
                <a:spcPts val="1145"/>
              </a:spcBef>
              <a:buFont typeface="Wingdings" panose="05000000000000000000" pitchFamily="2" charset="2"/>
              <a:buChar char="Ø"/>
              <a:tabLst>
                <a:tab pos="370205" algn="l"/>
              </a:tabLst>
            </a:pPr>
            <a:r>
              <a:rPr lang="fr-FR" sz="1500" dirty="0" smtClean="0">
                <a:latin typeface="Barlow Condensed" panose="00000506000000000000" pitchFamily="2" charset="0"/>
                <a:cs typeface="Arial"/>
              </a:rPr>
              <a:t> les périodes accomplies pendant la durée de perception de la pension partielle ainsi que les bonifications et les majorations éventuelles</a:t>
            </a:r>
          </a:p>
          <a:p>
            <a:pPr marL="12700">
              <a:lnSpc>
                <a:spcPct val="100000"/>
              </a:lnSpc>
              <a:spcBef>
                <a:spcPts val="1145"/>
              </a:spcBef>
              <a:tabLst>
                <a:tab pos="370205" algn="l"/>
              </a:tabLst>
            </a:pPr>
            <a:endParaRPr lang="fr-FR" sz="1500" dirty="0" smtClean="0">
              <a:latin typeface="Barlow Condensed" panose="00000506000000000000" pitchFamily="2" charset="0"/>
              <a:cs typeface="Arial"/>
            </a:endParaRPr>
          </a:p>
          <a:p>
            <a:pPr marL="12700" marR="5080">
              <a:lnSpc>
                <a:spcPct val="143700"/>
              </a:lnSpc>
              <a:spcBef>
                <a:spcPts val="254"/>
              </a:spcBef>
              <a:tabLst>
                <a:tab pos="370840" algn="l"/>
              </a:tabLst>
            </a:pPr>
            <a:endParaRPr lang="fr-FR" sz="1500" dirty="0" smtClean="0">
              <a:latin typeface="Barlow Condensed" panose="00000506000000000000" pitchFamily="2" charset="0"/>
              <a:cs typeface="Arial"/>
            </a:endParaRPr>
          </a:p>
        </p:txBody>
      </p:sp>
      <p:sp>
        <p:nvSpPr>
          <p:cNvPr id="9" name="object 9"/>
          <p:cNvSpPr/>
          <p:nvPr/>
        </p:nvSpPr>
        <p:spPr>
          <a:xfrm>
            <a:off x="838200" y="1296836"/>
            <a:ext cx="2011680" cy="3961129"/>
          </a:xfrm>
          <a:custGeom>
            <a:avLst/>
            <a:gdLst/>
            <a:ahLst/>
            <a:cxnLst/>
            <a:rect l="l" t="t" r="r" b="b"/>
            <a:pathLst>
              <a:path w="2011680" h="3961129">
                <a:moveTo>
                  <a:pt x="1676400" y="0"/>
                </a:moveTo>
                <a:lnTo>
                  <a:pt x="335292" y="0"/>
                </a:lnTo>
                <a:lnTo>
                  <a:pt x="285745" y="3635"/>
                </a:lnTo>
                <a:lnTo>
                  <a:pt x="238455" y="14195"/>
                </a:lnTo>
                <a:lnTo>
                  <a:pt x="193941" y="31162"/>
                </a:lnTo>
                <a:lnTo>
                  <a:pt x="152721" y="54016"/>
                </a:lnTo>
                <a:lnTo>
                  <a:pt x="115315" y="82239"/>
                </a:lnTo>
                <a:lnTo>
                  <a:pt x="82241" y="115313"/>
                </a:lnTo>
                <a:lnTo>
                  <a:pt x="54017" y="152718"/>
                </a:lnTo>
                <a:lnTo>
                  <a:pt x="31162" y="193936"/>
                </a:lnTo>
                <a:lnTo>
                  <a:pt x="14195" y="238448"/>
                </a:lnTo>
                <a:lnTo>
                  <a:pt x="3635" y="285735"/>
                </a:lnTo>
                <a:lnTo>
                  <a:pt x="0" y="335280"/>
                </a:lnTo>
                <a:lnTo>
                  <a:pt x="0" y="3625596"/>
                </a:lnTo>
                <a:lnTo>
                  <a:pt x="3635" y="3675140"/>
                </a:lnTo>
                <a:lnTo>
                  <a:pt x="14195" y="3722427"/>
                </a:lnTo>
                <a:lnTo>
                  <a:pt x="31162" y="3766939"/>
                </a:lnTo>
                <a:lnTo>
                  <a:pt x="54017" y="3808157"/>
                </a:lnTo>
                <a:lnTo>
                  <a:pt x="82241" y="3845562"/>
                </a:lnTo>
                <a:lnTo>
                  <a:pt x="115315" y="3878636"/>
                </a:lnTo>
                <a:lnTo>
                  <a:pt x="152721" y="3906859"/>
                </a:lnTo>
                <a:lnTo>
                  <a:pt x="193941" y="3929713"/>
                </a:lnTo>
                <a:lnTo>
                  <a:pt x="238455" y="3946680"/>
                </a:lnTo>
                <a:lnTo>
                  <a:pt x="285745" y="3957240"/>
                </a:lnTo>
                <a:lnTo>
                  <a:pt x="335292" y="3960876"/>
                </a:lnTo>
                <a:lnTo>
                  <a:pt x="1676400" y="3960876"/>
                </a:lnTo>
                <a:lnTo>
                  <a:pt x="1725944" y="3957240"/>
                </a:lnTo>
                <a:lnTo>
                  <a:pt x="1773231" y="3946680"/>
                </a:lnTo>
                <a:lnTo>
                  <a:pt x="1817743" y="3929713"/>
                </a:lnTo>
                <a:lnTo>
                  <a:pt x="1858961" y="3906859"/>
                </a:lnTo>
                <a:lnTo>
                  <a:pt x="1896366" y="3878636"/>
                </a:lnTo>
                <a:lnTo>
                  <a:pt x="1929440" y="3845562"/>
                </a:lnTo>
                <a:lnTo>
                  <a:pt x="1957663" y="3808157"/>
                </a:lnTo>
                <a:lnTo>
                  <a:pt x="1980517" y="3766939"/>
                </a:lnTo>
                <a:lnTo>
                  <a:pt x="1997484" y="3722427"/>
                </a:lnTo>
                <a:lnTo>
                  <a:pt x="2008044" y="3675140"/>
                </a:lnTo>
                <a:lnTo>
                  <a:pt x="2011680" y="3625596"/>
                </a:lnTo>
                <a:lnTo>
                  <a:pt x="2011680" y="335280"/>
                </a:lnTo>
                <a:lnTo>
                  <a:pt x="2008044" y="285735"/>
                </a:lnTo>
                <a:lnTo>
                  <a:pt x="1997484" y="238448"/>
                </a:lnTo>
                <a:lnTo>
                  <a:pt x="1980517" y="193936"/>
                </a:lnTo>
                <a:lnTo>
                  <a:pt x="1957663" y="152718"/>
                </a:lnTo>
                <a:lnTo>
                  <a:pt x="1929440" y="115313"/>
                </a:lnTo>
                <a:lnTo>
                  <a:pt x="1896366" y="82239"/>
                </a:lnTo>
                <a:lnTo>
                  <a:pt x="1858961" y="54016"/>
                </a:lnTo>
                <a:lnTo>
                  <a:pt x="1817743" y="31162"/>
                </a:lnTo>
                <a:lnTo>
                  <a:pt x="1773231" y="14195"/>
                </a:lnTo>
                <a:lnTo>
                  <a:pt x="1725944" y="3635"/>
                </a:lnTo>
                <a:lnTo>
                  <a:pt x="1676400" y="0"/>
                </a:lnTo>
                <a:close/>
              </a:path>
            </a:pathLst>
          </a:custGeom>
          <a:solidFill>
            <a:srgbClr val="BE2352"/>
          </a:solidFill>
        </p:spPr>
        <p:txBody>
          <a:bodyPr wrap="square" lIns="0" tIns="0" rIns="0" bIns="0" rtlCol="0"/>
          <a:lstStyle/>
          <a:p>
            <a:endParaRPr/>
          </a:p>
        </p:txBody>
      </p:sp>
      <p:sp>
        <p:nvSpPr>
          <p:cNvPr id="10" name="object 10"/>
          <p:cNvSpPr txBox="1"/>
          <p:nvPr/>
        </p:nvSpPr>
        <p:spPr>
          <a:xfrm>
            <a:off x="1014219" y="2286000"/>
            <a:ext cx="1526140" cy="1523494"/>
          </a:xfrm>
          <a:prstGeom prst="rect">
            <a:avLst/>
          </a:prstGeom>
        </p:spPr>
        <p:txBody>
          <a:bodyPr vert="horz" wrap="square" lIns="0" tIns="73660" rIns="0" bIns="0" rtlCol="0">
            <a:spAutoFit/>
          </a:bodyPr>
          <a:lstStyle/>
          <a:p>
            <a:pPr algn="ctr">
              <a:lnSpc>
                <a:spcPct val="100000"/>
              </a:lnSpc>
              <a:spcBef>
                <a:spcPts val="580"/>
              </a:spcBef>
            </a:pPr>
            <a:endParaRPr lang="fr-FR" sz="2000" b="1" spc="-10" dirty="0" smtClean="0">
              <a:solidFill>
                <a:srgbClr val="FFFFFF"/>
              </a:solidFill>
              <a:latin typeface="Barlow Condensed" panose="00000506000000000000" pitchFamily="2" charset="0"/>
              <a:cs typeface="Arial"/>
            </a:endParaRPr>
          </a:p>
          <a:p>
            <a:pPr algn="ctr">
              <a:lnSpc>
                <a:spcPct val="100000"/>
              </a:lnSpc>
              <a:spcBef>
                <a:spcPts val="580"/>
              </a:spcBef>
            </a:pPr>
            <a:endParaRPr lang="fr-FR" sz="2000" b="1" spc="-10" dirty="0" smtClean="0">
              <a:solidFill>
                <a:srgbClr val="FFFFFF"/>
              </a:solidFill>
              <a:latin typeface="Barlow Condensed" panose="00000506000000000000" pitchFamily="2" charset="0"/>
              <a:cs typeface="Arial"/>
            </a:endParaRPr>
          </a:p>
          <a:p>
            <a:pPr algn="ctr">
              <a:lnSpc>
                <a:spcPct val="100000"/>
              </a:lnSpc>
              <a:spcBef>
                <a:spcPts val="580"/>
              </a:spcBef>
            </a:pPr>
            <a:r>
              <a:rPr lang="fr-FR" sz="2000" b="1" spc="-10" dirty="0" smtClean="0">
                <a:solidFill>
                  <a:srgbClr val="FFFFFF"/>
                </a:solidFill>
                <a:latin typeface="Barlow Condensed" panose="00000506000000000000" pitchFamily="2" charset="0"/>
                <a:cs typeface="Arial"/>
              </a:rPr>
              <a:t>Conséquences</a:t>
            </a:r>
            <a:endParaRPr sz="2000" dirty="0">
              <a:latin typeface="Barlow Condensed" panose="00000506000000000000" pitchFamily="2" charset="0"/>
              <a:cs typeface="Arial"/>
            </a:endParaRPr>
          </a:p>
          <a:p>
            <a:pPr marL="144780" marR="139065" indent="1270" algn="ctr">
              <a:lnSpc>
                <a:spcPts val="2060"/>
              </a:lnSpc>
              <a:spcBef>
                <a:spcPts val="835"/>
              </a:spcBef>
            </a:pPr>
            <a:endParaRPr sz="2000" dirty="0">
              <a:latin typeface="Barlow Condensed" panose="00000506000000000000" pitchFamily="2" charset="0"/>
              <a:cs typeface="Arial"/>
            </a:endParaRPr>
          </a:p>
        </p:txBody>
      </p:sp>
      <p:sp>
        <p:nvSpPr>
          <p:cNvPr id="15" name="ZoneTexte 14"/>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43</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6" name="Connecteur droit 15">
            <a:extLst>
              <a:ext uri="{FF2B5EF4-FFF2-40B4-BE49-F238E27FC236}">
                <a16:creationId xmlns:a16="http://schemas.microsoft.com/office/drawing/2014/main" id="{E26515BD-4EF6-5243-8E3E-8E186C145951}"/>
              </a:ext>
            </a:extLst>
          </p:cNvPr>
          <p:cNvCxnSpPr>
            <a:cxnSpLocks/>
          </p:cNvCxnSpPr>
          <p:nvPr/>
        </p:nvCxnSpPr>
        <p:spPr>
          <a:xfrm>
            <a:off x="488133" y="7620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034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513" y="1067815"/>
            <a:ext cx="13589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Barlow Condensed" panose="00000506000000000000" pitchFamily="2" charset="0"/>
                <a:cs typeface="Arial"/>
              </a:rPr>
              <a:t>Dérogations</a:t>
            </a:r>
            <a:endParaRPr sz="1800" dirty="0">
              <a:latin typeface="Barlow Condensed" panose="00000506000000000000" pitchFamily="2" charset="0"/>
              <a:cs typeface="Arial"/>
            </a:endParaRPr>
          </a:p>
        </p:txBody>
      </p:sp>
      <p:sp>
        <p:nvSpPr>
          <p:cNvPr id="3" name="object 3"/>
          <p:cNvSpPr txBox="1">
            <a:spLocks noGrp="1"/>
          </p:cNvSpPr>
          <p:nvPr>
            <p:ph type="title" idx="4294967295"/>
          </p:nvPr>
        </p:nvSpPr>
        <p:spPr>
          <a:xfrm>
            <a:off x="152400" y="280267"/>
            <a:ext cx="8445500" cy="458459"/>
          </a:xfrm>
          <a:prstGeom prst="rect">
            <a:avLst/>
          </a:prstGeom>
        </p:spPr>
        <p:txBody>
          <a:bodyPr vert="horz" wrap="square" lIns="0" tIns="12065" rIns="0" bIns="0" rtlCol="0">
            <a:spAutoFit/>
          </a:bodyPr>
          <a:lstStyle/>
          <a:p>
            <a:pPr marL="12700">
              <a:lnSpc>
                <a:spcPct val="100000"/>
              </a:lnSpc>
              <a:spcBef>
                <a:spcPts val="95"/>
              </a:spcBef>
            </a:pPr>
            <a:r>
              <a:rPr lang="fr-FR" sz="2900" spc="-10" dirty="0">
                <a:solidFill>
                  <a:srgbClr val="BE2352"/>
                </a:solidFill>
              </a:rPr>
              <a:t>4</a:t>
            </a:r>
            <a:r>
              <a:rPr sz="2900" spc="-10" dirty="0" smtClean="0">
                <a:solidFill>
                  <a:srgbClr val="BE2352"/>
                </a:solidFill>
              </a:rPr>
              <a:t>) </a:t>
            </a:r>
            <a:r>
              <a:rPr sz="2900" spc="-10" dirty="0">
                <a:solidFill>
                  <a:srgbClr val="BE2352"/>
                </a:solidFill>
              </a:rPr>
              <a:t>Principe de non acquisition de nouveaux droits</a:t>
            </a:r>
          </a:p>
        </p:txBody>
      </p:sp>
      <p:sp>
        <p:nvSpPr>
          <p:cNvPr id="4" name="object 4"/>
          <p:cNvSpPr/>
          <p:nvPr/>
        </p:nvSpPr>
        <p:spPr>
          <a:xfrm>
            <a:off x="1002791" y="1575816"/>
            <a:ext cx="8979409" cy="754375"/>
          </a:xfrm>
          <a:custGeom>
            <a:avLst/>
            <a:gdLst/>
            <a:ahLst/>
            <a:cxnLst/>
            <a:rect l="l" t="t" r="r" b="b"/>
            <a:pathLst>
              <a:path w="10439400" h="981710">
                <a:moveTo>
                  <a:pt x="10275824" y="0"/>
                </a:moveTo>
                <a:lnTo>
                  <a:pt x="163576" y="0"/>
                </a:lnTo>
                <a:lnTo>
                  <a:pt x="120092" y="5846"/>
                </a:lnTo>
                <a:lnTo>
                  <a:pt x="81018" y="22342"/>
                </a:lnTo>
                <a:lnTo>
                  <a:pt x="47912" y="47926"/>
                </a:lnTo>
                <a:lnTo>
                  <a:pt x="22334" y="81035"/>
                </a:lnTo>
                <a:lnTo>
                  <a:pt x="5843" y="120106"/>
                </a:lnTo>
                <a:lnTo>
                  <a:pt x="0" y="163575"/>
                </a:lnTo>
                <a:lnTo>
                  <a:pt x="0" y="817880"/>
                </a:lnTo>
                <a:lnTo>
                  <a:pt x="5843" y="861349"/>
                </a:lnTo>
                <a:lnTo>
                  <a:pt x="22334" y="900420"/>
                </a:lnTo>
                <a:lnTo>
                  <a:pt x="47912" y="933529"/>
                </a:lnTo>
                <a:lnTo>
                  <a:pt x="81018" y="959113"/>
                </a:lnTo>
                <a:lnTo>
                  <a:pt x="120092" y="975609"/>
                </a:lnTo>
                <a:lnTo>
                  <a:pt x="163576" y="981456"/>
                </a:lnTo>
                <a:lnTo>
                  <a:pt x="10275824" y="981456"/>
                </a:lnTo>
                <a:lnTo>
                  <a:pt x="10319293" y="975609"/>
                </a:lnTo>
                <a:lnTo>
                  <a:pt x="10358364" y="959113"/>
                </a:lnTo>
                <a:lnTo>
                  <a:pt x="10391473" y="933529"/>
                </a:lnTo>
                <a:lnTo>
                  <a:pt x="10417057" y="900420"/>
                </a:lnTo>
                <a:lnTo>
                  <a:pt x="10433553" y="861349"/>
                </a:lnTo>
                <a:lnTo>
                  <a:pt x="10439400" y="817880"/>
                </a:lnTo>
                <a:lnTo>
                  <a:pt x="10439400" y="163575"/>
                </a:lnTo>
                <a:lnTo>
                  <a:pt x="10433553" y="120106"/>
                </a:lnTo>
                <a:lnTo>
                  <a:pt x="10417057" y="81035"/>
                </a:lnTo>
                <a:lnTo>
                  <a:pt x="10391473" y="47926"/>
                </a:lnTo>
                <a:lnTo>
                  <a:pt x="10358364" y="22342"/>
                </a:lnTo>
                <a:lnTo>
                  <a:pt x="10319293" y="5846"/>
                </a:lnTo>
                <a:lnTo>
                  <a:pt x="10275824" y="0"/>
                </a:lnTo>
                <a:close/>
              </a:path>
            </a:pathLst>
          </a:custGeom>
          <a:noFill/>
          <a:ln w="38100">
            <a:solidFill>
              <a:srgbClr val="BE2352"/>
            </a:solidFill>
          </a:ln>
        </p:spPr>
        <p:txBody>
          <a:bodyPr wrap="square" lIns="0" tIns="0" rIns="0" bIns="0" rtlCol="0"/>
          <a:lstStyle/>
          <a:p>
            <a:endParaRPr/>
          </a:p>
        </p:txBody>
      </p:sp>
      <p:sp>
        <p:nvSpPr>
          <p:cNvPr id="5" name="object 5"/>
          <p:cNvSpPr txBox="1"/>
          <p:nvPr/>
        </p:nvSpPr>
        <p:spPr>
          <a:xfrm>
            <a:off x="1115060" y="1745056"/>
            <a:ext cx="10467340" cy="295594"/>
          </a:xfrm>
          <a:prstGeom prst="rect">
            <a:avLst/>
          </a:prstGeom>
        </p:spPr>
        <p:txBody>
          <a:bodyPr vert="horz" wrap="square" lIns="0" tIns="13335" rIns="0" bIns="0" rtlCol="0">
            <a:spAutoFit/>
          </a:bodyPr>
          <a:lstStyle/>
          <a:p>
            <a:pPr marL="12700">
              <a:lnSpc>
                <a:spcPts val="2240"/>
              </a:lnSpc>
              <a:spcBef>
                <a:spcPts val="105"/>
              </a:spcBef>
            </a:pPr>
            <a:r>
              <a:rPr sz="2000" dirty="0">
                <a:solidFill>
                  <a:srgbClr val="BE2352"/>
                </a:solidFill>
                <a:latin typeface="Barlow Condensed" panose="00000506000000000000" pitchFamily="2" charset="0"/>
                <a:cs typeface="Arial"/>
              </a:rPr>
              <a:t>Maintien</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du</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principe</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15" dirty="0">
                <a:solidFill>
                  <a:srgbClr val="BE2352"/>
                </a:solidFill>
                <a:latin typeface="Barlow Condensed" panose="00000506000000000000" pitchFamily="2" charset="0"/>
                <a:cs typeface="Arial"/>
              </a:rPr>
              <a:t> </a:t>
            </a:r>
            <a:r>
              <a:rPr sz="2000" spc="-10" dirty="0">
                <a:solidFill>
                  <a:srgbClr val="BE2352"/>
                </a:solidFill>
                <a:latin typeface="Barlow Condensed" panose="00000506000000000000" pitchFamily="2" charset="0"/>
                <a:cs typeface="Arial"/>
              </a:rPr>
              <a:t>non-</a:t>
            </a:r>
            <a:r>
              <a:rPr sz="2000" dirty="0">
                <a:solidFill>
                  <a:srgbClr val="BE2352"/>
                </a:solidFill>
                <a:latin typeface="Barlow Condensed" panose="00000506000000000000" pitchFamily="2" charset="0"/>
                <a:cs typeface="Arial"/>
              </a:rPr>
              <a:t>acquisition</a:t>
            </a:r>
            <a:r>
              <a:rPr sz="2000" spc="-5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de</a:t>
            </a:r>
            <a:r>
              <a:rPr sz="2000" spc="-1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nouveaux</a:t>
            </a:r>
            <a:r>
              <a:rPr sz="2000" spc="-3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droits</a:t>
            </a:r>
            <a:r>
              <a:rPr sz="2000" spc="-3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à</a:t>
            </a:r>
            <a:r>
              <a:rPr sz="2000" spc="-10"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pension</a:t>
            </a:r>
            <a:r>
              <a:rPr sz="2000" spc="-45" dirty="0">
                <a:solidFill>
                  <a:srgbClr val="BE2352"/>
                </a:solidFill>
                <a:latin typeface="Barlow Condensed" panose="00000506000000000000" pitchFamily="2" charset="0"/>
                <a:cs typeface="Arial"/>
              </a:rPr>
              <a:t> </a:t>
            </a:r>
            <a:r>
              <a:rPr sz="2000" dirty="0">
                <a:solidFill>
                  <a:srgbClr val="BE2352"/>
                </a:solidFill>
                <a:latin typeface="Barlow Condensed" panose="00000506000000000000" pitchFamily="2" charset="0"/>
                <a:cs typeface="Arial"/>
              </a:rPr>
              <a:t>(article</a:t>
            </a:r>
            <a:r>
              <a:rPr sz="2000" spc="-25" dirty="0">
                <a:solidFill>
                  <a:srgbClr val="BE2352"/>
                </a:solidFill>
                <a:latin typeface="Barlow Condensed" panose="00000506000000000000" pitchFamily="2" charset="0"/>
                <a:cs typeface="Arial"/>
              </a:rPr>
              <a:t> </a:t>
            </a:r>
            <a:r>
              <a:rPr sz="2000" dirty="0" smtClean="0">
                <a:solidFill>
                  <a:srgbClr val="BE2352"/>
                </a:solidFill>
                <a:latin typeface="Barlow Condensed" panose="00000506000000000000" pitchFamily="2" charset="0"/>
                <a:cs typeface="Arial"/>
              </a:rPr>
              <a:t>L161-22-</a:t>
            </a:r>
            <a:r>
              <a:rPr sz="2000" spc="-25" dirty="0" smtClean="0">
                <a:solidFill>
                  <a:srgbClr val="BE2352"/>
                </a:solidFill>
                <a:latin typeface="Barlow Condensed" panose="00000506000000000000" pitchFamily="2" charset="0"/>
                <a:cs typeface="Arial"/>
              </a:rPr>
              <a:t>1</a:t>
            </a:r>
            <a:r>
              <a:rPr lang="fr-FR" sz="2000" spc="-25" dirty="0" smtClean="0">
                <a:solidFill>
                  <a:srgbClr val="BE2352"/>
                </a:solidFill>
                <a:latin typeface="Barlow Condensed" panose="00000506000000000000" pitchFamily="2" charset="0"/>
                <a:cs typeface="Arial"/>
              </a:rPr>
              <a:t> </a:t>
            </a:r>
            <a:r>
              <a:rPr sz="2000" spc="-25" dirty="0" smtClean="0">
                <a:solidFill>
                  <a:srgbClr val="BE2352"/>
                </a:solidFill>
                <a:latin typeface="Barlow Condensed" panose="00000506000000000000" pitchFamily="2" charset="0"/>
                <a:cs typeface="Arial"/>
              </a:rPr>
              <a:t>du</a:t>
            </a:r>
            <a:r>
              <a:rPr lang="fr-FR" sz="2000" dirty="0" smtClean="0">
                <a:solidFill>
                  <a:srgbClr val="BE2352"/>
                </a:solidFill>
                <a:latin typeface="Barlow Condensed" panose="00000506000000000000" pitchFamily="2" charset="0"/>
                <a:cs typeface="Arial"/>
              </a:rPr>
              <a:t> </a:t>
            </a:r>
            <a:r>
              <a:rPr sz="2000" spc="-20" dirty="0" smtClean="0">
                <a:solidFill>
                  <a:srgbClr val="BE2352"/>
                </a:solidFill>
                <a:latin typeface="Barlow Condensed" panose="00000506000000000000" pitchFamily="2" charset="0"/>
                <a:cs typeface="Arial"/>
              </a:rPr>
              <a:t>CSS</a:t>
            </a:r>
            <a:r>
              <a:rPr sz="2000" spc="-20" dirty="0">
                <a:solidFill>
                  <a:srgbClr val="BE2352"/>
                </a:solidFill>
                <a:latin typeface="Barlow Condensed" panose="00000506000000000000" pitchFamily="2" charset="0"/>
                <a:cs typeface="Arial"/>
              </a:rPr>
              <a:t>)</a:t>
            </a:r>
            <a:endParaRPr sz="2000" dirty="0">
              <a:solidFill>
                <a:srgbClr val="BE2352"/>
              </a:solidFill>
              <a:latin typeface="Barlow Condensed" panose="00000506000000000000" pitchFamily="2" charset="0"/>
              <a:cs typeface="Arial"/>
            </a:endParaRPr>
          </a:p>
        </p:txBody>
      </p:sp>
      <p:sp>
        <p:nvSpPr>
          <p:cNvPr id="6" name="object 6"/>
          <p:cNvSpPr txBox="1"/>
          <p:nvPr/>
        </p:nvSpPr>
        <p:spPr>
          <a:xfrm>
            <a:off x="1082141" y="2690621"/>
            <a:ext cx="9872345" cy="2798202"/>
          </a:xfrm>
          <a:prstGeom prst="rect">
            <a:avLst/>
          </a:prstGeom>
        </p:spPr>
        <p:txBody>
          <a:bodyPr vert="horz" wrap="square" lIns="0" tIns="12700" rIns="0" bIns="0" rtlCol="0">
            <a:spAutoFit/>
          </a:bodyPr>
          <a:lstStyle/>
          <a:p>
            <a:pPr marL="12700">
              <a:lnSpc>
                <a:spcPct val="100000"/>
              </a:lnSpc>
              <a:spcBef>
                <a:spcPts val="100"/>
              </a:spcBef>
            </a:pPr>
            <a:r>
              <a:rPr sz="1800" dirty="0">
                <a:latin typeface="Barlow Condensed" panose="00000506000000000000" pitchFamily="2" charset="0"/>
                <a:cs typeface="Arial"/>
              </a:rPr>
              <a:t>Insertion</a:t>
            </a:r>
            <a:r>
              <a:rPr sz="1800" spc="-30" dirty="0">
                <a:latin typeface="Barlow Condensed" panose="00000506000000000000" pitchFamily="2" charset="0"/>
                <a:cs typeface="Arial"/>
              </a:rPr>
              <a:t> </a:t>
            </a:r>
            <a:r>
              <a:rPr sz="1800" dirty="0">
                <a:latin typeface="Barlow Condensed" panose="00000506000000000000" pitchFamily="2" charset="0"/>
                <a:cs typeface="Arial"/>
              </a:rPr>
              <a:t>de</a:t>
            </a:r>
            <a:r>
              <a:rPr sz="1800" spc="-35" dirty="0">
                <a:latin typeface="Barlow Condensed" panose="00000506000000000000" pitchFamily="2" charset="0"/>
                <a:cs typeface="Arial"/>
              </a:rPr>
              <a:t> </a:t>
            </a:r>
            <a:r>
              <a:rPr sz="1800" dirty="0">
                <a:latin typeface="Barlow Condensed" panose="00000506000000000000" pitchFamily="2" charset="0"/>
                <a:cs typeface="Arial"/>
              </a:rPr>
              <a:t>2</a:t>
            </a:r>
            <a:r>
              <a:rPr sz="1800" spc="-25" dirty="0">
                <a:latin typeface="Barlow Condensed" panose="00000506000000000000" pitchFamily="2" charset="0"/>
                <a:cs typeface="Arial"/>
              </a:rPr>
              <a:t> </a:t>
            </a:r>
            <a:r>
              <a:rPr sz="1800" dirty="0">
                <a:latin typeface="Barlow Condensed" panose="00000506000000000000" pitchFamily="2" charset="0"/>
                <a:cs typeface="Arial"/>
              </a:rPr>
              <a:t>dérogations</a:t>
            </a:r>
            <a:r>
              <a:rPr sz="1800" spc="-5" dirty="0">
                <a:latin typeface="Barlow Condensed" panose="00000506000000000000" pitchFamily="2" charset="0"/>
                <a:cs typeface="Arial"/>
              </a:rPr>
              <a:t> </a:t>
            </a:r>
            <a:r>
              <a:rPr sz="1800" dirty="0">
                <a:latin typeface="Barlow Condensed" panose="00000506000000000000" pitchFamily="2" charset="0"/>
                <a:cs typeface="Arial"/>
              </a:rPr>
              <a:t>à</a:t>
            </a:r>
            <a:r>
              <a:rPr sz="1800" spc="-25" dirty="0">
                <a:latin typeface="Barlow Condensed" panose="00000506000000000000" pitchFamily="2" charset="0"/>
                <a:cs typeface="Arial"/>
              </a:rPr>
              <a:t> </a:t>
            </a:r>
            <a:r>
              <a:rPr sz="1800" dirty="0">
                <a:latin typeface="Barlow Condensed" panose="00000506000000000000" pitchFamily="2" charset="0"/>
                <a:cs typeface="Arial"/>
              </a:rPr>
              <a:t>ce</a:t>
            </a:r>
            <a:r>
              <a:rPr sz="1800" spc="-30" dirty="0">
                <a:latin typeface="Barlow Condensed" panose="00000506000000000000" pitchFamily="2" charset="0"/>
                <a:cs typeface="Arial"/>
              </a:rPr>
              <a:t> </a:t>
            </a:r>
            <a:r>
              <a:rPr sz="1800" dirty="0">
                <a:latin typeface="Barlow Condensed" panose="00000506000000000000" pitchFamily="2" charset="0"/>
                <a:cs typeface="Arial"/>
              </a:rPr>
              <a:t>principe</a:t>
            </a:r>
            <a:r>
              <a:rPr sz="1800" spc="-5" dirty="0">
                <a:latin typeface="Barlow Condensed" panose="00000506000000000000" pitchFamily="2" charset="0"/>
                <a:cs typeface="Arial"/>
              </a:rPr>
              <a:t> </a:t>
            </a:r>
            <a:r>
              <a:rPr sz="1800" spc="-50" dirty="0">
                <a:latin typeface="Barlow Condensed" panose="00000506000000000000" pitchFamily="2" charset="0"/>
                <a:cs typeface="Arial"/>
              </a:rPr>
              <a:t>:</a:t>
            </a:r>
            <a:endParaRPr sz="1800" dirty="0">
              <a:latin typeface="Barlow Condensed" panose="00000506000000000000" pitchFamily="2" charset="0"/>
              <a:cs typeface="Arial"/>
            </a:endParaRPr>
          </a:p>
          <a:p>
            <a:pPr>
              <a:lnSpc>
                <a:spcPct val="100000"/>
              </a:lnSpc>
              <a:spcBef>
                <a:spcPts val="30"/>
              </a:spcBef>
            </a:pPr>
            <a:endParaRPr sz="1850" dirty="0">
              <a:latin typeface="Barlow Condensed" panose="00000506000000000000" pitchFamily="2" charset="0"/>
              <a:cs typeface="Arial"/>
            </a:endParaRPr>
          </a:p>
          <a:p>
            <a:pPr marL="298450" indent="-285750">
              <a:lnSpc>
                <a:spcPct val="100000"/>
              </a:lnSpc>
              <a:spcBef>
                <a:spcPts val="5"/>
              </a:spcBef>
              <a:buFont typeface="Wingdings"/>
              <a:buChar char=""/>
              <a:tabLst>
                <a:tab pos="298450" algn="l"/>
              </a:tabLst>
            </a:pPr>
            <a:r>
              <a:rPr sz="1800" b="1" dirty="0">
                <a:latin typeface="Barlow Condensed" panose="00000506000000000000" pitchFamily="2" charset="0"/>
                <a:cs typeface="Arial"/>
              </a:rPr>
              <a:t>Dans</a:t>
            </a:r>
            <a:r>
              <a:rPr sz="1800" b="1" spc="-25" dirty="0">
                <a:latin typeface="Barlow Condensed" panose="00000506000000000000" pitchFamily="2" charset="0"/>
                <a:cs typeface="Arial"/>
              </a:rPr>
              <a:t> </a:t>
            </a:r>
            <a:r>
              <a:rPr sz="1800" b="1" dirty="0">
                <a:latin typeface="Barlow Condensed" panose="00000506000000000000" pitchFamily="2" charset="0"/>
                <a:cs typeface="Arial"/>
              </a:rPr>
              <a:t>le</a:t>
            </a:r>
            <a:r>
              <a:rPr sz="1800" b="1" spc="-15" dirty="0">
                <a:latin typeface="Barlow Condensed" panose="00000506000000000000" pitchFamily="2" charset="0"/>
                <a:cs typeface="Arial"/>
              </a:rPr>
              <a:t> </a:t>
            </a:r>
            <a:r>
              <a:rPr sz="1800" b="1" dirty="0">
                <a:latin typeface="Barlow Condensed" panose="00000506000000000000" pitchFamily="2" charset="0"/>
                <a:cs typeface="Arial"/>
              </a:rPr>
              <a:t>cas</a:t>
            </a:r>
            <a:r>
              <a:rPr sz="1800" b="1" spc="-5" dirty="0">
                <a:latin typeface="Barlow Condensed" panose="00000506000000000000" pitchFamily="2" charset="0"/>
                <a:cs typeface="Arial"/>
              </a:rPr>
              <a:t> </a:t>
            </a:r>
            <a:r>
              <a:rPr sz="1800" b="1" dirty="0">
                <a:latin typeface="Barlow Condensed" panose="00000506000000000000" pitchFamily="2" charset="0"/>
                <a:cs typeface="Arial"/>
              </a:rPr>
              <a:t>où</a:t>
            </a:r>
            <a:r>
              <a:rPr sz="1800" b="1" spc="-20" dirty="0">
                <a:latin typeface="Barlow Condensed" panose="00000506000000000000" pitchFamily="2" charset="0"/>
                <a:cs typeface="Arial"/>
              </a:rPr>
              <a:t> </a:t>
            </a:r>
            <a:r>
              <a:rPr sz="1800" b="1" dirty="0">
                <a:latin typeface="Barlow Condensed" panose="00000506000000000000" pitchFamily="2" charset="0"/>
                <a:cs typeface="Arial"/>
              </a:rPr>
              <a:t>l’assuré</a:t>
            </a:r>
            <a:r>
              <a:rPr sz="1800" b="1" spc="-20" dirty="0">
                <a:latin typeface="Barlow Condensed" panose="00000506000000000000" pitchFamily="2" charset="0"/>
                <a:cs typeface="Arial"/>
              </a:rPr>
              <a:t> </a:t>
            </a:r>
            <a:r>
              <a:rPr sz="1800" b="1" dirty="0">
                <a:latin typeface="Barlow Condensed" panose="00000506000000000000" pitchFamily="2" charset="0"/>
                <a:cs typeface="Arial"/>
              </a:rPr>
              <a:t>bénéficie</a:t>
            </a:r>
            <a:r>
              <a:rPr sz="1800" b="1" spc="-15" dirty="0">
                <a:latin typeface="Barlow Condensed" panose="00000506000000000000" pitchFamily="2" charset="0"/>
                <a:cs typeface="Arial"/>
              </a:rPr>
              <a:t> </a:t>
            </a:r>
            <a:r>
              <a:rPr sz="1800" b="1" dirty="0">
                <a:latin typeface="Barlow Condensed" panose="00000506000000000000" pitchFamily="2" charset="0"/>
                <a:cs typeface="Arial"/>
              </a:rPr>
              <a:t>d’un</a:t>
            </a:r>
            <a:r>
              <a:rPr sz="1800" b="1" spc="-30" dirty="0">
                <a:latin typeface="Barlow Condensed" panose="00000506000000000000" pitchFamily="2" charset="0"/>
                <a:cs typeface="Arial"/>
              </a:rPr>
              <a:t> </a:t>
            </a:r>
            <a:r>
              <a:rPr sz="1800" b="1" dirty="0">
                <a:latin typeface="Barlow Condensed" panose="00000506000000000000" pitchFamily="2" charset="0"/>
                <a:cs typeface="Arial"/>
              </a:rPr>
              <a:t>dispositif</a:t>
            </a:r>
            <a:r>
              <a:rPr sz="1800" b="1" spc="-30" dirty="0">
                <a:latin typeface="Barlow Condensed" panose="00000506000000000000" pitchFamily="2" charset="0"/>
                <a:cs typeface="Arial"/>
              </a:rPr>
              <a:t> </a:t>
            </a:r>
            <a:r>
              <a:rPr sz="1800" b="1" dirty="0">
                <a:latin typeface="Barlow Condensed" panose="00000506000000000000" pitchFamily="2" charset="0"/>
                <a:cs typeface="Arial"/>
              </a:rPr>
              <a:t>de</a:t>
            </a:r>
            <a:r>
              <a:rPr sz="1800" b="1" spc="-15" dirty="0">
                <a:latin typeface="Barlow Condensed" panose="00000506000000000000" pitchFamily="2" charset="0"/>
                <a:cs typeface="Arial"/>
              </a:rPr>
              <a:t> </a:t>
            </a:r>
            <a:r>
              <a:rPr sz="1800" b="1" dirty="0">
                <a:latin typeface="Barlow Condensed" panose="00000506000000000000" pitchFamily="2" charset="0"/>
                <a:cs typeface="Arial"/>
              </a:rPr>
              <a:t>retraite </a:t>
            </a:r>
            <a:r>
              <a:rPr sz="1800" b="1" spc="-10" dirty="0">
                <a:latin typeface="Barlow Condensed" panose="00000506000000000000" pitchFamily="2" charset="0"/>
                <a:cs typeface="Arial"/>
              </a:rPr>
              <a:t>progressive</a:t>
            </a:r>
            <a:endParaRPr sz="1800" dirty="0">
              <a:latin typeface="Barlow Condensed" panose="00000506000000000000" pitchFamily="2" charset="0"/>
              <a:cs typeface="Arial"/>
            </a:endParaRPr>
          </a:p>
          <a:p>
            <a:pPr>
              <a:lnSpc>
                <a:spcPct val="100000"/>
              </a:lnSpc>
              <a:spcBef>
                <a:spcPts val="30"/>
              </a:spcBef>
              <a:buFont typeface="Wingdings"/>
              <a:buChar char=""/>
            </a:pPr>
            <a:endParaRPr sz="1850" dirty="0">
              <a:latin typeface="Barlow Condensed" panose="00000506000000000000" pitchFamily="2" charset="0"/>
              <a:cs typeface="Arial"/>
            </a:endParaRPr>
          </a:p>
          <a:p>
            <a:pPr marL="297815" marR="5080" indent="-285750">
              <a:lnSpc>
                <a:spcPct val="100000"/>
              </a:lnSpc>
              <a:buFont typeface="Wingdings"/>
              <a:buChar char=""/>
              <a:tabLst>
                <a:tab pos="299085" algn="l"/>
              </a:tabLst>
            </a:pPr>
            <a:r>
              <a:rPr sz="1800" b="1" dirty="0">
                <a:latin typeface="Barlow Condensed" panose="00000506000000000000" pitchFamily="2" charset="0"/>
                <a:cs typeface="Arial"/>
              </a:rPr>
              <a:t>Lorsque</a:t>
            </a:r>
            <a:r>
              <a:rPr sz="1800" b="1" spc="-25" dirty="0">
                <a:latin typeface="Barlow Condensed" panose="00000506000000000000" pitchFamily="2" charset="0"/>
                <a:cs typeface="Arial"/>
              </a:rPr>
              <a:t> </a:t>
            </a:r>
            <a:r>
              <a:rPr sz="1800" b="1" dirty="0">
                <a:latin typeface="Barlow Condensed" panose="00000506000000000000" pitchFamily="2" charset="0"/>
                <a:cs typeface="Arial"/>
              </a:rPr>
              <a:t>l’assuré</a:t>
            </a:r>
            <a:r>
              <a:rPr sz="1800" b="1" spc="-5" dirty="0">
                <a:latin typeface="Barlow Condensed" panose="00000506000000000000" pitchFamily="2" charset="0"/>
                <a:cs typeface="Arial"/>
              </a:rPr>
              <a:t> </a:t>
            </a:r>
            <a:r>
              <a:rPr sz="1800" b="1" dirty="0">
                <a:latin typeface="Barlow Condensed" panose="00000506000000000000" pitchFamily="2" charset="0"/>
                <a:cs typeface="Arial"/>
              </a:rPr>
              <a:t>remplit</a:t>
            </a:r>
            <a:r>
              <a:rPr sz="1800" b="1" spc="-20" dirty="0">
                <a:latin typeface="Barlow Condensed" panose="00000506000000000000" pitchFamily="2" charset="0"/>
                <a:cs typeface="Arial"/>
              </a:rPr>
              <a:t> </a:t>
            </a:r>
            <a:r>
              <a:rPr sz="1800" b="1" dirty="0">
                <a:latin typeface="Barlow Condensed" panose="00000506000000000000" pitchFamily="2" charset="0"/>
                <a:cs typeface="Arial"/>
              </a:rPr>
              <a:t>les</a:t>
            </a:r>
            <a:r>
              <a:rPr sz="1800" b="1" spc="-15" dirty="0">
                <a:latin typeface="Barlow Condensed" panose="00000506000000000000" pitchFamily="2" charset="0"/>
                <a:cs typeface="Arial"/>
              </a:rPr>
              <a:t> </a:t>
            </a:r>
            <a:r>
              <a:rPr sz="1800" b="1" dirty="0">
                <a:latin typeface="Barlow Condensed" panose="00000506000000000000" pitchFamily="2" charset="0"/>
                <a:cs typeface="Arial"/>
              </a:rPr>
              <a:t>conditions</a:t>
            </a:r>
            <a:r>
              <a:rPr sz="1800" b="1" spc="-35" dirty="0">
                <a:latin typeface="Barlow Condensed" panose="00000506000000000000" pitchFamily="2" charset="0"/>
                <a:cs typeface="Arial"/>
              </a:rPr>
              <a:t> </a:t>
            </a:r>
            <a:r>
              <a:rPr sz="1800" b="1" dirty="0">
                <a:latin typeface="Barlow Condensed" panose="00000506000000000000" pitchFamily="2" charset="0"/>
                <a:cs typeface="Arial"/>
              </a:rPr>
              <a:t>pour</a:t>
            </a:r>
            <a:r>
              <a:rPr sz="1800" b="1" spc="-20" dirty="0">
                <a:latin typeface="Barlow Condensed" panose="00000506000000000000" pitchFamily="2" charset="0"/>
                <a:cs typeface="Arial"/>
              </a:rPr>
              <a:t> </a:t>
            </a:r>
            <a:r>
              <a:rPr sz="1800" b="1" dirty="0">
                <a:latin typeface="Barlow Condensed" panose="00000506000000000000" pitchFamily="2" charset="0"/>
                <a:cs typeface="Arial"/>
              </a:rPr>
              <a:t>bénéficier</a:t>
            </a:r>
            <a:r>
              <a:rPr sz="1800" b="1" spc="-15" dirty="0">
                <a:latin typeface="Barlow Condensed" panose="00000506000000000000" pitchFamily="2" charset="0"/>
                <a:cs typeface="Arial"/>
              </a:rPr>
              <a:t> </a:t>
            </a:r>
            <a:r>
              <a:rPr sz="1800" b="1" dirty="0">
                <a:latin typeface="Barlow Condensed" panose="00000506000000000000" pitchFamily="2" charset="0"/>
                <a:cs typeface="Arial"/>
              </a:rPr>
              <a:t>du</a:t>
            </a:r>
            <a:r>
              <a:rPr sz="1800" b="1" spc="-10" dirty="0">
                <a:latin typeface="Barlow Condensed" panose="00000506000000000000" pitchFamily="2" charset="0"/>
                <a:cs typeface="Arial"/>
              </a:rPr>
              <a:t> </a:t>
            </a:r>
            <a:r>
              <a:rPr sz="1800" b="1" dirty="0" err="1">
                <a:latin typeface="Barlow Condensed" panose="00000506000000000000" pitchFamily="2" charset="0"/>
                <a:cs typeface="Arial"/>
              </a:rPr>
              <a:t>cumul</a:t>
            </a:r>
            <a:r>
              <a:rPr sz="1800" b="1" spc="-5" dirty="0">
                <a:latin typeface="Barlow Condensed" panose="00000506000000000000" pitchFamily="2" charset="0"/>
                <a:cs typeface="Arial"/>
              </a:rPr>
              <a:t> </a:t>
            </a:r>
            <a:r>
              <a:rPr sz="1800" b="1" dirty="0" err="1" smtClean="0">
                <a:latin typeface="Barlow Condensed" panose="00000506000000000000" pitchFamily="2" charset="0"/>
                <a:cs typeface="Arial"/>
              </a:rPr>
              <a:t>libre</a:t>
            </a:r>
            <a:r>
              <a:rPr sz="1800" b="1" dirty="0" smtClean="0">
                <a:latin typeface="Barlow Condensed" panose="00000506000000000000" pitchFamily="2" charset="0"/>
                <a:cs typeface="Arial"/>
              </a:rPr>
              <a:t>.</a:t>
            </a:r>
            <a:r>
              <a:rPr sz="1800" b="1" spc="5" dirty="0" smtClean="0">
                <a:latin typeface="Barlow Condensed" panose="00000506000000000000" pitchFamily="2" charset="0"/>
                <a:cs typeface="Arial"/>
              </a:rPr>
              <a:t> </a:t>
            </a:r>
            <a:r>
              <a:rPr sz="1800" b="1" spc="-25" dirty="0" err="1">
                <a:latin typeface="Barlow Condensed" panose="00000506000000000000" pitchFamily="2" charset="0"/>
                <a:cs typeface="Arial"/>
              </a:rPr>
              <a:t>Une</a:t>
            </a:r>
            <a:r>
              <a:rPr sz="1800" b="1" spc="-25" dirty="0">
                <a:latin typeface="Barlow Condensed" panose="00000506000000000000" pitchFamily="2" charset="0"/>
                <a:cs typeface="Arial"/>
              </a:rPr>
              <a:t> </a:t>
            </a:r>
            <a:r>
              <a:rPr sz="1800" b="1" dirty="0" err="1" smtClean="0">
                <a:latin typeface="Barlow Condensed" panose="00000506000000000000" pitchFamily="2" charset="0"/>
                <a:cs typeface="Arial"/>
              </a:rPr>
              <a:t>seconde</a:t>
            </a:r>
            <a:r>
              <a:rPr sz="1800" b="1" spc="-10" dirty="0" smtClean="0">
                <a:latin typeface="Barlow Condensed" panose="00000506000000000000" pitchFamily="2" charset="0"/>
                <a:cs typeface="Arial"/>
              </a:rPr>
              <a:t> </a:t>
            </a:r>
            <a:r>
              <a:rPr sz="1800" b="1" dirty="0">
                <a:latin typeface="Barlow Condensed" panose="00000506000000000000" pitchFamily="2" charset="0"/>
                <a:cs typeface="Arial"/>
              </a:rPr>
              <a:t>pension</a:t>
            </a:r>
            <a:r>
              <a:rPr sz="1800" b="1" spc="-15" dirty="0">
                <a:latin typeface="Barlow Condensed" panose="00000506000000000000" pitchFamily="2" charset="0"/>
                <a:cs typeface="Arial"/>
              </a:rPr>
              <a:t> </a:t>
            </a:r>
            <a:r>
              <a:rPr sz="1800" b="1" dirty="0" err="1">
                <a:latin typeface="Barlow Condensed" panose="00000506000000000000" pitchFamily="2" charset="0"/>
                <a:cs typeface="Arial"/>
              </a:rPr>
              <a:t>est</a:t>
            </a:r>
            <a:r>
              <a:rPr sz="1800" b="1" spc="-5" dirty="0">
                <a:latin typeface="Barlow Condensed" panose="00000506000000000000" pitchFamily="2" charset="0"/>
                <a:cs typeface="Arial"/>
              </a:rPr>
              <a:t> </a:t>
            </a:r>
            <a:r>
              <a:rPr sz="1800" b="1" spc="-10" dirty="0" err="1" smtClean="0">
                <a:latin typeface="Barlow Condensed" panose="00000506000000000000" pitchFamily="2" charset="0"/>
                <a:cs typeface="Arial"/>
              </a:rPr>
              <a:t>liquidée</a:t>
            </a:r>
            <a:r>
              <a:rPr lang="fr-FR" b="1" spc="-10" dirty="0">
                <a:latin typeface="Barlow Condensed" panose="00000506000000000000" pitchFamily="2" charset="0"/>
                <a:cs typeface="Arial"/>
              </a:rPr>
              <a:t> </a:t>
            </a:r>
            <a:r>
              <a:rPr lang="fr-FR" b="1" spc="-10" dirty="0" smtClean="0">
                <a:latin typeface="Barlow Condensed" panose="00000506000000000000" pitchFamily="2" charset="0"/>
                <a:cs typeface="Arial"/>
              </a:rPr>
              <a:t>:</a:t>
            </a:r>
            <a:endParaRPr lang="fr-FR" sz="1800" b="1" spc="-10" dirty="0" smtClean="0">
              <a:latin typeface="Barlow Condensed" panose="00000506000000000000" pitchFamily="2" charset="0"/>
              <a:cs typeface="Arial"/>
            </a:endParaRPr>
          </a:p>
          <a:p>
            <a:pPr marL="12065" marR="5080">
              <a:lnSpc>
                <a:spcPct val="100000"/>
              </a:lnSpc>
              <a:tabLst>
                <a:tab pos="299085" algn="l"/>
              </a:tabLst>
            </a:pPr>
            <a:endParaRPr sz="1800" dirty="0">
              <a:latin typeface="Barlow Condensed" panose="00000506000000000000" pitchFamily="2" charset="0"/>
              <a:cs typeface="Arial"/>
            </a:endParaRPr>
          </a:p>
          <a:p>
            <a:pPr marL="756285" marR="31115" lvl="1" indent="-287020">
              <a:lnSpc>
                <a:spcPct val="100000"/>
              </a:lnSpc>
              <a:spcBef>
                <a:spcPts val="5"/>
              </a:spcBef>
              <a:buChar char="•"/>
              <a:tabLst>
                <a:tab pos="756285" algn="l"/>
              </a:tabLst>
            </a:pPr>
            <a:r>
              <a:rPr sz="1800" dirty="0">
                <a:latin typeface="Barlow Condensed" panose="00000506000000000000" pitchFamily="2" charset="0"/>
                <a:cs typeface="Arial"/>
              </a:rPr>
              <a:t>s’il</a:t>
            </a:r>
            <a:r>
              <a:rPr sz="1800" spc="-20" dirty="0">
                <a:latin typeface="Barlow Condensed" panose="00000506000000000000" pitchFamily="2" charset="0"/>
                <a:cs typeface="Arial"/>
              </a:rPr>
              <a:t> </a:t>
            </a:r>
            <a:r>
              <a:rPr sz="1800" dirty="0">
                <a:latin typeface="Barlow Condensed" panose="00000506000000000000" pitchFamily="2" charset="0"/>
                <a:cs typeface="Arial"/>
              </a:rPr>
              <a:t>a</a:t>
            </a:r>
            <a:r>
              <a:rPr sz="1800" spc="-20" dirty="0">
                <a:latin typeface="Barlow Condensed" panose="00000506000000000000" pitchFamily="2" charset="0"/>
                <a:cs typeface="Arial"/>
              </a:rPr>
              <a:t> </a:t>
            </a:r>
            <a:r>
              <a:rPr sz="1800" dirty="0">
                <a:latin typeface="Barlow Condensed" panose="00000506000000000000" pitchFamily="2" charset="0"/>
                <a:cs typeface="Arial"/>
              </a:rPr>
              <a:t>atteint</a:t>
            </a:r>
            <a:r>
              <a:rPr sz="1800" spc="-20" dirty="0">
                <a:latin typeface="Barlow Condensed" panose="00000506000000000000" pitchFamily="2" charset="0"/>
                <a:cs typeface="Arial"/>
              </a:rPr>
              <a:t> </a:t>
            </a:r>
            <a:r>
              <a:rPr sz="1800" dirty="0">
                <a:latin typeface="Barlow Condensed" panose="00000506000000000000" pitchFamily="2" charset="0"/>
                <a:cs typeface="Arial"/>
              </a:rPr>
              <a:t>l’âge</a:t>
            </a:r>
            <a:r>
              <a:rPr sz="1800" spc="-10" dirty="0">
                <a:latin typeface="Barlow Condensed" panose="00000506000000000000" pitchFamily="2" charset="0"/>
                <a:cs typeface="Arial"/>
              </a:rPr>
              <a:t> </a:t>
            </a:r>
            <a:r>
              <a:rPr sz="1800" dirty="0">
                <a:latin typeface="Barlow Condensed" panose="00000506000000000000" pitchFamily="2" charset="0"/>
                <a:cs typeface="Arial"/>
              </a:rPr>
              <a:t>légal</a:t>
            </a:r>
            <a:r>
              <a:rPr sz="1800" spc="-10" dirty="0">
                <a:latin typeface="Barlow Condensed" panose="00000506000000000000" pitchFamily="2" charset="0"/>
                <a:cs typeface="Arial"/>
              </a:rPr>
              <a:t> </a:t>
            </a:r>
            <a:r>
              <a:rPr sz="1800" dirty="0">
                <a:latin typeface="Barlow Condensed" panose="00000506000000000000" pitchFamily="2" charset="0"/>
                <a:cs typeface="Arial"/>
              </a:rPr>
              <a:t>de</a:t>
            </a:r>
            <a:r>
              <a:rPr sz="1800" spc="-15" dirty="0">
                <a:latin typeface="Barlow Condensed" panose="00000506000000000000" pitchFamily="2" charset="0"/>
                <a:cs typeface="Arial"/>
              </a:rPr>
              <a:t> </a:t>
            </a:r>
            <a:r>
              <a:rPr sz="1800" dirty="0">
                <a:latin typeface="Barlow Condensed" panose="00000506000000000000" pitchFamily="2" charset="0"/>
                <a:cs typeface="Arial"/>
              </a:rPr>
              <a:t>départ</a:t>
            </a:r>
            <a:r>
              <a:rPr sz="1800" spc="-15" dirty="0">
                <a:latin typeface="Barlow Condensed" panose="00000506000000000000" pitchFamily="2" charset="0"/>
                <a:cs typeface="Arial"/>
              </a:rPr>
              <a:t> </a:t>
            </a:r>
            <a:r>
              <a:rPr sz="1800" dirty="0">
                <a:latin typeface="Barlow Condensed" panose="00000506000000000000" pitchFamily="2" charset="0"/>
                <a:cs typeface="Arial"/>
              </a:rPr>
              <a:t>à</a:t>
            </a:r>
            <a:r>
              <a:rPr sz="1800" spc="-15" dirty="0">
                <a:latin typeface="Barlow Condensed" panose="00000506000000000000" pitchFamily="2" charset="0"/>
                <a:cs typeface="Arial"/>
              </a:rPr>
              <a:t> </a:t>
            </a:r>
            <a:r>
              <a:rPr sz="1800" dirty="0">
                <a:latin typeface="Barlow Condensed" panose="00000506000000000000" pitchFamily="2" charset="0"/>
                <a:cs typeface="Arial"/>
              </a:rPr>
              <a:t>la</a:t>
            </a:r>
            <a:r>
              <a:rPr sz="1800" spc="-15" dirty="0">
                <a:latin typeface="Barlow Condensed" panose="00000506000000000000" pitchFamily="2" charset="0"/>
                <a:cs typeface="Arial"/>
              </a:rPr>
              <a:t> </a:t>
            </a:r>
            <a:r>
              <a:rPr sz="1800" dirty="0">
                <a:latin typeface="Barlow Condensed" panose="00000506000000000000" pitchFamily="2" charset="0"/>
                <a:cs typeface="Arial"/>
              </a:rPr>
              <a:t>retraite,</a:t>
            </a:r>
            <a:r>
              <a:rPr sz="1800" spc="-20" dirty="0">
                <a:latin typeface="Barlow Condensed" panose="00000506000000000000" pitchFamily="2" charset="0"/>
                <a:cs typeface="Arial"/>
              </a:rPr>
              <a:t> </a:t>
            </a:r>
            <a:r>
              <a:rPr sz="1800" dirty="0">
                <a:latin typeface="Barlow Condensed" panose="00000506000000000000" pitchFamily="2" charset="0"/>
                <a:cs typeface="Arial"/>
              </a:rPr>
              <a:t>a</a:t>
            </a:r>
            <a:r>
              <a:rPr sz="1800" spc="-15" dirty="0">
                <a:latin typeface="Barlow Condensed" panose="00000506000000000000" pitchFamily="2" charset="0"/>
                <a:cs typeface="Arial"/>
              </a:rPr>
              <a:t> </a:t>
            </a:r>
            <a:r>
              <a:rPr sz="1800" dirty="0">
                <a:latin typeface="Barlow Condensed" panose="00000506000000000000" pitchFamily="2" charset="0"/>
                <a:cs typeface="Arial"/>
              </a:rPr>
              <a:t>liquidé l’ensemble</a:t>
            </a:r>
            <a:r>
              <a:rPr sz="1800" spc="-5" dirty="0">
                <a:latin typeface="Barlow Condensed" panose="00000506000000000000" pitchFamily="2" charset="0"/>
                <a:cs typeface="Arial"/>
              </a:rPr>
              <a:t> </a:t>
            </a:r>
            <a:r>
              <a:rPr sz="1800" dirty="0">
                <a:latin typeface="Barlow Condensed" panose="00000506000000000000" pitchFamily="2" charset="0"/>
                <a:cs typeface="Arial"/>
              </a:rPr>
              <a:t>de</a:t>
            </a:r>
            <a:r>
              <a:rPr sz="1800" spc="-30" dirty="0">
                <a:latin typeface="Barlow Condensed" panose="00000506000000000000" pitchFamily="2" charset="0"/>
                <a:cs typeface="Arial"/>
              </a:rPr>
              <a:t> </a:t>
            </a:r>
            <a:r>
              <a:rPr sz="1800" dirty="0">
                <a:latin typeface="Barlow Condensed" panose="00000506000000000000" pitchFamily="2" charset="0"/>
                <a:cs typeface="Arial"/>
              </a:rPr>
              <a:t>ses</a:t>
            </a:r>
            <a:r>
              <a:rPr sz="1800" spc="-15" dirty="0">
                <a:latin typeface="Barlow Condensed" panose="00000506000000000000" pitchFamily="2" charset="0"/>
                <a:cs typeface="Arial"/>
              </a:rPr>
              <a:t> </a:t>
            </a:r>
            <a:r>
              <a:rPr sz="1800" spc="-10" dirty="0">
                <a:latin typeface="Barlow Condensed" panose="00000506000000000000" pitchFamily="2" charset="0"/>
                <a:cs typeface="Arial"/>
              </a:rPr>
              <a:t>pensions </a:t>
            </a:r>
            <a:r>
              <a:rPr sz="1800" dirty="0">
                <a:latin typeface="Barlow Condensed" panose="00000506000000000000" pitchFamily="2" charset="0"/>
                <a:cs typeface="Arial"/>
              </a:rPr>
              <a:t>personnelles</a:t>
            </a:r>
            <a:r>
              <a:rPr sz="1800" spc="-5" dirty="0">
                <a:latin typeface="Barlow Condensed" panose="00000506000000000000" pitchFamily="2" charset="0"/>
                <a:cs typeface="Arial"/>
              </a:rPr>
              <a:t> </a:t>
            </a:r>
            <a:r>
              <a:rPr sz="1800" dirty="0">
                <a:latin typeface="Barlow Condensed" panose="00000506000000000000" pitchFamily="2" charset="0"/>
                <a:cs typeface="Arial"/>
              </a:rPr>
              <a:t>auprès</a:t>
            </a:r>
            <a:r>
              <a:rPr sz="1800" spc="-10" dirty="0">
                <a:latin typeface="Barlow Condensed" panose="00000506000000000000" pitchFamily="2" charset="0"/>
                <a:cs typeface="Arial"/>
              </a:rPr>
              <a:t> </a:t>
            </a:r>
            <a:r>
              <a:rPr sz="1800" dirty="0">
                <a:latin typeface="Barlow Condensed" panose="00000506000000000000" pitchFamily="2" charset="0"/>
                <a:cs typeface="Arial"/>
              </a:rPr>
              <a:t>de</a:t>
            </a:r>
            <a:r>
              <a:rPr sz="1800" spc="-30" dirty="0">
                <a:latin typeface="Barlow Condensed" panose="00000506000000000000" pitchFamily="2" charset="0"/>
                <a:cs typeface="Arial"/>
              </a:rPr>
              <a:t> </a:t>
            </a:r>
            <a:r>
              <a:rPr sz="1800" dirty="0">
                <a:latin typeface="Barlow Condensed" panose="00000506000000000000" pitchFamily="2" charset="0"/>
                <a:cs typeface="Arial"/>
              </a:rPr>
              <a:t>tous</a:t>
            </a:r>
            <a:r>
              <a:rPr sz="1800" spc="-20" dirty="0">
                <a:latin typeface="Barlow Condensed" panose="00000506000000000000" pitchFamily="2" charset="0"/>
                <a:cs typeface="Arial"/>
              </a:rPr>
              <a:t> </a:t>
            </a:r>
            <a:r>
              <a:rPr sz="1800" dirty="0">
                <a:latin typeface="Barlow Condensed" panose="00000506000000000000" pitchFamily="2" charset="0"/>
                <a:cs typeface="Arial"/>
              </a:rPr>
              <a:t>les</a:t>
            </a:r>
            <a:r>
              <a:rPr sz="1800" spc="-20" dirty="0">
                <a:latin typeface="Barlow Condensed" panose="00000506000000000000" pitchFamily="2" charset="0"/>
                <a:cs typeface="Arial"/>
              </a:rPr>
              <a:t> </a:t>
            </a:r>
            <a:r>
              <a:rPr sz="1800" dirty="0">
                <a:latin typeface="Barlow Condensed" panose="00000506000000000000" pitchFamily="2" charset="0"/>
                <a:cs typeface="Arial"/>
              </a:rPr>
              <a:t>régimes</a:t>
            </a:r>
            <a:r>
              <a:rPr sz="1800" spc="-15" dirty="0">
                <a:latin typeface="Barlow Condensed" panose="00000506000000000000" pitchFamily="2" charset="0"/>
                <a:cs typeface="Arial"/>
              </a:rPr>
              <a:t> </a:t>
            </a:r>
            <a:r>
              <a:rPr sz="1800" dirty="0">
                <a:latin typeface="Barlow Condensed" panose="00000506000000000000" pitchFamily="2" charset="0"/>
                <a:cs typeface="Arial"/>
              </a:rPr>
              <a:t>dont</a:t>
            </a:r>
            <a:r>
              <a:rPr sz="1800" spc="-10" dirty="0">
                <a:latin typeface="Barlow Condensed" panose="00000506000000000000" pitchFamily="2" charset="0"/>
                <a:cs typeface="Arial"/>
              </a:rPr>
              <a:t> </a:t>
            </a:r>
            <a:r>
              <a:rPr sz="1800" dirty="0">
                <a:latin typeface="Barlow Condensed" panose="00000506000000000000" pitchFamily="2" charset="0"/>
                <a:cs typeface="Arial"/>
              </a:rPr>
              <a:t>il</a:t>
            </a:r>
            <a:r>
              <a:rPr sz="1800" spc="-30" dirty="0">
                <a:latin typeface="Barlow Condensed" panose="00000506000000000000" pitchFamily="2" charset="0"/>
                <a:cs typeface="Arial"/>
              </a:rPr>
              <a:t> </a:t>
            </a:r>
            <a:r>
              <a:rPr sz="1800" dirty="0">
                <a:latin typeface="Barlow Condensed" panose="00000506000000000000" pitchFamily="2" charset="0"/>
                <a:cs typeface="Arial"/>
              </a:rPr>
              <a:t>a</a:t>
            </a:r>
            <a:r>
              <a:rPr sz="1800" spc="-20" dirty="0">
                <a:latin typeface="Barlow Condensed" panose="00000506000000000000" pitchFamily="2" charset="0"/>
                <a:cs typeface="Arial"/>
              </a:rPr>
              <a:t> </a:t>
            </a:r>
            <a:r>
              <a:rPr sz="1800" dirty="0">
                <a:latin typeface="Barlow Condensed" panose="00000506000000000000" pitchFamily="2" charset="0"/>
                <a:cs typeface="Arial"/>
              </a:rPr>
              <a:t>relevé</a:t>
            </a:r>
            <a:r>
              <a:rPr sz="1800" spc="-15" dirty="0">
                <a:latin typeface="Barlow Condensed" panose="00000506000000000000" pitchFamily="2" charset="0"/>
                <a:cs typeface="Arial"/>
              </a:rPr>
              <a:t> </a:t>
            </a:r>
            <a:r>
              <a:rPr sz="1800" dirty="0">
                <a:latin typeface="Barlow Condensed" panose="00000506000000000000" pitchFamily="2" charset="0"/>
                <a:cs typeface="Arial"/>
              </a:rPr>
              <a:t>et</a:t>
            </a:r>
            <a:r>
              <a:rPr sz="1800" spc="-15" dirty="0">
                <a:latin typeface="Barlow Condensed" panose="00000506000000000000" pitchFamily="2" charset="0"/>
                <a:cs typeface="Arial"/>
              </a:rPr>
              <a:t> </a:t>
            </a:r>
            <a:r>
              <a:rPr sz="1800" dirty="0">
                <a:latin typeface="Barlow Condensed" panose="00000506000000000000" pitchFamily="2" charset="0"/>
                <a:cs typeface="Arial"/>
              </a:rPr>
              <a:t>totalise</a:t>
            </a:r>
            <a:r>
              <a:rPr sz="1800" spc="-20" dirty="0">
                <a:latin typeface="Barlow Condensed" panose="00000506000000000000" pitchFamily="2" charset="0"/>
                <a:cs typeface="Arial"/>
              </a:rPr>
              <a:t> </a:t>
            </a:r>
            <a:r>
              <a:rPr sz="1800" dirty="0">
                <a:latin typeface="Barlow Condensed" panose="00000506000000000000" pitchFamily="2" charset="0"/>
                <a:cs typeface="Arial"/>
              </a:rPr>
              <a:t>une</a:t>
            </a:r>
            <a:r>
              <a:rPr sz="1800" spc="-15" dirty="0">
                <a:latin typeface="Barlow Condensed" panose="00000506000000000000" pitchFamily="2" charset="0"/>
                <a:cs typeface="Arial"/>
              </a:rPr>
              <a:t> </a:t>
            </a:r>
            <a:r>
              <a:rPr sz="1800" dirty="0">
                <a:latin typeface="Barlow Condensed" panose="00000506000000000000" pitchFamily="2" charset="0"/>
                <a:cs typeface="Arial"/>
              </a:rPr>
              <a:t>durée</a:t>
            </a:r>
            <a:r>
              <a:rPr sz="1800" spc="-15" dirty="0">
                <a:latin typeface="Barlow Condensed" panose="00000506000000000000" pitchFamily="2" charset="0"/>
                <a:cs typeface="Arial"/>
              </a:rPr>
              <a:t> </a:t>
            </a:r>
            <a:r>
              <a:rPr sz="1800" spc="-10" dirty="0">
                <a:latin typeface="Barlow Condensed" panose="00000506000000000000" pitchFamily="2" charset="0"/>
                <a:cs typeface="Arial"/>
              </a:rPr>
              <a:t>d’assurance </a:t>
            </a:r>
            <a:r>
              <a:rPr sz="1800" dirty="0">
                <a:latin typeface="Barlow Condensed" panose="00000506000000000000" pitchFamily="2" charset="0"/>
                <a:cs typeface="Arial"/>
              </a:rPr>
              <a:t>égale</a:t>
            </a:r>
            <a:r>
              <a:rPr sz="1800" spc="-20" dirty="0">
                <a:latin typeface="Barlow Condensed" panose="00000506000000000000" pitchFamily="2" charset="0"/>
                <a:cs typeface="Arial"/>
              </a:rPr>
              <a:t> </a:t>
            </a:r>
            <a:r>
              <a:rPr sz="1800" dirty="0">
                <a:latin typeface="Barlow Condensed" panose="00000506000000000000" pitchFamily="2" charset="0"/>
                <a:cs typeface="Arial"/>
              </a:rPr>
              <a:t>ou</a:t>
            </a:r>
            <a:r>
              <a:rPr sz="1800" spc="-15" dirty="0">
                <a:latin typeface="Barlow Condensed" panose="00000506000000000000" pitchFamily="2" charset="0"/>
                <a:cs typeface="Arial"/>
              </a:rPr>
              <a:t> </a:t>
            </a:r>
            <a:r>
              <a:rPr sz="1800" dirty="0">
                <a:latin typeface="Barlow Condensed" panose="00000506000000000000" pitchFamily="2" charset="0"/>
                <a:cs typeface="Arial"/>
              </a:rPr>
              <a:t>supérieure</a:t>
            </a:r>
            <a:r>
              <a:rPr sz="1800" spc="-5" dirty="0">
                <a:latin typeface="Barlow Condensed" panose="00000506000000000000" pitchFamily="2" charset="0"/>
                <a:cs typeface="Arial"/>
              </a:rPr>
              <a:t> </a:t>
            </a:r>
            <a:r>
              <a:rPr sz="1800" dirty="0">
                <a:latin typeface="Barlow Condensed" panose="00000506000000000000" pitchFamily="2" charset="0"/>
                <a:cs typeface="Arial"/>
              </a:rPr>
              <a:t>au</a:t>
            </a:r>
            <a:r>
              <a:rPr sz="1800" spc="-30" dirty="0">
                <a:latin typeface="Barlow Condensed" panose="00000506000000000000" pitchFamily="2" charset="0"/>
                <a:cs typeface="Arial"/>
              </a:rPr>
              <a:t> </a:t>
            </a:r>
            <a:r>
              <a:rPr sz="1800" dirty="0">
                <a:latin typeface="Barlow Condensed" panose="00000506000000000000" pitchFamily="2" charset="0"/>
                <a:cs typeface="Arial"/>
              </a:rPr>
              <a:t>taux</a:t>
            </a:r>
            <a:r>
              <a:rPr sz="1800" spc="-20" dirty="0">
                <a:latin typeface="Barlow Condensed" panose="00000506000000000000" pitchFamily="2" charset="0"/>
                <a:cs typeface="Arial"/>
              </a:rPr>
              <a:t> </a:t>
            </a:r>
            <a:r>
              <a:rPr sz="1800" spc="-10" dirty="0">
                <a:latin typeface="Barlow Condensed" panose="00000506000000000000" pitchFamily="2" charset="0"/>
                <a:cs typeface="Arial"/>
              </a:rPr>
              <a:t>plein</a:t>
            </a:r>
            <a:endParaRPr sz="1800" dirty="0">
              <a:latin typeface="Barlow Condensed" panose="00000506000000000000" pitchFamily="2" charset="0"/>
              <a:cs typeface="Arial"/>
            </a:endParaRPr>
          </a:p>
          <a:p>
            <a:pPr marL="756285" lvl="1" indent="-286385">
              <a:lnSpc>
                <a:spcPct val="100000"/>
              </a:lnSpc>
              <a:buChar char="•"/>
              <a:tabLst>
                <a:tab pos="756285" algn="l"/>
              </a:tabLst>
            </a:pPr>
            <a:r>
              <a:rPr sz="1800" dirty="0">
                <a:latin typeface="Barlow Condensed" panose="00000506000000000000" pitchFamily="2" charset="0"/>
                <a:cs typeface="Arial"/>
              </a:rPr>
              <a:t>s’il</a:t>
            </a:r>
            <a:r>
              <a:rPr sz="1800" spc="-25" dirty="0">
                <a:latin typeface="Barlow Condensed" panose="00000506000000000000" pitchFamily="2" charset="0"/>
                <a:cs typeface="Arial"/>
              </a:rPr>
              <a:t> </a:t>
            </a:r>
            <a:r>
              <a:rPr sz="1800" dirty="0">
                <a:latin typeface="Barlow Condensed" panose="00000506000000000000" pitchFamily="2" charset="0"/>
                <a:cs typeface="Arial"/>
              </a:rPr>
              <a:t>a</a:t>
            </a:r>
            <a:r>
              <a:rPr sz="1800" spc="-20" dirty="0">
                <a:latin typeface="Barlow Condensed" panose="00000506000000000000" pitchFamily="2" charset="0"/>
                <a:cs typeface="Arial"/>
              </a:rPr>
              <a:t> </a:t>
            </a:r>
            <a:r>
              <a:rPr sz="1800" dirty="0">
                <a:latin typeface="Barlow Condensed" panose="00000506000000000000" pitchFamily="2" charset="0"/>
                <a:cs typeface="Arial"/>
              </a:rPr>
              <a:t>atteint</a:t>
            </a:r>
            <a:r>
              <a:rPr sz="1800" spc="-25" dirty="0">
                <a:latin typeface="Barlow Condensed" panose="00000506000000000000" pitchFamily="2" charset="0"/>
                <a:cs typeface="Arial"/>
              </a:rPr>
              <a:t> </a:t>
            </a:r>
            <a:r>
              <a:rPr sz="1800" dirty="0">
                <a:latin typeface="Barlow Condensed" panose="00000506000000000000" pitchFamily="2" charset="0"/>
                <a:cs typeface="Arial"/>
              </a:rPr>
              <a:t>l’âge</a:t>
            </a:r>
            <a:r>
              <a:rPr sz="1800" spc="-15" dirty="0">
                <a:latin typeface="Barlow Condensed" panose="00000506000000000000" pitchFamily="2" charset="0"/>
                <a:cs typeface="Arial"/>
              </a:rPr>
              <a:t> </a:t>
            </a:r>
            <a:r>
              <a:rPr sz="1800" dirty="0">
                <a:latin typeface="Barlow Condensed" panose="00000506000000000000" pitchFamily="2" charset="0"/>
                <a:cs typeface="Arial"/>
              </a:rPr>
              <a:t>d’annulation de</a:t>
            </a:r>
            <a:r>
              <a:rPr sz="1800" spc="-30" dirty="0">
                <a:latin typeface="Barlow Condensed" panose="00000506000000000000" pitchFamily="2" charset="0"/>
                <a:cs typeface="Arial"/>
              </a:rPr>
              <a:t> </a:t>
            </a:r>
            <a:r>
              <a:rPr sz="1800" dirty="0">
                <a:latin typeface="Barlow Condensed" panose="00000506000000000000" pitchFamily="2" charset="0"/>
                <a:cs typeface="Arial"/>
              </a:rPr>
              <a:t>la</a:t>
            </a:r>
            <a:r>
              <a:rPr sz="1800" spc="-20" dirty="0">
                <a:latin typeface="Barlow Condensed" panose="00000506000000000000" pitchFamily="2" charset="0"/>
                <a:cs typeface="Arial"/>
              </a:rPr>
              <a:t> </a:t>
            </a:r>
            <a:r>
              <a:rPr sz="1800" dirty="0">
                <a:latin typeface="Barlow Condensed" panose="00000506000000000000" pitchFamily="2" charset="0"/>
                <a:cs typeface="Arial"/>
              </a:rPr>
              <a:t>décote</a:t>
            </a:r>
            <a:r>
              <a:rPr sz="1800" spc="-30" dirty="0">
                <a:latin typeface="Barlow Condensed" panose="00000506000000000000" pitchFamily="2" charset="0"/>
                <a:cs typeface="Arial"/>
              </a:rPr>
              <a:t> </a:t>
            </a:r>
            <a:r>
              <a:rPr sz="1800" dirty="0">
                <a:latin typeface="Barlow Condensed" panose="00000506000000000000" pitchFamily="2" charset="0"/>
                <a:cs typeface="Arial"/>
              </a:rPr>
              <a:t>et</a:t>
            </a:r>
            <a:r>
              <a:rPr sz="1800" spc="-20" dirty="0">
                <a:latin typeface="Barlow Condensed" panose="00000506000000000000" pitchFamily="2" charset="0"/>
                <a:cs typeface="Arial"/>
              </a:rPr>
              <a:t> </a:t>
            </a:r>
            <a:r>
              <a:rPr sz="1800" dirty="0">
                <a:latin typeface="Barlow Condensed" panose="00000506000000000000" pitchFamily="2" charset="0"/>
                <a:cs typeface="Arial"/>
              </a:rPr>
              <a:t>liquidé</a:t>
            </a:r>
            <a:r>
              <a:rPr sz="1800" spc="-5" dirty="0">
                <a:latin typeface="Barlow Condensed" panose="00000506000000000000" pitchFamily="2" charset="0"/>
                <a:cs typeface="Arial"/>
              </a:rPr>
              <a:t> </a:t>
            </a:r>
            <a:r>
              <a:rPr sz="1800" dirty="0">
                <a:latin typeface="Barlow Condensed" panose="00000506000000000000" pitchFamily="2" charset="0"/>
                <a:cs typeface="Arial"/>
              </a:rPr>
              <a:t>l’ensemble</a:t>
            </a:r>
            <a:r>
              <a:rPr sz="1800" spc="-10" dirty="0">
                <a:latin typeface="Barlow Condensed" panose="00000506000000000000" pitchFamily="2" charset="0"/>
                <a:cs typeface="Arial"/>
              </a:rPr>
              <a:t> </a:t>
            </a:r>
            <a:r>
              <a:rPr sz="1800" dirty="0">
                <a:latin typeface="Barlow Condensed" panose="00000506000000000000" pitchFamily="2" charset="0"/>
                <a:cs typeface="Arial"/>
              </a:rPr>
              <a:t>de</a:t>
            </a:r>
            <a:r>
              <a:rPr sz="1800" spc="-15" dirty="0">
                <a:latin typeface="Barlow Condensed" panose="00000506000000000000" pitchFamily="2" charset="0"/>
                <a:cs typeface="Arial"/>
              </a:rPr>
              <a:t> </a:t>
            </a:r>
            <a:r>
              <a:rPr sz="1800" dirty="0">
                <a:latin typeface="Barlow Condensed" panose="00000506000000000000" pitchFamily="2" charset="0"/>
                <a:cs typeface="Arial"/>
              </a:rPr>
              <a:t>ses</a:t>
            </a:r>
            <a:r>
              <a:rPr sz="1800" spc="-20" dirty="0">
                <a:latin typeface="Barlow Condensed" panose="00000506000000000000" pitchFamily="2" charset="0"/>
                <a:cs typeface="Arial"/>
              </a:rPr>
              <a:t> </a:t>
            </a:r>
            <a:r>
              <a:rPr sz="1800" spc="-10" dirty="0">
                <a:latin typeface="Barlow Condensed" panose="00000506000000000000" pitchFamily="2" charset="0"/>
                <a:cs typeface="Arial"/>
              </a:rPr>
              <a:t>pensions</a:t>
            </a:r>
            <a:endParaRPr sz="1800" dirty="0">
              <a:latin typeface="Barlow Condensed" panose="00000506000000000000" pitchFamily="2" charset="0"/>
              <a:cs typeface="Arial"/>
            </a:endParaRPr>
          </a:p>
          <a:p>
            <a:pPr marL="756285">
              <a:lnSpc>
                <a:spcPct val="100000"/>
              </a:lnSpc>
            </a:pPr>
            <a:r>
              <a:rPr sz="1800" dirty="0">
                <a:latin typeface="Barlow Condensed" panose="00000506000000000000" pitchFamily="2" charset="0"/>
                <a:cs typeface="Arial"/>
              </a:rPr>
              <a:t>personnelles</a:t>
            </a:r>
            <a:r>
              <a:rPr sz="1800" spc="-5" dirty="0">
                <a:latin typeface="Barlow Condensed" panose="00000506000000000000" pitchFamily="2" charset="0"/>
                <a:cs typeface="Arial"/>
              </a:rPr>
              <a:t> </a:t>
            </a:r>
            <a:r>
              <a:rPr sz="1800" dirty="0">
                <a:latin typeface="Barlow Condensed" panose="00000506000000000000" pitchFamily="2" charset="0"/>
                <a:cs typeface="Arial"/>
              </a:rPr>
              <a:t>auprès</a:t>
            </a:r>
            <a:r>
              <a:rPr sz="1800" spc="-30" dirty="0">
                <a:latin typeface="Barlow Condensed" panose="00000506000000000000" pitchFamily="2" charset="0"/>
                <a:cs typeface="Arial"/>
              </a:rPr>
              <a:t> </a:t>
            </a:r>
            <a:r>
              <a:rPr sz="1800" dirty="0">
                <a:latin typeface="Barlow Condensed" panose="00000506000000000000" pitchFamily="2" charset="0"/>
                <a:cs typeface="Arial"/>
              </a:rPr>
              <a:t>de</a:t>
            </a:r>
            <a:r>
              <a:rPr sz="1800" spc="-40" dirty="0">
                <a:latin typeface="Barlow Condensed" panose="00000506000000000000" pitchFamily="2" charset="0"/>
                <a:cs typeface="Arial"/>
              </a:rPr>
              <a:t> </a:t>
            </a:r>
            <a:r>
              <a:rPr sz="1800" dirty="0">
                <a:latin typeface="Barlow Condensed" panose="00000506000000000000" pitchFamily="2" charset="0"/>
                <a:cs typeface="Arial"/>
              </a:rPr>
              <a:t>tous</a:t>
            </a:r>
            <a:r>
              <a:rPr sz="1800" spc="-35" dirty="0">
                <a:latin typeface="Barlow Condensed" panose="00000506000000000000" pitchFamily="2" charset="0"/>
                <a:cs typeface="Arial"/>
              </a:rPr>
              <a:t> </a:t>
            </a:r>
            <a:r>
              <a:rPr sz="1800" dirty="0">
                <a:latin typeface="Barlow Condensed" panose="00000506000000000000" pitchFamily="2" charset="0"/>
                <a:cs typeface="Arial"/>
              </a:rPr>
              <a:t>les</a:t>
            </a:r>
            <a:r>
              <a:rPr sz="1800" spc="-35" dirty="0">
                <a:latin typeface="Barlow Condensed" panose="00000506000000000000" pitchFamily="2" charset="0"/>
                <a:cs typeface="Arial"/>
              </a:rPr>
              <a:t> </a:t>
            </a:r>
            <a:r>
              <a:rPr sz="1800" spc="-10" dirty="0">
                <a:latin typeface="Barlow Condensed" panose="00000506000000000000" pitchFamily="2" charset="0"/>
                <a:cs typeface="Arial"/>
              </a:rPr>
              <a:t>régimes.</a:t>
            </a:r>
            <a:endParaRPr sz="1800" dirty="0">
              <a:latin typeface="Barlow Condensed" panose="00000506000000000000" pitchFamily="2" charset="0"/>
              <a:cs typeface="Arial"/>
            </a:endParaRPr>
          </a:p>
        </p:txBody>
      </p:sp>
      <p:sp>
        <p:nvSpPr>
          <p:cNvPr id="11" name="ZoneTexte 10"/>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44</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312764" y="8382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28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770596" y="2438400"/>
            <a:ext cx="6443663" cy="754380"/>
          </a:xfrm>
        </p:spPr>
        <p:txBody>
          <a:bodyPr/>
          <a:lstStyle/>
          <a:p>
            <a:r>
              <a:rPr lang="fr-FR" dirty="0" smtClean="0"/>
              <a:t>Sous-partie 1 </a:t>
            </a:r>
            <a:endParaRPr lang="fr-FR" dirty="0"/>
          </a:p>
        </p:txBody>
      </p:sp>
      <p:sp>
        <p:nvSpPr>
          <p:cNvPr id="5" name="Espace réservé du texte 4"/>
          <p:cNvSpPr>
            <a:spLocks noGrp="1"/>
          </p:cNvSpPr>
          <p:nvPr>
            <p:ph type="body" sz="quarter" idx="11"/>
          </p:nvPr>
        </p:nvSpPr>
        <p:spPr>
          <a:xfrm>
            <a:off x="1371600" y="3343275"/>
            <a:ext cx="9525000" cy="995363"/>
          </a:xfrm>
        </p:spPr>
        <p:txBody>
          <a:bodyPr>
            <a:normAutofit/>
          </a:bodyPr>
          <a:lstStyle/>
          <a:p>
            <a:r>
              <a:rPr lang="fr-FR" dirty="0"/>
              <a:t>Relèvement de l’âge </a:t>
            </a:r>
            <a:r>
              <a:rPr lang="fr-FR" dirty="0" smtClean="0"/>
              <a:t>légal par </a:t>
            </a:r>
            <a:r>
              <a:rPr lang="fr-FR" dirty="0"/>
              <a:t>catégorie</a:t>
            </a:r>
          </a:p>
          <a:p>
            <a:endParaRPr lang="fr-FR" dirty="0"/>
          </a:p>
        </p:txBody>
      </p:sp>
    </p:spTree>
    <p:extLst>
      <p:ext uri="{BB962C8B-B14F-4D97-AF65-F5344CB8AC3E}">
        <p14:creationId xmlns:p14="http://schemas.microsoft.com/office/powerpoint/2010/main" val="186321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513" y="1067815"/>
            <a:ext cx="64255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lumMod val="50000"/>
                  </a:schemeClr>
                </a:solidFill>
                <a:latin typeface="Barlow Condensed" panose="00000506000000000000" pitchFamily="2" charset="0"/>
                <a:cs typeface="Arial"/>
              </a:rPr>
              <a:t>L’âge</a:t>
            </a:r>
            <a:r>
              <a:rPr sz="1800" b="1" spc="-6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légal</a:t>
            </a:r>
            <a:r>
              <a:rPr sz="1800" b="1" spc="-4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départ</a:t>
            </a:r>
            <a:r>
              <a:rPr sz="1800" b="1" spc="-3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est</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progressivement</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relevé</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3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2</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ans</a:t>
            </a:r>
            <a:r>
              <a:rPr sz="1800" b="1" spc="-30" dirty="0">
                <a:solidFill>
                  <a:schemeClr val="bg1">
                    <a:lumMod val="50000"/>
                  </a:schemeClr>
                </a:solidFill>
                <a:latin typeface="Barlow Condensed" panose="00000506000000000000" pitchFamily="2" charset="0"/>
                <a:cs typeface="Arial"/>
              </a:rPr>
              <a:t> </a:t>
            </a:r>
            <a:r>
              <a:rPr sz="1800" b="1" spc="-50" dirty="0">
                <a:solidFill>
                  <a:schemeClr val="bg1">
                    <a:lumMod val="50000"/>
                  </a:schemeClr>
                </a:solidFill>
                <a:latin typeface="Barlow Condensed" panose="00000506000000000000" pitchFamily="2" charset="0"/>
                <a:cs typeface="Arial"/>
              </a:rPr>
              <a:t>:</a:t>
            </a:r>
            <a:endParaRPr sz="1800" dirty="0">
              <a:solidFill>
                <a:schemeClr val="bg1">
                  <a:lumMod val="50000"/>
                </a:schemeClr>
              </a:solidFill>
              <a:latin typeface="Barlow Condensed" panose="00000506000000000000" pitchFamily="2" charset="0"/>
              <a:cs typeface="Arial"/>
            </a:endParaRPr>
          </a:p>
        </p:txBody>
      </p:sp>
      <p:sp>
        <p:nvSpPr>
          <p:cNvPr id="3" name="object 3"/>
          <p:cNvSpPr txBox="1">
            <a:spLocks noGrp="1"/>
          </p:cNvSpPr>
          <p:nvPr>
            <p:ph type="title" idx="4294967295"/>
          </p:nvPr>
        </p:nvSpPr>
        <p:spPr>
          <a:xfrm>
            <a:off x="381000" y="302283"/>
            <a:ext cx="8445500" cy="458459"/>
          </a:xfrm>
          <a:prstGeom prst="rect">
            <a:avLst/>
          </a:prstGeom>
        </p:spPr>
        <p:txBody>
          <a:bodyPr vert="horz" wrap="square" lIns="0" tIns="12065" rIns="0" bIns="0" rtlCol="0">
            <a:spAutoFit/>
          </a:bodyPr>
          <a:lstStyle/>
          <a:p>
            <a:pPr marL="12700">
              <a:lnSpc>
                <a:spcPct val="100000"/>
              </a:lnSpc>
              <a:spcBef>
                <a:spcPts val="105"/>
              </a:spcBef>
            </a:pPr>
            <a:r>
              <a:rPr sz="2900" spc="-10" dirty="0" err="1" smtClean="0">
                <a:solidFill>
                  <a:srgbClr val="BE2352"/>
                </a:solidFill>
              </a:rPr>
              <a:t>Relèvement</a:t>
            </a:r>
            <a:r>
              <a:rPr sz="2900" spc="-10" dirty="0" smtClean="0">
                <a:solidFill>
                  <a:srgbClr val="BE2352"/>
                </a:solidFill>
              </a:rPr>
              <a:t> de </a:t>
            </a:r>
            <a:r>
              <a:rPr sz="2900" spc="-10" dirty="0" err="1" smtClean="0">
                <a:solidFill>
                  <a:srgbClr val="BE2352"/>
                </a:solidFill>
              </a:rPr>
              <a:t>l’âge</a:t>
            </a:r>
            <a:r>
              <a:rPr sz="2900" spc="-10" dirty="0" smtClean="0">
                <a:solidFill>
                  <a:srgbClr val="BE2352"/>
                </a:solidFill>
              </a:rPr>
              <a:t> </a:t>
            </a:r>
            <a:r>
              <a:rPr sz="2900" spc="-10" dirty="0" err="1" smtClean="0">
                <a:solidFill>
                  <a:srgbClr val="BE2352"/>
                </a:solidFill>
              </a:rPr>
              <a:t>légal</a:t>
            </a:r>
            <a:r>
              <a:rPr sz="2900" spc="-10" dirty="0" smtClean="0">
                <a:solidFill>
                  <a:srgbClr val="BE2352"/>
                </a:solidFill>
              </a:rPr>
              <a:t> : </a:t>
            </a:r>
            <a:r>
              <a:rPr sz="2900" spc="-10" dirty="0" err="1" smtClean="0">
                <a:solidFill>
                  <a:srgbClr val="BE2352"/>
                </a:solidFill>
              </a:rPr>
              <a:t>catégorie</a:t>
            </a:r>
            <a:r>
              <a:rPr sz="2900" spc="-10" dirty="0" smtClean="0">
                <a:solidFill>
                  <a:srgbClr val="BE2352"/>
                </a:solidFill>
              </a:rPr>
              <a:t> </a:t>
            </a:r>
            <a:r>
              <a:rPr sz="2900" spc="-10" dirty="0" err="1" smtClean="0">
                <a:solidFill>
                  <a:srgbClr val="BE2352"/>
                </a:solidFill>
              </a:rPr>
              <a:t>sédentaire</a:t>
            </a:r>
            <a:endParaRPr sz="2900" spc="-10" dirty="0">
              <a:solidFill>
                <a:srgbClr val="BE2352"/>
              </a:solidFill>
            </a:endParaRPr>
          </a:p>
        </p:txBody>
      </p:sp>
      <p:sp>
        <p:nvSpPr>
          <p:cNvPr id="9" name="ZoneTexte 8"/>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6</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419355" y="8382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graphicFrame>
        <p:nvGraphicFramePr>
          <p:cNvPr id="11" name="object 4"/>
          <p:cNvGraphicFramePr>
            <a:graphicFrameLocks noGrp="1"/>
          </p:cNvGraphicFramePr>
          <p:nvPr>
            <p:extLst>
              <p:ext uri="{D42A27DB-BD31-4B8C-83A1-F6EECF244321}">
                <p14:modId xmlns:p14="http://schemas.microsoft.com/office/powerpoint/2010/main" val="1271489727"/>
              </p:ext>
            </p:extLst>
          </p:nvPr>
        </p:nvGraphicFramePr>
        <p:xfrm>
          <a:off x="1008291" y="1636014"/>
          <a:ext cx="8496300" cy="4020820"/>
        </p:xfrm>
        <a:graphic>
          <a:graphicData uri="http://schemas.openxmlformats.org/drawingml/2006/table">
            <a:tbl>
              <a:tblPr firstRow="1" bandRow="1">
                <a:tableStyleId>{2D5ABB26-0587-4C30-8999-92F81FD0307C}</a:tableStyleId>
              </a:tblPr>
              <a:tblGrid>
                <a:gridCol w="2832100">
                  <a:extLst>
                    <a:ext uri="{9D8B030D-6E8A-4147-A177-3AD203B41FA5}">
                      <a16:colId xmlns:a16="http://schemas.microsoft.com/office/drawing/2014/main" val="20000"/>
                    </a:ext>
                  </a:extLst>
                </a:gridCol>
                <a:gridCol w="2832100">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tblGrid>
              <a:tr h="601980">
                <a:tc>
                  <a:txBody>
                    <a:bodyPr/>
                    <a:lstStyle/>
                    <a:p>
                      <a:pPr algn="ctr">
                        <a:lnSpc>
                          <a:spcPct val="100000"/>
                        </a:lnSpc>
                        <a:spcBef>
                          <a:spcPts val="320"/>
                        </a:spcBef>
                      </a:pPr>
                      <a:r>
                        <a:rPr sz="1600" b="1" dirty="0">
                          <a:solidFill>
                            <a:srgbClr val="F1F1F1"/>
                          </a:solidFill>
                          <a:latin typeface="Barlow Condensed" panose="00000506000000000000" pitchFamily="2" charset="0"/>
                          <a:cs typeface="Arial"/>
                        </a:rPr>
                        <a:t>Date</a:t>
                      </a:r>
                      <a:r>
                        <a:rPr sz="1600" b="1" spc="-35"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de</a:t>
                      </a:r>
                      <a:r>
                        <a:rPr sz="1600" b="1" spc="-30" dirty="0">
                          <a:solidFill>
                            <a:srgbClr val="F1F1F1"/>
                          </a:solidFill>
                          <a:latin typeface="Barlow Condensed" panose="00000506000000000000" pitchFamily="2" charset="0"/>
                          <a:cs typeface="Arial"/>
                        </a:rPr>
                        <a:t> </a:t>
                      </a:r>
                      <a:r>
                        <a:rPr sz="1600" b="1" spc="-10" dirty="0">
                          <a:solidFill>
                            <a:srgbClr val="F1F1F1"/>
                          </a:solidFill>
                          <a:latin typeface="Barlow Condensed" panose="00000506000000000000" pitchFamily="2" charset="0"/>
                          <a:cs typeface="Arial"/>
                        </a:rPr>
                        <a:t>naissance</a:t>
                      </a:r>
                      <a:endParaRPr sz="1600" dirty="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1038860" marR="438784" indent="-589915">
                        <a:lnSpc>
                          <a:spcPct val="100000"/>
                        </a:lnSpc>
                        <a:spcBef>
                          <a:spcPts val="320"/>
                        </a:spcBef>
                      </a:pPr>
                      <a:r>
                        <a:rPr sz="1600" b="1" dirty="0">
                          <a:solidFill>
                            <a:srgbClr val="F1F1F1"/>
                          </a:solidFill>
                          <a:latin typeface="Barlow Condensed" panose="00000506000000000000" pitchFamily="2" charset="0"/>
                          <a:cs typeface="Arial"/>
                        </a:rPr>
                        <a:t>Age</a:t>
                      </a:r>
                      <a:r>
                        <a:rPr sz="1600" b="1" spc="-10"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de</a:t>
                      </a:r>
                      <a:r>
                        <a:rPr sz="1600" b="1" spc="-55"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départ</a:t>
                      </a:r>
                      <a:r>
                        <a:rPr sz="1600" b="1" spc="-40" dirty="0">
                          <a:solidFill>
                            <a:srgbClr val="F1F1F1"/>
                          </a:solidFill>
                          <a:latin typeface="Barlow Condensed" panose="00000506000000000000" pitchFamily="2" charset="0"/>
                          <a:cs typeface="Arial"/>
                        </a:rPr>
                        <a:t> </a:t>
                      </a:r>
                      <a:r>
                        <a:rPr sz="1600" b="1" spc="-20" dirty="0">
                          <a:solidFill>
                            <a:srgbClr val="F1F1F1"/>
                          </a:solidFill>
                          <a:latin typeface="Barlow Condensed" panose="00000506000000000000" pitchFamily="2" charset="0"/>
                          <a:cs typeface="Arial"/>
                        </a:rPr>
                        <a:t>avant </a:t>
                      </a:r>
                      <a:r>
                        <a:rPr sz="1600" b="1" spc="-10" dirty="0">
                          <a:solidFill>
                            <a:srgbClr val="F1F1F1"/>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1038860" marR="431800" indent="-599440">
                        <a:lnSpc>
                          <a:spcPct val="100000"/>
                        </a:lnSpc>
                        <a:spcBef>
                          <a:spcPts val="320"/>
                        </a:spcBef>
                      </a:pPr>
                      <a:r>
                        <a:rPr sz="1600" b="1" dirty="0">
                          <a:solidFill>
                            <a:srgbClr val="F1F1F1"/>
                          </a:solidFill>
                          <a:latin typeface="Barlow Condensed" panose="00000506000000000000" pitchFamily="2" charset="0"/>
                          <a:cs typeface="Arial"/>
                        </a:rPr>
                        <a:t>Age</a:t>
                      </a:r>
                      <a:r>
                        <a:rPr sz="1600" b="1" spc="-10"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de</a:t>
                      </a:r>
                      <a:r>
                        <a:rPr sz="1600" b="1" spc="-55"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départ</a:t>
                      </a:r>
                      <a:r>
                        <a:rPr sz="1600" b="1" spc="-40" dirty="0">
                          <a:solidFill>
                            <a:srgbClr val="F1F1F1"/>
                          </a:solidFill>
                          <a:latin typeface="Barlow Condensed" panose="00000506000000000000" pitchFamily="2" charset="0"/>
                          <a:cs typeface="Arial"/>
                        </a:rPr>
                        <a:t> </a:t>
                      </a:r>
                      <a:r>
                        <a:rPr sz="1600" b="1" spc="-10" dirty="0">
                          <a:solidFill>
                            <a:srgbClr val="F1F1F1"/>
                          </a:solidFill>
                          <a:latin typeface="Barlow Condensed" panose="00000506000000000000" pitchFamily="2" charset="0"/>
                          <a:cs typeface="Arial"/>
                        </a:rPr>
                        <a:t>après réforme</a:t>
                      </a:r>
                      <a:endParaRPr sz="160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344170">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Avant</a:t>
                      </a:r>
                      <a:r>
                        <a:rPr sz="1600" spc="-5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6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1</a:t>
                      </a:r>
                      <a:r>
                        <a:rPr sz="1575" baseline="26455" dirty="0">
                          <a:solidFill>
                            <a:srgbClr val="2C7058"/>
                          </a:solidFill>
                          <a:latin typeface="Barlow Condensed" panose="00000506000000000000" pitchFamily="2" charset="0"/>
                          <a:cs typeface="Arial"/>
                        </a:rPr>
                        <a:t>er</a:t>
                      </a:r>
                      <a:r>
                        <a:rPr sz="1575" spc="165" baseline="2645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septembre</a:t>
                      </a:r>
                      <a:r>
                        <a:rPr sz="1600" spc="-35"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1961</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R="1102995" algn="r">
                        <a:lnSpc>
                          <a:spcPct val="100000"/>
                        </a:lnSpc>
                        <a:spcBef>
                          <a:spcPts val="325"/>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601980">
                <a:tc>
                  <a:txBody>
                    <a:bodyPr/>
                    <a:lstStyle/>
                    <a:p>
                      <a:pPr marL="347980" marR="150495" indent="-189230">
                        <a:lnSpc>
                          <a:spcPct val="100000"/>
                        </a:lnSpc>
                        <a:spcBef>
                          <a:spcPts val="325"/>
                        </a:spcBef>
                      </a:pPr>
                      <a:r>
                        <a:rPr sz="1600" dirty="0">
                          <a:solidFill>
                            <a:srgbClr val="2C7058"/>
                          </a:solidFill>
                          <a:latin typeface="Barlow Condensed" panose="00000506000000000000" pitchFamily="2" charset="0"/>
                          <a:cs typeface="Arial"/>
                        </a:rPr>
                        <a:t>Entre</a:t>
                      </a:r>
                      <a:r>
                        <a:rPr sz="1600" spc="-3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4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1</a:t>
                      </a:r>
                      <a:r>
                        <a:rPr sz="1575" baseline="26455" dirty="0">
                          <a:solidFill>
                            <a:srgbClr val="2C7058"/>
                          </a:solidFill>
                          <a:latin typeface="Barlow Condensed" panose="00000506000000000000" pitchFamily="2" charset="0"/>
                          <a:cs typeface="Arial"/>
                        </a:rPr>
                        <a:t>er</a:t>
                      </a:r>
                      <a:r>
                        <a:rPr sz="1575" spc="150" baseline="2645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septembre</a:t>
                      </a:r>
                      <a:r>
                        <a:rPr sz="1600" spc="-3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1961 </a:t>
                      </a:r>
                      <a:r>
                        <a:rPr sz="1600" dirty="0">
                          <a:solidFill>
                            <a:srgbClr val="2C7058"/>
                          </a:solidFill>
                          <a:latin typeface="Barlow Condensed" panose="00000506000000000000" pitchFamily="2" charset="0"/>
                          <a:cs typeface="Arial"/>
                        </a:rPr>
                        <a:t>et</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3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31</a:t>
                      </a:r>
                      <a:r>
                        <a:rPr sz="1600" spc="-4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décembre</a:t>
                      </a:r>
                      <a:r>
                        <a:rPr sz="1600" spc="-20" dirty="0">
                          <a:solidFill>
                            <a:srgbClr val="2C7058"/>
                          </a:solidFill>
                          <a:latin typeface="Barlow Condensed" panose="00000506000000000000" pitchFamily="2" charset="0"/>
                          <a:cs typeface="Arial"/>
                        </a:rPr>
                        <a:t> 1961</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102995" algn="r">
                        <a:lnSpc>
                          <a:spcPct val="100000"/>
                        </a:lnSpc>
                        <a:spcBef>
                          <a:spcPts val="325"/>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25"/>
                        </a:spcBef>
                      </a:pPr>
                      <a:r>
                        <a:rPr sz="1600" dirty="0">
                          <a:solidFill>
                            <a:srgbClr val="2C7058"/>
                          </a:solidFill>
                          <a:latin typeface="Barlow Condensed" panose="00000506000000000000" pitchFamily="2" charset="0"/>
                          <a:cs typeface="Arial"/>
                        </a:rPr>
                        <a:t>62</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344170">
                <a:tc>
                  <a:txBody>
                    <a:bodyPr/>
                    <a:lstStyle/>
                    <a:p>
                      <a:pPr marL="635" algn="ctr">
                        <a:lnSpc>
                          <a:spcPct val="100000"/>
                        </a:lnSpc>
                        <a:spcBef>
                          <a:spcPts val="325"/>
                        </a:spcBef>
                      </a:pPr>
                      <a:r>
                        <a:rPr sz="1600" spc="-20" dirty="0">
                          <a:solidFill>
                            <a:srgbClr val="2C7058"/>
                          </a:solidFill>
                          <a:latin typeface="Barlow Condensed" panose="00000506000000000000" pitchFamily="2" charset="0"/>
                          <a:cs typeface="Arial"/>
                        </a:rPr>
                        <a:t>1962</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102995" algn="r">
                        <a:lnSpc>
                          <a:spcPct val="100000"/>
                        </a:lnSpc>
                        <a:spcBef>
                          <a:spcPts val="325"/>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25"/>
                        </a:spcBef>
                      </a:pPr>
                      <a:r>
                        <a:rPr sz="1600" dirty="0">
                          <a:solidFill>
                            <a:srgbClr val="2C7058"/>
                          </a:solidFill>
                          <a:latin typeface="Barlow Condensed" panose="00000506000000000000" pitchFamily="2" charset="0"/>
                          <a:cs typeface="Arial"/>
                        </a:rPr>
                        <a:t>62</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6</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344170">
                <a:tc>
                  <a:txBody>
                    <a:bodyPr/>
                    <a:lstStyle/>
                    <a:p>
                      <a:pPr marL="635" algn="ctr">
                        <a:lnSpc>
                          <a:spcPct val="100000"/>
                        </a:lnSpc>
                        <a:spcBef>
                          <a:spcPts val="325"/>
                        </a:spcBef>
                      </a:pPr>
                      <a:r>
                        <a:rPr sz="1600" spc="-20" dirty="0">
                          <a:solidFill>
                            <a:srgbClr val="2C7058"/>
                          </a:solidFill>
                          <a:latin typeface="Barlow Condensed" panose="00000506000000000000" pitchFamily="2" charset="0"/>
                          <a:cs typeface="Arial"/>
                        </a:rPr>
                        <a:t>1963</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102995" algn="r">
                        <a:lnSpc>
                          <a:spcPct val="100000"/>
                        </a:lnSpc>
                        <a:spcBef>
                          <a:spcPts val="325"/>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25"/>
                        </a:spcBef>
                      </a:pPr>
                      <a:r>
                        <a:rPr sz="1600" dirty="0">
                          <a:solidFill>
                            <a:srgbClr val="2C7058"/>
                          </a:solidFill>
                          <a:latin typeface="Barlow Condensed" panose="00000506000000000000" pitchFamily="2" charset="0"/>
                          <a:cs typeface="Arial"/>
                        </a:rPr>
                        <a:t>62</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9</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344170">
                <a:tc>
                  <a:txBody>
                    <a:bodyPr/>
                    <a:lstStyle/>
                    <a:p>
                      <a:pPr marL="635" algn="ctr">
                        <a:lnSpc>
                          <a:spcPct val="100000"/>
                        </a:lnSpc>
                        <a:spcBef>
                          <a:spcPts val="325"/>
                        </a:spcBef>
                      </a:pPr>
                      <a:r>
                        <a:rPr sz="1600" spc="-20" dirty="0">
                          <a:solidFill>
                            <a:srgbClr val="2C7058"/>
                          </a:solidFill>
                          <a:latin typeface="Barlow Condensed" panose="00000506000000000000" pitchFamily="2" charset="0"/>
                          <a:cs typeface="Arial"/>
                        </a:rPr>
                        <a:t>1964</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102995" algn="r">
                        <a:lnSpc>
                          <a:spcPct val="100000"/>
                        </a:lnSpc>
                        <a:spcBef>
                          <a:spcPts val="325"/>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25"/>
                        </a:spcBef>
                      </a:pPr>
                      <a:r>
                        <a:rPr sz="1600" dirty="0">
                          <a:solidFill>
                            <a:srgbClr val="2C7058"/>
                          </a:solidFill>
                          <a:latin typeface="Barlow Condensed" panose="00000506000000000000" pitchFamily="2" charset="0"/>
                          <a:cs typeface="Arial"/>
                        </a:rPr>
                        <a:t>63</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r h="344170">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1965</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102995" algn="r">
                        <a:lnSpc>
                          <a:spcPct val="100000"/>
                        </a:lnSpc>
                        <a:spcBef>
                          <a:spcPts val="330"/>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30"/>
                        </a:spcBef>
                      </a:pPr>
                      <a:r>
                        <a:rPr sz="1600" dirty="0">
                          <a:solidFill>
                            <a:srgbClr val="2C7058"/>
                          </a:solidFill>
                          <a:latin typeface="Barlow Condensed" panose="00000506000000000000" pitchFamily="2" charset="0"/>
                          <a:cs typeface="Arial"/>
                        </a:rPr>
                        <a:t>63</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6"/>
                  </a:ext>
                </a:extLst>
              </a:tr>
              <a:tr h="344170">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1966</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102995" algn="r">
                        <a:lnSpc>
                          <a:spcPct val="100000"/>
                        </a:lnSpc>
                        <a:spcBef>
                          <a:spcPts val="330"/>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30"/>
                        </a:spcBef>
                      </a:pPr>
                      <a:r>
                        <a:rPr sz="1600" dirty="0">
                          <a:solidFill>
                            <a:srgbClr val="2C7058"/>
                          </a:solidFill>
                          <a:latin typeface="Barlow Condensed" panose="00000506000000000000" pitchFamily="2" charset="0"/>
                          <a:cs typeface="Arial"/>
                        </a:rPr>
                        <a:t>63</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6</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7"/>
                  </a:ext>
                </a:extLst>
              </a:tr>
              <a:tr h="407670">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1967</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102995" algn="r">
                        <a:lnSpc>
                          <a:spcPct val="100000"/>
                        </a:lnSpc>
                        <a:spcBef>
                          <a:spcPts val="330"/>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L="635" algn="ctr">
                        <a:lnSpc>
                          <a:spcPct val="100000"/>
                        </a:lnSpc>
                        <a:spcBef>
                          <a:spcPts val="330"/>
                        </a:spcBef>
                      </a:pPr>
                      <a:r>
                        <a:rPr sz="1600" dirty="0">
                          <a:solidFill>
                            <a:srgbClr val="2C7058"/>
                          </a:solidFill>
                          <a:latin typeface="Barlow Condensed" panose="00000506000000000000" pitchFamily="2" charset="0"/>
                          <a:cs typeface="Arial"/>
                        </a:rPr>
                        <a:t>63</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9</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8"/>
                  </a:ext>
                </a:extLst>
              </a:tr>
              <a:tr h="344170">
                <a:tc>
                  <a:txBody>
                    <a:bodyPr/>
                    <a:lstStyle/>
                    <a:p>
                      <a:pPr marL="635" algn="ctr">
                        <a:lnSpc>
                          <a:spcPct val="100000"/>
                        </a:lnSpc>
                        <a:spcBef>
                          <a:spcPts val="330"/>
                        </a:spcBef>
                      </a:pPr>
                      <a:r>
                        <a:rPr sz="1600" spc="-20" dirty="0">
                          <a:solidFill>
                            <a:srgbClr val="2C7058"/>
                          </a:solidFill>
                          <a:latin typeface="Barlow Condensed" panose="00000506000000000000" pitchFamily="2" charset="0"/>
                          <a:cs typeface="Arial"/>
                        </a:rPr>
                        <a:t>1968</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102995" algn="r">
                        <a:lnSpc>
                          <a:spcPct val="100000"/>
                        </a:lnSpc>
                        <a:spcBef>
                          <a:spcPts val="330"/>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1905" algn="ctr">
                        <a:lnSpc>
                          <a:spcPct val="100000"/>
                        </a:lnSpc>
                        <a:spcBef>
                          <a:spcPts val="330"/>
                        </a:spcBef>
                      </a:pPr>
                      <a:r>
                        <a:rPr sz="1600" dirty="0">
                          <a:solidFill>
                            <a:srgbClr val="2C7058"/>
                          </a:solidFill>
                          <a:latin typeface="Barlow Condensed" panose="00000506000000000000" pitchFamily="2" charset="0"/>
                          <a:cs typeface="Arial"/>
                        </a:rPr>
                        <a:t>64</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0617" y="1065657"/>
            <a:ext cx="54730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lumMod val="50000"/>
                  </a:schemeClr>
                </a:solidFill>
                <a:latin typeface="Barlow Condensed" panose="00000506000000000000" pitchFamily="2" charset="0"/>
                <a:cs typeface="Arial"/>
              </a:rPr>
              <a:t>Relèvement</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progressif</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l’âge</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départ</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2</a:t>
            </a:r>
            <a:r>
              <a:rPr sz="1800" b="1" spc="-15" dirty="0">
                <a:solidFill>
                  <a:schemeClr val="bg1">
                    <a:lumMod val="50000"/>
                  </a:schemeClr>
                </a:solidFill>
                <a:latin typeface="Barlow Condensed" panose="00000506000000000000" pitchFamily="2" charset="0"/>
                <a:cs typeface="Arial"/>
              </a:rPr>
              <a:t> </a:t>
            </a:r>
            <a:r>
              <a:rPr sz="1800" b="1" spc="-25" dirty="0">
                <a:solidFill>
                  <a:schemeClr val="bg1">
                    <a:lumMod val="50000"/>
                  </a:schemeClr>
                </a:solidFill>
                <a:latin typeface="Barlow Condensed" panose="00000506000000000000" pitchFamily="2" charset="0"/>
                <a:cs typeface="Arial"/>
              </a:rPr>
              <a:t>ans</a:t>
            </a:r>
            <a:endParaRPr sz="1800" dirty="0">
              <a:solidFill>
                <a:schemeClr val="bg1">
                  <a:lumMod val="50000"/>
                </a:schemeClr>
              </a:solidFill>
              <a:latin typeface="Barlow Condensed" panose="00000506000000000000" pitchFamily="2" charset="0"/>
              <a:cs typeface="Arial"/>
            </a:endParaRPr>
          </a:p>
        </p:txBody>
      </p:sp>
      <p:sp>
        <p:nvSpPr>
          <p:cNvPr id="3" name="object 3"/>
          <p:cNvSpPr txBox="1">
            <a:spLocks noGrp="1"/>
          </p:cNvSpPr>
          <p:nvPr>
            <p:ph type="title" idx="4294967295"/>
          </p:nvPr>
        </p:nvSpPr>
        <p:spPr>
          <a:xfrm>
            <a:off x="483834" y="334476"/>
            <a:ext cx="8445500" cy="458459"/>
          </a:xfrm>
          <a:prstGeom prst="rect">
            <a:avLst/>
          </a:prstGeom>
        </p:spPr>
        <p:txBody>
          <a:bodyPr vert="horz" wrap="square" lIns="0" tIns="12065" rIns="0" bIns="0" rtlCol="0">
            <a:spAutoFit/>
          </a:bodyPr>
          <a:lstStyle/>
          <a:p>
            <a:pPr marL="12700">
              <a:lnSpc>
                <a:spcPct val="100000"/>
              </a:lnSpc>
              <a:spcBef>
                <a:spcPts val="105"/>
              </a:spcBef>
            </a:pPr>
            <a:r>
              <a:rPr sz="2900" spc="-10" dirty="0">
                <a:solidFill>
                  <a:srgbClr val="BE2352"/>
                </a:solidFill>
              </a:rPr>
              <a:t>Départ au titre de la catégorie active</a:t>
            </a:r>
          </a:p>
        </p:txBody>
      </p:sp>
      <p:graphicFrame>
        <p:nvGraphicFramePr>
          <p:cNvPr id="4" name="object 4"/>
          <p:cNvGraphicFramePr>
            <a:graphicFrameLocks noGrp="1"/>
          </p:cNvGraphicFramePr>
          <p:nvPr>
            <p:extLst>
              <p:ext uri="{D42A27DB-BD31-4B8C-83A1-F6EECF244321}">
                <p14:modId xmlns:p14="http://schemas.microsoft.com/office/powerpoint/2010/main" val="1862123107"/>
              </p:ext>
            </p:extLst>
          </p:nvPr>
        </p:nvGraphicFramePr>
        <p:xfrm>
          <a:off x="995299" y="1616328"/>
          <a:ext cx="8134350" cy="4192270"/>
        </p:xfrm>
        <a:graphic>
          <a:graphicData uri="http://schemas.openxmlformats.org/drawingml/2006/table">
            <a:tbl>
              <a:tblPr firstRow="1" bandRow="1">
                <a:tableStyleId>{2D5ABB26-0587-4C30-8999-92F81FD0307C}</a:tableStyleId>
              </a:tblPr>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gridCol w="2711450">
                  <a:extLst>
                    <a:ext uri="{9D8B030D-6E8A-4147-A177-3AD203B41FA5}">
                      <a16:colId xmlns:a16="http://schemas.microsoft.com/office/drawing/2014/main" val="20002"/>
                    </a:ext>
                  </a:extLst>
                </a:gridCol>
              </a:tblGrid>
              <a:tr h="601980">
                <a:tc>
                  <a:txBody>
                    <a:bodyPr/>
                    <a:lstStyle/>
                    <a:p>
                      <a:pPr algn="ctr">
                        <a:lnSpc>
                          <a:spcPct val="100000"/>
                        </a:lnSpc>
                        <a:spcBef>
                          <a:spcPts val="320"/>
                        </a:spcBef>
                      </a:pPr>
                      <a:r>
                        <a:rPr sz="1600" b="1" dirty="0">
                          <a:solidFill>
                            <a:srgbClr val="F1F1F1"/>
                          </a:solidFill>
                          <a:latin typeface="Barlow Condensed" panose="00000506000000000000" pitchFamily="2" charset="0"/>
                          <a:cs typeface="Arial"/>
                        </a:rPr>
                        <a:t>Date</a:t>
                      </a:r>
                      <a:r>
                        <a:rPr sz="1600" b="1" spc="-35"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de</a:t>
                      </a:r>
                      <a:r>
                        <a:rPr sz="1600" b="1" spc="-30" dirty="0">
                          <a:solidFill>
                            <a:srgbClr val="F1F1F1"/>
                          </a:solidFill>
                          <a:latin typeface="Barlow Condensed" panose="00000506000000000000" pitchFamily="2" charset="0"/>
                          <a:cs typeface="Arial"/>
                        </a:rPr>
                        <a:t> </a:t>
                      </a:r>
                      <a:r>
                        <a:rPr sz="1600" b="1" spc="-10" dirty="0">
                          <a:solidFill>
                            <a:srgbClr val="F1F1F1"/>
                          </a:solidFill>
                          <a:latin typeface="Barlow Condensed" panose="00000506000000000000" pitchFamily="2" charset="0"/>
                          <a:cs typeface="Arial"/>
                        </a:rPr>
                        <a:t>naissance</a:t>
                      </a:r>
                      <a:endParaRPr sz="1600" dirty="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977900" marR="379730" indent="-590550">
                        <a:lnSpc>
                          <a:spcPct val="100000"/>
                        </a:lnSpc>
                        <a:spcBef>
                          <a:spcPts val="320"/>
                        </a:spcBef>
                      </a:pPr>
                      <a:r>
                        <a:rPr sz="1600" b="1" dirty="0">
                          <a:solidFill>
                            <a:srgbClr val="F1F1F1"/>
                          </a:solidFill>
                          <a:latin typeface="Barlow Condensed" panose="00000506000000000000" pitchFamily="2" charset="0"/>
                          <a:cs typeface="Arial"/>
                        </a:rPr>
                        <a:t>Age</a:t>
                      </a:r>
                      <a:r>
                        <a:rPr sz="1600" b="1" spc="-10"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de</a:t>
                      </a:r>
                      <a:r>
                        <a:rPr sz="1600" b="1" spc="-55"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départ</a:t>
                      </a:r>
                      <a:r>
                        <a:rPr sz="1600" b="1" spc="-40" dirty="0">
                          <a:solidFill>
                            <a:srgbClr val="F1F1F1"/>
                          </a:solidFill>
                          <a:latin typeface="Barlow Condensed" panose="00000506000000000000" pitchFamily="2" charset="0"/>
                          <a:cs typeface="Arial"/>
                        </a:rPr>
                        <a:t> </a:t>
                      </a:r>
                      <a:r>
                        <a:rPr sz="1600" b="1" spc="-20" dirty="0">
                          <a:solidFill>
                            <a:srgbClr val="F1F1F1"/>
                          </a:solidFill>
                          <a:latin typeface="Barlow Condensed" panose="00000506000000000000" pitchFamily="2" charset="0"/>
                          <a:cs typeface="Arial"/>
                        </a:rPr>
                        <a:t>avant </a:t>
                      </a:r>
                      <a:r>
                        <a:rPr sz="1600" b="1" spc="-10" dirty="0">
                          <a:solidFill>
                            <a:srgbClr val="F1F1F1"/>
                          </a:solidFill>
                          <a:latin typeface="Barlow Condensed" panose="00000506000000000000" pitchFamily="2" charset="0"/>
                          <a:cs typeface="Arial"/>
                        </a:rPr>
                        <a:t>réforme</a:t>
                      </a:r>
                      <a:endParaRPr sz="160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977900" marR="372110" indent="-599440">
                        <a:lnSpc>
                          <a:spcPct val="100000"/>
                        </a:lnSpc>
                        <a:spcBef>
                          <a:spcPts val="320"/>
                        </a:spcBef>
                      </a:pPr>
                      <a:r>
                        <a:rPr sz="1600" b="1" dirty="0">
                          <a:solidFill>
                            <a:srgbClr val="F1F1F1"/>
                          </a:solidFill>
                          <a:latin typeface="Barlow Condensed" panose="00000506000000000000" pitchFamily="2" charset="0"/>
                          <a:cs typeface="Arial"/>
                        </a:rPr>
                        <a:t>Age</a:t>
                      </a:r>
                      <a:r>
                        <a:rPr sz="1600" b="1" spc="-10"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de</a:t>
                      </a:r>
                      <a:r>
                        <a:rPr sz="1600" b="1" spc="-55" dirty="0">
                          <a:solidFill>
                            <a:srgbClr val="F1F1F1"/>
                          </a:solidFill>
                          <a:latin typeface="Barlow Condensed" panose="00000506000000000000" pitchFamily="2" charset="0"/>
                          <a:cs typeface="Arial"/>
                        </a:rPr>
                        <a:t> </a:t>
                      </a:r>
                      <a:r>
                        <a:rPr sz="1600" b="1" dirty="0">
                          <a:solidFill>
                            <a:srgbClr val="F1F1F1"/>
                          </a:solidFill>
                          <a:latin typeface="Barlow Condensed" panose="00000506000000000000" pitchFamily="2" charset="0"/>
                          <a:cs typeface="Arial"/>
                        </a:rPr>
                        <a:t>départ</a:t>
                      </a:r>
                      <a:r>
                        <a:rPr sz="1600" b="1" spc="-40" dirty="0">
                          <a:solidFill>
                            <a:srgbClr val="F1F1F1"/>
                          </a:solidFill>
                          <a:latin typeface="Barlow Condensed" panose="00000506000000000000" pitchFamily="2" charset="0"/>
                          <a:cs typeface="Arial"/>
                        </a:rPr>
                        <a:t> </a:t>
                      </a:r>
                      <a:r>
                        <a:rPr sz="1600" b="1" spc="-10" dirty="0">
                          <a:solidFill>
                            <a:srgbClr val="F1F1F1"/>
                          </a:solidFill>
                          <a:latin typeface="Barlow Condensed" panose="00000506000000000000" pitchFamily="2" charset="0"/>
                          <a:cs typeface="Arial"/>
                        </a:rPr>
                        <a:t>après réforme</a:t>
                      </a:r>
                      <a:endParaRPr sz="1600">
                        <a:latin typeface="Barlow Condensed" panose="00000506000000000000" pitchFamily="2" charset="0"/>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579120">
                <a:tc>
                  <a:txBody>
                    <a:bodyPr/>
                    <a:lstStyle/>
                    <a:p>
                      <a:pPr marL="1129665" marR="331470" indent="-792480">
                        <a:lnSpc>
                          <a:spcPct val="100000"/>
                        </a:lnSpc>
                        <a:spcBef>
                          <a:spcPts val="325"/>
                        </a:spcBef>
                      </a:pPr>
                      <a:r>
                        <a:rPr sz="1600" dirty="0">
                          <a:solidFill>
                            <a:srgbClr val="2C7058"/>
                          </a:solidFill>
                          <a:latin typeface="Barlow Condensed" panose="00000506000000000000" pitchFamily="2" charset="0"/>
                          <a:cs typeface="Arial"/>
                        </a:rPr>
                        <a:t>Avant</a:t>
                      </a:r>
                      <a:r>
                        <a:rPr sz="1600" spc="-3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4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1</a:t>
                      </a:r>
                      <a:r>
                        <a:rPr sz="1575" baseline="26455" dirty="0">
                          <a:solidFill>
                            <a:srgbClr val="2C7058"/>
                          </a:solidFill>
                          <a:latin typeface="Barlow Condensed" panose="00000506000000000000" pitchFamily="2" charset="0"/>
                          <a:cs typeface="Arial"/>
                        </a:rPr>
                        <a:t>er</a:t>
                      </a:r>
                      <a:r>
                        <a:rPr sz="1575" spc="179" baseline="26455" dirty="0">
                          <a:solidFill>
                            <a:srgbClr val="2C7058"/>
                          </a:solidFill>
                          <a:latin typeface="Barlow Condensed" panose="00000506000000000000" pitchFamily="2" charset="0"/>
                          <a:cs typeface="Arial"/>
                        </a:rPr>
                        <a:t> </a:t>
                      </a:r>
                      <a:r>
                        <a:rPr sz="1600" spc="-10" dirty="0">
                          <a:solidFill>
                            <a:srgbClr val="2C7058"/>
                          </a:solidFill>
                          <a:latin typeface="Barlow Condensed" panose="00000506000000000000" pitchFamily="2" charset="0"/>
                          <a:cs typeface="Arial"/>
                        </a:rPr>
                        <a:t>septembre </a:t>
                      </a:r>
                      <a:r>
                        <a:rPr sz="1600" spc="-20" dirty="0">
                          <a:solidFill>
                            <a:srgbClr val="2C7058"/>
                          </a:solidFill>
                          <a:latin typeface="Barlow Condensed" panose="00000506000000000000" pitchFamily="2" charset="0"/>
                          <a:cs typeface="Arial"/>
                        </a:rPr>
                        <a:t>1966</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R="1043305" algn="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601980">
                <a:tc>
                  <a:txBody>
                    <a:bodyPr/>
                    <a:lstStyle/>
                    <a:p>
                      <a:pPr marL="287020" marR="91440" indent="-189230">
                        <a:lnSpc>
                          <a:spcPct val="100000"/>
                        </a:lnSpc>
                        <a:spcBef>
                          <a:spcPts val="325"/>
                        </a:spcBef>
                      </a:pPr>
                      <a:r>
                        <a:rPr sz="1600" dirty="0">
                          <a:solidFill>
                            <a:srgbClr val="2C7058"/>
                          </a:solidFill>
                          <a:latin typeface="Barlow Condensed" panose="00000506000000000000" pitchFamily="2" charset="0"/>
                          <a:cs typeface="Arial"/>
                        </a:rPr>
                        <a:t>Entre</a:t>
                      </a:r>
                      <a:r>
                        <a:rPr sz="1600" spc="-4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5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1</a:t>
                      </a:r>
                      <a:r>
                        <a:rPr sz="1575" baseline="26455" dirty="0">
                          <a:solidFill>
                            <a:srgbClr val="2C7058"/>
                          </a:solidFill>
                          <a:latin typeface="Barlow Condensed" panose="00000506000000000000" pitchFamily="2" charset="0"/>
                          <a:cs typeface="Arial"/>
                        </a:rPr>
                        <a:t>er</a:t>
                      </a:r>
                      <a:r>
                        <a:rPr sz="1575" spc="142" baseline="2645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septembre</a:t>
                      </a:r>
                      <a:r>
                        <a:rPr sz="1600" spc="-35"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1966 </a:t>
                      </a:r>
                      <a:r>
                        <a:rPr sz="1600" dirty="0">
                          <a:solidFill>
                            <a:srgbClr val="2C7058"/>
                          </a:solidFill>
                          <a:latin typeface="Barlow Condensed" panose="00000506000000000000" pitchFamily="2" charset="0"/>
                          <a:cs typeface="Arial"/>
                        </a:rPr>
                        <a:t>et</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3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31</a:t>
                      </a:r>
                      <a:r>
                        <a:rPr sz="1600" spc="-4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décembre</a:t>
                      </a:r>
                      <a:r>
                        <a:rPr sz="1600" spc="-20" dirty="0">
                          <a:solidFill>
                            <a:srgbClr val="2C7058"/>
                          </a:solidFill>
                          <a:latin typeface="Barlow Condensed" panose="00000506000000000000" pitchFamily="2" charset="0"/>
                          <a:cs typeface="Arial"/>
                        </a:rPr>
                        <a:t> 1966</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043305" algn="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57</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34417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1967</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043305" algn="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57</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6</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34417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1968</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043305" algn="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57</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9</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34417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1969</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043305" algn="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25"/>
                        </a:spcBef>
                      </a:pPr>
                      <a:r>
                        <a:rPr sz="1600" dirty="0">
                          <a:solidFill>
                            <a:srgbClr val="2C7058"/>
                          </a:solidFill>
                          <a:latin typeface="Barlow Condensed" panose="00000506000000000000" pitchFamily="2" charset="0"/>
                          <a:cs typeface="Arial"/>
                        </a:rPr>
                        <a:t>58</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r h="34417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1970</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043305" algn="r">
                        <a:lnSpc>
                          <a:spcPct val="100000"/>
                        </a:lnSpc>
                        <a:spcBef>
                          <a:spcPts val="325"/>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58</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6"/>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1971</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043305" algn="r">
                        <a:lnSpc>
                          <a:spcPct val="100000"/>
                        </a:lnSpc>
                        <a:spcBef>
                          <a:spcPts val="330"/>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58</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6</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7"/>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1972</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marR="1043305" algn="r">
                        <a:lnSpc>
                          <a:spcPct val="100000"/>
                        </a:lnSpc>
                        <a:spcBef>
                          <a:spcPts val="330"/>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58</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9</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8"/>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1973</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R="1043305" algn="r">
                        <a:lnSpc>
                          <a:spcPct val="100000"/>
                        </a:lnSpc>
                        <a:spcBef>
                          <a:spcPts val="330"/>
                        </a:spcBef>
                      </a:pPr>
                      <a:r>
                        <a:rPr sz="1600" dirty="0">
                          <a:solidFill>
                            <a:srgbClr val="2C7058"/>
                          </a:solidFill>
                          <a:latin typeface="Barlow Condensed" panose="00000506000000000000" pitchFamily="2" charset="0"/>
                          <a:cs typeface="Arial"/>
                        </a:rPr>
                        <a:t>57</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30"/>
                        </a:spcBef>
                      </a:pPr>
                      <a:r>
                        <a:rPr sz="1600" dirty="0">
                          <a:solidFill>
                            <a:srgbClr val="2C7058"/>
                          </a:solidFill>
                          <a:latin typeface="Barlow Condensed" panose="00000506000000000000" pitchFamily="2" charset="0"/>
                          <a:cs typeface="Arial"/>
                        </a:rPr>
                        <a:t>59</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9"/>
                  </a:ext>
                </a:extLst>
              </a:tr>
            </a:tbl>
          </a:graphicData>
        </a:graphic>
      </p:graphicFrame>
      <p:sp>
        <p:nvSpPr>
          <p:cNvPr id="5" name="object 5"/>
          <p:cNvSpPr txBox="1"/>
          <p:nvPr/>
        </p:nvSpPr>
        <p:spPr>
          <a:xfrm>
            <a:off x="9525000" y="3352800"/>
            <a:ext cx="2279523" cy="1302484"/>
          </a:xfrm>
          <a:prstGeom prst="roundRect">
            <a:avLst/>
          </a:prstGeom>
          <a:solidFill>
            <a:srgbClr val="EF9121"/>
          </a:solidFill>
        </p:spPr>
        <p:txBody>
          <a:bodyPr vert="horz" wrap="square" lIns="0" tIns="12700" rIns="0" bIns="0" rtlCol="0">
            <a:spAutoFit/>
          </a:bodyPr>
          <a:lstStyle/>
          <a:p>
            <a:pPr marL="12700" marR="5080" algn="l">
              <a:lnSpc>
                <a:spcPct val="100000"/>
              </a:lnSpc>
              <a:spcBef>
                <a:spcPts val="100"/>
              </a:spcBef>
            </a:pPr>
            <a:endParaRPr lang="fr-FR" sz="1600" b="1" dirty="0" smtClean="0">
              <a:solidFill>
                <a:srgbClr val="C00000"/>
              </a:solidFill>
              <a:latin typeface="Barlow Condensed" panose="00000506000000000000" pitchFamily="2" charset="0"/>
              <a:cs typeface="Arial"/>
            </a:endParaRPr>
          </a:p>
          <a:p>
            <a:pPr marL="12700" marR="5080" algn="l">
              <a:lnSpc>
                <a:spcPct val="100000"/>
              </a:lnSpc>
              <a:spcBef>
                <a:spcPts val="100"/>
              </a:spcBef>
            </a:pPr>
            <a:r>
              <a:rPr sz="1400" b="1" dirty="0" smtClean="0">
                <a:solidFill>
                  <a:schemeClr val="bg1"/>
                </a:solidFill>
                <a:latin typeface="Barlow Condensed" panose="00000506000000000000" pitchFamily="2" charset="0"/>
                <a:cs typeface="Arial"/>
              </a:rPr>
              <a:t>Pas</a:t>
            </a:r>
            <a:r>
              <a:rPr sz="1400" b="1" spc="-20" dirty="0" smtClean="0">
                <a:solidFill>
                  <a:schemeClr val="bg1"/>
                </a:solidFill>
                <a:latin typeface="Barlow Condensed" panose="00000506000000000000" pitchFamily="2" charset="0"/>
                <a:cs typeface="Arial"/>
              </a:rPr>
              <a:t> </a:t>
            </a:r>
            <a:r>
              <a:rPr sz="1400" b="1" dirty="0">
                <a:solidFill>
                  <a:schemeClr val="bg1"/>
                </a:solidFill>
                <a:latin typeface="Barlow Condensed" panose="00000506000000000000" pitchFamily="2" charset="0"/>
                <a:cs typeface="Arial"/>
              </a:rPr>
              <a:t>d’évolution</a:t>
            </a:r>
            <a:r>
              <a:rPr sz="1400" b="1" spc="-45" dirty="0">
                <a:solidFill>
                  <a:schemeClr val="bg1"/>
                </a:solidFill>
                <a:latin typeface="Barlow Condensed" panose="00000506000000000000" pitchFamily="2" charset="0"/>
                <a:cs typeface="Arial"/>
              </a:rPr>
              <a:t> </a:t>
            </a:r>
            <a:r>
              <a:rPr sz="1400" b="1" dirty="0">
                <a:solidFill>
                  <a:schemeClr val="bg1"/>
                </a:solidFill>
                <a:latin typeface="Barlow Condensed" panose="00000506000000000000" pitchFamily="2" charset="0"/>
                <a:cs typeface="Arial"/>
              </a:rPr>
              <a:t>de</a:t>
            </a:r>
            <a:r>
              <a:rPr sz="1400" b="1" spc="-15" dirty="0">
                <a:solidFill>
                  <a:schemeClr val="bg1"/>
                </a:solidFill>
                <a:latin typeface="Barlow Condensed" panose="00000506000000000000" pitchFamily="2" charset="0"/>
                <a:cs typeface="Arial"/>
              </a:rPr>
              <a:t> </a:t>
            </a:r>
            <a:r>
              <a:rPr sz="1400" b="1" spc="-25" dirty="0">
                <a:solidFill>
                  <a:schemeClr val="bg1"/>
                </a:solidFill>
                <a:latin typeface="Barlow Condensed" panose="00000506000000000000" pitchFamily="2" charset="0"/>
                <a:cs typeface="Arial"/>
              </a:rPr>
              <a:t>la </a:t>
            </a:r>
            <a:r>
              <a:rPr sz="1400" b="1" dirty="0">
                <a:solidFill>
                  <a:schemeClr val="bg1"/>
                </a:solidFill>
                <a:latin typeface="Barlow Condensed" panose="00000506000000000000" pitchFamily="2" charset="0"/>
                <a:cs typeface="Arial"/>
              </a:rPr>
              <a:t>durée</a:t>
            </a:r>
            <a:r>
              <a:rPr sz="1400" b="1" spc="-50" dirty="0">
                <a:solidFill>
                  <a:schemeClr val="bg1"/>
                </a:solidFill>
                <a:latin typeface="Barlow Condensed" panose="00000506000000000000" pitchFamily="2" charset="0"/>
                <a:cs typeface="Arial"/>
              </a:rPr>
              <a:t> </a:t>
            </a:r>
            <a:r>
              <a:rPr sz="1400" b="1" dirty="0">
                <a:solidFill>
                  <a:schemeClr val="bg1"/>
                </a:solidFill>
                <a:latin typeface="Barlow Condensed" panose="00000506000000000000" pitchFamily="2" charset="0"/>
                <a:cs typeface="Arial"/>
              </a:rPr>
              <a:t>requise</a:t>
            </a:r>
            <a:r>
              <a:rPr sz="1400" b="1" spc="-40" dirty="0">
                <a:solidFill>
                  <a:schemeClr val="bg1"/>
                </a:solidFill>
                <a:latin typeface="Barlow Condensed" panose="00000506000000000000" pitchFamily="2" charset="0"/>
                <a:cs typeface="Arial"/>
              </a:rPr>
              <a:t> </a:t>
            </a:r>
            <a:r>
              <a:rPr sz="1400" b="1" spc="-25" dirty="0">
                <a:solidFill>
                  <a:schemeClr val="bg1"/>
                </a:solidFill>
                <a:latin typeface="Barlow Condensed" panose="00000506000000000000" pitchFamily="2" charset="0"/>
                <a:cs typeface="Arial"/>
              </a:rPr>
              <a:t>de </a:t>
            </a:r>
            <a:r>
              <a:rPr sz="1400" b="1" dirty="0">
                <a:solidFill>
                  <a:schemeClr val="bg1"/>
                </a:solidFill>
                <a:latin typeface="Barlow Condensed" panose="00000506000000000000" pitchFamily="2" charset="0"/>
                <a:cs typeface="Arial"/>
              </a:rPr>
              <a:t>services</a:t>
            </a:r>
            <a:r>
              <a:rPr sz="1400" b="1" spc="-15" dirty="0">
                <a:solidFill>
                  <a:schemeClr val="bg1"/>
                </a:solidFill>
                <a:latin typeface="Barlow Condensed" panose="00000506000000000000" pitchFamily="2" charset="0"/>
                <a:cs typeface="Arial"/>
              </a:rPr>
              <a:t> </a:t>
            </a:r>
            <a:r>
              <a:rPr sz="1400" b="1" dirty="0">
                <a:solidFill>
                  <a:schemeClr val="bg1"/>
                </a:solidFill>
                <a:latin typeface="Barlow Condensed" panose="00000506000000000000" pitchFamily="2" charset="0"/>
                <a:cs typeface="Arial"/>
              </a:rPr>
              <a:t>en</a:t>
            </a:r>
            <a:r>
              <a:rPr sz="1400" b="1" spc="-30" dirty="0">
                <a:solidFill>
                  <a:schemeClr val="bg1"/>
                </a:solidFill>
                <a:latin typeface="Barlow Condensed" panose="00000506000000000000" pitchFamily="2" charset="0"/>
                <a:cs typeface="Arial"/>
              </a:rPr>
              <a:t> </a:t>
            </a:r>
            <a:r>
              <a:rPr sz="1400" b="1" spc="-10" dirty="0" err="1">
                <a:solidFill>
                  <a:schemeClr val="bg1"/>
                </a:solidFill>
                <a:latin typeface="Barlow Condensed" panose="00000506000000000000" pitchFamily="2" charset="0"/>
                <a:cs typeface="Arial"/>
              </a:rPr>
              <a:t>catégorie</a:t>
            </a:r>
            <a:r>
              <a:rPr sz="1400" b="1" spc="-10" dirty="0">
                <a:solidFill>
                  <a:schemeClr val="bg1"/>
                </a:solidFill>
                <a:latin typeface="Barlow Condensed" panose="00000506000000000000" pitchFamily="2" charset="0"/>
                <a:cs typeface="Arial"/>
              </a:rPr>
              <a:t> </a:t>
            </a:r>
            <a:r>
              <a:rPr sz="1400" b="1" spc="-10" dirty="0" smtClean="0">
                <a:solidFill>
                  <a:schemeClr val="bg1"/>
                </a:solidFill>
                <a:latin typeface="Barlow Condensed" panose="00000506000000000000" pitchFamily="2" charset="0"/>
                <a:cs typeface="Arial"/>
              </a:rPr>
              <a:t>active</a:t>
            </a:r>
            <a:r>
              <a:rPr lang="fr-FR" sz="1400" b="1" spc="-10" dirty="0" smtClean="0">
                <a:solidFill>
                  <a:schemeClr val="bg1"/>
                </a:solidFill>
                <a:latin typeface="Barlow Condensed" panose="00000506000000000000" pitchFamily="2" charset="0"/>
                <a:cs typeface="Arial"/>
              </a:rPr>
              <a:t> : 17 ans</a:t>
            </a:r>
          </a:p>
          <a:p>
            <a:pPr marL="12700" marR="5080" algn="l">
              <a:lnSpc>
                <a:spcPct val="100000"/>
              </a:lnSpc>
              <a:spcBef>
                <a:spcPts val="100"/>
              </a:spcBef>
            </a:pPr>
            <a:endParaRPr sz="1600" b="1" dirty="0">
              <a:latin typeface="Barlow Condensed" panose="00000506000000000000" pitchFamily="2" charset="0"/>
              <a:cs typeface="Arial"/>
            </a:endParaRPr>
          </a:p>
        </p:txBody>
      </p:sp>
      <p:sp>
        <p:nvSpPr>
          <p:cNvPr id="11" name="ZoneTexte 10"/>
          <p:cNvSpPr txBox="1"/>
          <p:nvPr/>
        </p:nvSpPr>
        <p:spPr>
          <a:xfrm>
            <a:off x="152400" y="630549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7</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cxnSp>
        <p:nvCxnSpPr>
          <p:cNvPr id="12" name="Connecteur droit 11">
            <a:extLst>
              <a:ext uri="{FF2B5EF4-FFF2-40B4-BE49-F238E27FC236}">
                <a16:creationId xmlns:a16="http://schemas.microsoft.com/office/drawing/2014/main" id="{E26515BD-4EF6-5243-8E3E-8E186C145951}"/>
              </a:ext>
            </a:extLst>
          </p:cNvPr>
          <p:cNvCxnSpPr>
            <a:cxnSpLocks/>
          </p:cNvCxnSpPr>
          <p:nvPr/>
        </p:nvCxnSpPr>
        <p:spPr>
          <a:xfrm>
            <a:off x="419355" y="8382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932" y="2514600"/>
            <a:ext cx="1787658" cy="12794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4735" y="1207770"/>
            <a:ext cx="54737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lumMod val="50000"/>
                  </a:schemeClr>
                </a:solidFill>
                <a:latin typeface="Barlow Condensed" panose="00000506000000000000" pitchFamily="2" charset="0"/>
                <a:cs typeface="Arial"/>
              </a:rPr>
              <a:t>Relèvement</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progressif</a:t>
            </a:r>
            <a:r>
              <a:rPr sz="1800" b="1" spc="-1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l’âge</a:t>
            </a:r>
            <a:r>
              <a:rPr sz="1800" b="1" spc="-3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15"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départ</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de</a:t>
            </a:r>
            <a:r>
              <a:rPr sz="1800" b="1" spc="-20" dirty="0">
                <a:solidFill>
                  <a:schemeClr val="bg1">
                    <a:lumMod val="50000"/>
                  </a:schemeClr>
                </a:solidFill>
                <a:latin typeface="Barlow Condensed" panose="00000506000000000000" pitchFamily="2" charset="0"/>
                <a:cs typeface="Arial"/>
              </a:rPr>
              <a:t> </a:t>
            </a:r>
            <a:r>
              <a:rPr sz="1800" b="1" dirty="0">
                <a:solidFill>
                  <a:schemeClr val="bg1">
                    <a:lumMod val="50000"/>
                  </a:schemeClr>
                </a:solidFill>
                <a:latin typeface="Barlow Condensed" panose="00000506000000000000" pitchFamily="2" charset="0"/>
                <a:cs typeface="Arial"/>
              </a:rPr>
              <a:t>2</a:t>
            </a:r>
            <a:r>
              <a:rPr sz="1800" b="1" spc="-15" dirty="0">
                <a:solidFill>
                  <a:schemeClr val="bg1">
                    <a:lumMod val="50000"/>
                  </a:schemeClr>
                </a:solidFill>
                <a:latin typeface="Barlow Condensed" panose="00000506000000000000" pitchFamily="2" charset="0"/>
                <a:cs typeface="Arial"/>
              </a:rPr>
              <a:t> </a:t>
            </a:r>
            <a:r>
              <a:rPr sz="1800" b="1" spc="-25" dirty="0">
                <a:solidFill>
                  <a:schemeClr val="bg1">
                    <a:lumMod val="50000"/>
                  </a:schemeClr>
                </a:solidFill>
                <a:latin typeface="Barlow Condensed" panose="00000506000000000000" pitchFamily="2" charset="0"/>
                <a:cs typeface="Arial"/>
              </a:rPr>
              <a:t>ans</a:t>
            </a:r>
            <a:endParaRPr sz="1800" dirty="0">
              <a:solidFill>
                <a:schemeClr val="bg1">
                  <a:lumMod val="50000"/>
                </a:schemeClr>
              </a:solidFill>
              <a:latin typeface="Barlow Condensed" panose="00000506000000000000" pitchFamily="2" charset="0"/>
              <a:cs typeface="Arial"/>
            </a:endParaRPr>
          </a:p>
        </p:txBody>
      </p:sp>
      <p:sp>
        <p:nvSpPr>
          <p:cNvPr id="3" name="object 3"/>
          <p:cNvSpPr txBox="1">
            <a:spLocks noGrp="1"/>
          </p:cNvSpPr>
          <p:nvPr>
            <p:ph type="title" idx="4294967295"/>
          </p:nvPr>
        </p:nvSpPr>
        <p:spPr>
          <a:xfrm>
            <a:off x="610869" y="204831"/>
            <a:ext cx="9585325" cy="812402"/>
          </a:xfrm>
          <a:prstGeom prst="rect">
            <a:avLst/>
          </a:prstGeom>
        </p:spPr>
        <p:txBody>
          <a:bodyPr vert="horz" wrap="square" lIns="0" tIns="57785" rIns="0" bIns="0" rtlCol="0">
            <a:spAutoFit/>
          </a:bodyPr>
          <a:lstStyle/>
          <a:p>
            <a:pPr marL="12700" marR="5080">
              <a:lnSpc>
                <a:spcPct val="100000"/>
              </a:lnSpc>
              <a:spcBef>
                <a:spcPts val="105"/>
              </a:spcBef>
            </a:pPr>
            <a:r>
              <a:rPr sz="2900" spc="-10" dirty="0">
                <a:solidFill>
                  <a:srgbClr val="BE2352"/>
                </a:solidFill>
              </a:rPr>
              <a:t>Départ Fonctionnaires bénéficiant d’un âge légal </a:t>
            </a:r>
            <a:r>
              <a:rPr sz="2900" spc="-10" dirty="0" err="1">
                <a:solidFill>
                  <a:srgbClr val="BE2352"/>
                </a:solidFill>
              </a:rPr>
              <a:t>dérogatoire</a:t>
            </a:r>
            <a:r>
              <a:rPr sz="2900" spc="-10" dirty="0">
                <a:solidFill>
                  <a:srgbClr val="BE2352"/>
                </a:solidFill>
              </a:rPr>
              <a:t> </a:t>
            </a:r>
            <a:r>
              <a:rPr lang="fr-FR" sz="2900" spc="-10" dirty="0" smtClean="0">
                <a:solidFill>
                  <a:srgbClr val="BE2352"/>
                </a:solidFill>
              </a:rPr>
              <a:t/>
            </a:r>
            <a:br>
              <a:rPr lang="fr-FR" sz="2900" spc="-10" dirty="0" smtClean="0">
                <a:solidFill>
                  <a:srgbClr val="BE2352"/>
                </a:solidFill>
              </a:rPr>
            </a:br>
            <a:r>
              <a:rPr sz="2000" spc="-10" dirty="0" err="1" smtClean="0">
                <a:solidFill>
                  <a:srgbClr val="BE2352"/>
                </a:solidFill>
              </a:rPr>
              <a:t>dans</a:t>
            </a:r>
            <a:r>
              <a:rPr sz="2000" spc="-10" dirty="0" smtClean="0">
                <a:solidFill>
                  <a:srgbClr val="BE2352"/>
                </a:solidFill>
              </a:rPr>
              <a:t> </a:t>
            </a:r>
            <a:r>
              <a:rPr sz="2000" spc="-10" dirty="0">
                <a:solidFill>
                  <a:srgbClr val="BE2352"/>
                </a:solidFill>
              </a:rPr>
              <a:t>le cadre de l’article 37 de la loi n°2010-751</a:t>
            </a:r>
          </a:p>
        </p:txBody>
      </p:sp>
      <p:graphicFrame>
        <p:nvGraphicFramePr>
          <p:cNvPr id="4" name="object 4"/>
          <p:cNvGraphicFramePr>
            <a:graphicFrameLocks noGrp="1"/>
          </p:cNvGraphicFramePr>
          <p:nvPr>
            <p:extLst>
              <p:ext uri="{D42A27DB-BD31-4B8C-83A1-F6EECF244321}">
                <p14:modId xmlns:p14="http://schemas.microsoft.com/office/powerpoint/2010/main" val="2651135497"/>
              </p:ext>
            </p:extLst>
          </p:nvPr>
        </p:nvGraphicFramePr>
        <p:xfrm>
          <a:off x="1004735" y="1711198"/>
          <a:ext cx="8134350" cy="3957320"/>
        </p:xfrm>
        <a:graphic>
          <a:graphicData uri="http://schemas.openxmlformats.org/drawingml/2006/table">
            <a:tbl>
              <a:tblPr firstRow="1" bandRow="1">
                <a:tableStyleId>{2D5ABB26-0587-4C30-8999-92F81FD0307C}</a:tableStyleId>
              </a:tblPr>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gridCol w="2711450">
                  <a:extLst>
                    <a:ext uri="{9D8B030D-6E8A-4147-A177-3AD203B41FA5}">
                      <a16:colId xmlns:a16="http://schemas.microsoft.com/office/drawing/2014/main" val="20002"/>
                    </a:ext>
                  </a:extLst>
                </a:gridCol>
              </a:tblGrid>
              <a:tr h="601980">
                <a:tc>
                  <a:txBody>
                    <a:bodyPr/>
                    <a:lstStyle/>
                    <a:p>
                      <a:pPr algn="ctr">
                        <a:lnSpc>
                          <a:spcPct val="100000"/>
                        </a:lnSpc>
                        <a:spcBef>
                          <a:spcPts val="325"/>
                        </a:spcBef>
                      </a:pPr>
                      <a:r>
                        <a:rPr sz="1600" b="1" dirty="0">
                          <a:solidFill>
                            <a:srgbClr val="2C7058"/>
                          </a:solidFill>
                          <a:latin typeface="Barlow Condensed" panose="00000506000000000000" pitchFamily="2" charset="0"/>
                          <a:cs typeface="Arial"/>
                        </a:rPr>
                        <a:t>Date</a:t>
                      </a:r>
                      <a:r>
                        <a:rPr sz="1600" b="1" spc="-35" dirty="0">
                          <a:solidFill>
                            <a:srgbClr val="2C7058"/>
                          </a:solidFill>
                          <a:latin typeface="Barlow Condensed" panose="00000506000000000000" pitchFamily="2" charset="0"/>
                          <a:cs typeface="Arial"/>
                        </a:rPr>
                        <a:t> </a:t>
                      </a:r>
                      <a:r>
                        <a:rPr sz="1600" b="1" dirty="0">
                          <a:solidFill>
                            <a:srgbClr val="2C7058"/>
                          </a:solidFill>
                          <a:latin typeface="Barlow Condensed" panose="00000506000000000000" pitchFamily="2" charset="0"/>
                          <a:cs typeface="Arial"/>
                        </a:rPr>
                        <a:t>de</a:t>
                      </a:r>
                      <a:r>
                        <a:rPr sz="1600" b="1" spc="-30" dirty="0">
                          <a:solidFill>
                            <a:srgbClr val="2C7058"/>
                          </a:solidFill>
                          <a:latin typeface="Barlow Condensed" panose="00000506000000000000" pitchFamily="2" charset="0"/>
                          <a:cs typeface="Arial"/>
                        </a:rPr>
                        <a:t> </a:t>
                      </a:r>
                      <a:r>
                        <a:rPr sz="1600" b="1" spc="-10" dirty="0">
                          <a:solidFill>
                            <a:srgbClr val="2C7058"/>
                          </a:solidFill>
                          <a:latin typeface="Barlow Condensed" panose="00000506000000000000" pitchFamily="2" charset="0"/>
                          <a:cs typeface="Arial"/>
                        </a:rPr>
                        <a:t>naissance</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977900" marR="379730" indent="-590550">
                        <a:lnSpc>
                          <a:spcPct val="100000"/>
                        </a:lnSpc>
                        <a:spcBef>
                          <a:spcPts val="325"/>
                        </a:spcBef>
                      </a:pPr>
                      <a:r>
                        <a:rPr sz="1600" b="1" dirty="0">
                          <a:solidFill>
                            <a:srgbClr val="2C7058"/>
                          </a:solidFill>
                          <a:latin typeface="Barlow Condensed" panose="00000506000000000000" pitchFamily="2" charset="0"/>
                          <a:cs typeface="Arial"/>
                        </a:rPr>
                        <a:t>Age</a:t>
                      </a:r>
                      <a:r>
                        <a:rPr sz="1600" b="1" spc="-10" dirty="0">
                          <a:solidFill>
                            <a:srgbClr val="2C7058"/>
                          </a:solidFill>
                          <a:latin typeface="Barlow Condensed" panose="00000506000000000000" pitchFamily="2" charset="0"/>
                          <a:cs typeface="Arial"/>
                        </a:rPr>
                        <a:t> </a:t>
                      </a:r>
                      <a:r>
                        <a:rPr sz="1600" b="1" dirty="0">
                          <a:solidFill>
                            <a:srgbClr val="2C7058"/>
                          </a:solidFill>
                          <a:latin typeface="Barlow Condensed" panose="00000506000000000000" pitchFamily="2" charset="0"/>
                          <a:cs typeface="Arial"/>
                        </a:rPr>
                        <a:t>de</a:t>
                      </a:r>
                      <a:r>
                        <a:rPr sz="1600" b="1" spc="-55" dirty="0">
                          <a:solidFill>
                            <a:srgbClr val="2C7058"/>
                          </a:solidFill>
                          <a:latin typeface="Barlow Condensed" panose="00000506000000000000" pitchFamily="2" charset="0"/>
                          <a:cs typeface="Arial"/>
                        </a:rPr>
                        <a:t> </a:t>
                      </a:r>
                      <a:r>
                        <a:rPr sz="1600" b="1" dirty="0">
                          <a:solidFill>
                            <a:srgbClr val="2C7058"/>
                          </a:solidFill>
                          <a:latin typeface="Barlow Condensed" panose="00000506000000000000" pitchFamily="2" charset="0"/>
                          <a:cs typeface="Arial"/>
                        </a:rPr>
                        <a:t>départ</a:t>
                      </a:r>
                      <a:r>
                        <a:rPr sz="1600" b="1" spc="-40" dirty="0">
                          <a:solidFill>
                            <a:srgbClr val="2C7058"/>
                          </a:solidFill>
                          <a:latin typeface="Barlow Condensed" panose="00000506000000000000" pitchFamily="2" charset="0"/>
                          <a:cs typeface="Arial"/>
                        </a:rPr>
                        <a:t> </a:t>
                      </a:r>
                      <a:r>
                        <a:rPr sz="1600" b="1" spc="-20" dirty="0">
                          <a:solidFill>
                            <a:srgbClr val="2C7058"/>
                          </a:solidFill>
                          <a:latin typeface="Barlow Condensed" panose="00000506000000000000" pitchFamily="2" charset="0"/>
                          <a:cs typeface="Arial"/>
                        </a:rPr>
                        <a:t>avant </a:t>
                      </a:r>
                      <a:r>
                        <a:rPr sz="1600" b="1" spc="-10" dirty="0">
                          <a:solidFill>
                            <a:srgbClr val="2C7058"/>
                          </a:solidFill>
                          <a:latin typeface="Barlow Condensed" panose="00000506000000000000" pitchFamily="2" charset="0"/>
                          <a:cs typeface="Arial"/>
                        </a:rPr>
                        <a:t>réforme</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tc>
                  <a:txBody>
                    <a:bodyPr/>
                    <a:lstStyle/>
                    <a:p>
                      <a:pPr marL="977900" marR="372110" indent="-599440">
                        <a:lnSpc>
                          <a:spcPct val="100000"/>
                        </a:lnSpc>
                        <a:spcBef>
                          <a:spcPts val="325"/>
                        </a:spcBef>
                      </a:pPr>
                      <a:r>
                        <a:rPr sz="1600" b="1" dirty="0">
                          <a:solidFill>
                            <a:srgbClr val="2C7058"/>
                          </a:solidFill>
                          <a:latin typeface="Barlow Condensed" panose="00000506000000000000" pitchFamily="2" charset="0"/>
                          <a:cs typeface="Arial"/>
                        </a:rPr>
                        <a:t>Age</a:t>
                      </a:r>
                      <a:r>
                        <a:rPr sz="1600" b="1" spc="-10" dirty="0">
                          <a:solidFill>
                            <a:srgbClr val="2C7058"/>
                          </a:solidFill>
                          <a:latin typeface="Barlow Condensed" panose="00000506000000000000" pitchFamily="2" charset="0"/>
                          <a:cs typeface="Arial"/>
                        </a:rPr>
                        <a:t> </a:t>
                      </a:r>
                      <a:r>
                        <a:rPr sz="1600" b="1" dirty="0">
                          <a:solidFill>
                            <a:srgbClr val="2C7058"/>
                          </a:solidFill>
                          <a:latin typeface="Barlow Condensed" panose="00000506000000000000" pitchFamily="2" charset="0"/>
                          <a:cs typeface="Arial"/>
                        </a:rPr>
                        <a:t>de</a:t>
                      </a:r>
                      <a:r>
                        <a:rPr sz="1600" b="1" spc="-55" dirty="0">
                          <a:solidFill>
                            <a:srgbClr val="2C7058"/>
                          </a:solidFill>
                          <a:latin typeface="Barlow Condensed" panose="00000506000000000000" pitchFamily="2" charset="0"/>
                          <a:cs typeface="Arial"/>
                        </a:rPr>
                        <a:t> </a:t>
                      </a:r>
                      <a:r>
                        <a:rPr sz="1600" b="1" dirty="0">
                          <a:solidFill>
                            <a:srgbClr val="2C7058"/>
                          </a:solidFill>
                          <a:latin typeface="Barlow Condensed" panose="00000506000000000000" pitchFamily="2" charset="0"/>
                          <a:cs typeface="Arial"/>
                        </a:rPr>
                        <a:t>départ</a:t>
                      </a:r>
                      <a:r>
                        <a:rPr sz="1600" b="1" spc="-40" dirty="0">
                          <a:solidFill>
                            <a:srgbClr val="2C7058"/>
                          </a:solidFill>
                          <a:latin typeface="Barlow Condensed" panose="00000506000000000000" pitchFamily="2" charset="0"/>
                          <a:cs typeface="Arial"/>
                        </a:rPr>
                        <a:t> </a:t>
                      </a:r>
                      <a:r>
                        <a:rPr sz="1600" b="1" spc="-10" dirty="0">
                          <a:solidFill>
                            <a:srgbClr val="2C7058"/>
                          </a:solidFill>
                          <a:latin typeface="Barlow Condensed" panose="00000506000000000000" pitchFamily="2" charset="0"/>
                          <a:cs typeface="Arial"/>
                        </a:rPr>
                        <a:t>après réforme</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EAA"/>
                    </a:solidFill>
                  </a:tcPr>
                </a:tc>
                <a:extLst>
                  <a:ext uri="{0D108BD9-81ED-4DB2-BD59-A6C34878D82A}">
                    <a16:rowId xmlns:a16="http://schemas.microsoft.com/office/drawing/2014/main" val="10000"/>
                  </a:ext>
                </a:extLst>
              </a:tr>
              <a:tr h="344170">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1</a:t>
                      </a:r>
                      <a:r>
                        <a:rPr sz="1575" baseline="26455" dirty="0">
                          <a:solidFill>
                            <a:srgbClr val="2C7058"/>
                          </a:solidFill>
                          <a:latin typeface="Barlow Condensed" panose="00000506000000000000" pitchFamily="2" charset="0"/>
                          <a:cs typeface="Arial"/>
                        </a:rPr>
                        <a:t>er</a:t>
                      </a:r>
                      <a:r>
                        <a:rPr sz="1575" spc="187" baseline="2645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janvier</a:t>
                      </a:r>
                      <a:r>
                        <a:rPr sz="1600" spc="-4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au</a:t>
                      </a:r>
                      <a:r>
                        <a:rPr sz="1600" spc="-3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31</a:t>
                      </a:r>
                      <a:r>
                        <a:rPr sz="1600" spc="-1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août</a:t>
                      </a:r>
                      <a:r>
                        <a:rPr sz="1600" spc="-3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1963</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25"/>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1"/>
                  </a:ext>
                </a:extLst>
              </a:tr>
              <a:tr h="601980">
                <a:tc>
                  <a:txBody>
                    <a:bodyPr/>
                    <a:lstStyle/>
                    <a:p>
                      <a:pPr marL="287020" marR="91440" indent="-189230">
                        <a:lnSpc>
                          <a:spcPct val="100000"/>
                        </a:lnSpc>
                        <a:spcBef>
                          <a:spcPts val="325"/>
                        </a:spcBef>
                      </a:pPr>
                      <a:r>
                        <a:rPr sz="1600" dirty="0">
                          <a:solidFill>
                            <a:srgbClr val="2C7058"/>
                          </a:solidFill>
                          <a:latin typeface="Barlow Condensed" panose="00000506000000000000" pitchFamily="2" charset="0"/>
                          <a:cs typeface="Arial"/>
                        </a:rPr>
                        <a:t>Entre</a:t>
                      </a:r>
                      <a:r>
                        <a:rPr sz="1600" spc="-4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5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1</a:t>
                      </a:r>
                      <a:r>
                        <a:rPr sz="1575" baseline="26455" dirty="0">
                          <a:solidFill>
                            <a:srgbClr val="2C7058"/>
                          </a:solidFill>
                          <a:latin typeface="Barlow Condensed" panose="00000506000000000000" pitchFamily="2" charset="0"/>
                          <a:cs typeface="Arial"/>
                        </a:rPr>
                        <a:t>er</a:t>
                      </a:r>
                      <a:r>
                        <a:rPr sz="1575" spc="142" baseline="2645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septembre</a:t>
                      </a:r>
                      <a:r>
                        <a:rPr sz="1600" spc="-35"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1963 </a:t>
                      </a:r>
                      <a:r>
                        <a:rPr sz="1600" dirty="0">
                          <a:solidFill>
                            <a:srgbClr val="2C7058"/>
                          </a:solidFill>
                          <a:latin typeface="Barlow Condensed" panose="00000506000000000000" pitchFamily="2" charset="0"/>
                          <a:cs typeface="Arial"/>
                        </a:rPr>
                        <a:t>et</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le</a:t>
                      </a:r>
                      <a:r>
                        <a:rPr sz="1600" spc="-3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31</a:t>
                      </a:r>
                      <a:r>
                        <a:rPr sz="1600" spc="-4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décembre</a:t>
                      </a:r>
                      <a:r>
                        <a:rPr sz="1600" spc="-20" dirty="0">
                          <a:solidFill>
                            <a:srgbClr val="2C7058"/>
                          </a:solidFill>
                          <a:latin typeface="Barlow Condensed" panose="00000506000000000000" pitchFamily="2" charset="0"/>
                          <a:cs typeface="Arial"/>
                        </a:rPr>
                        <a:t> 1963</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2"/>
                  </a:ext>
                </a:extLst>
              </a:tr>
              <a:tr h="34417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1964</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6</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3"/>
                  </a:ext>
                </a:extLst>
              </a:tr>
              <a:tr h="344170">
                <a:tc>
                  <a:txBody>
                    <a:bodyPr/>
                    <a:lstStyle/>
                    <a:p>
                      <a:pPr algn="ctr">
                        <a:lnSpc>
                          <a:spcPct val="100000"/>
                        </a:lnSpc>
                        <a:spcBef>
                          <a:spcPts val="325"/>
                        </a:spcBef>
                      </a:pPr>
                      <a:r>
                        <a:rPr sz="1600" spc="-20" dirty="0">
                          <a:solidFill>
                            <a:srgbClr val="2C7058"/>
                          </a:solidFill>
                          <a:latin typeface="Barlow Condensed" panose="00000506000000000000" pitchFamily="2" charset="0"/>
                          <a:cs typeface="Arial"/>
                        </a:rPr>
                        <a:t>1965</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25"/>
                        </a:spcBef>
                      </a:pPr>
                      <a:r>
                        <a:rPr sz="1600" dirty="0">
                          <a:solidFill>
                            <a:srgbClr val="2C7058"/>
                          </a:solidFill>
                          <a:latin typeface="Barlow Condensed" panose="00000506000000000000" pitchFamily="2" charset="0"/>
                          <a:cs typeface="Arial"/>
                        </a:rPr>
                        <a:t>60</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9</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4"/>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1966</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30"/>
                        </a:spcBef>
                      </a:pPr>
                      <a:r>
                        <a:rPr sz="1600" dirty="0">
                          <a:solidFill>
                            <a:srgbClr val="2C7058"/>
                          </a:solidFill>
                          <a:latin typeface="Barlow Condensed" panose="00000506000000000000" pitchFamily="2" charset="0"/>
                          <a:cs typeface="Arial"/>
                        </a:rPr>
                        <a:t>61</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5"/>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1967</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61</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3</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6"/>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1968</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61</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6</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7"/>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1969</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61</a:t>
                      </a:r>
                      <a:r>
                        <a:rPr sz="1600" spc="-2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ans</a:t>
                      </a:r>
                      <a:r>
                        <a:rPr sz="1600" spc="-10"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et</a:t>
                      </a:r>
                      <a:r>
                        <a:rPr sz="1600" spc="-5" dirty="0">
                          <a:solidFill>
                            <a:srgbClr val="2C7058"/>
                          </a:solidFill>
                          <a:latin typeface="Barlow Condensed" panose="00000506000000000000" pitchFamily="2" charset="0"/>
                          <a:cs typeface="Arial"/>
                        </a:rPr>
                        <a:t> </a:t>
                      </a:r>
                      <a:r>
                        <a:rPr sz="1600" dirty="0">
                          <a:solidFill>
                            <a:srgbClr val="2C7058"/>
                          </a:solidFill>
                          <a:latin typeface="Barlow Condensed" panose="00000506000000000000" pitchFamily="2" charset="0"/>
                          <a:cs typeface="Arial"/>
                        </a:rPr>
                        <a:t>9</a:t>
                      </a:r>
                      <a:r>
                        <a:rPr sz="1600" spc="-10" dirty="0">
                          <a:solidFill>
                            <a:srgbClr val="2C7058"/>
                          </a:solidFill>
                          <a:latin typeface="Barlow Condensed" panose="00000506000000000000" pitchFamily="2" charset="0"/>
                          <a:cs typeface="Arial"/>
                        </a:rPr>
                        <a:t> </a:t>
                      </a:r>
                      <a:r>
                        <a:rPr sz="1600" spc="-20" dirty="0">
                          <a:solidFill>
                            <a:srgbClr val="2C7058"/>
                          </a:solidFill>
                          <a:latin typeface="Barlow Condensed" panose="00000506000000000000" pitchFamily="2" charset="0"/>
                          <a:cs typeface="Arial"/>
                        </a:rPr>
                        <a:t>mois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0"/>
                    </a:solidFill>
                  </a:tcPr>
                </a:tc>
                <a:extLst>
                  <a:ext uri="{0D108BD9-81ED-4DB2-BD59-A6C34878D82A}">
                    <a16:rowId xmlns:a16="http://schemas.microsoft.com/office/drawing/2014/main" val="10008"/>
                  </a:ext>
                </a:extLst>
              </a:tr>
              <a:tr h="344170">
                <a:tc>
                  <a:txBody>
                    <a:bodyPr/>
                    <a:lstStyle/>
                    <a:p>
                      <a:pPr algn="ctr">
                        <a:lnSpc>
                          <a:spcPct val="100000"/>
                        </a:lnSpc>
                        <a:spcBef>
                          <a:spcPts val="330"/>
                        </a:spcBef>
                      </a:pPr>
                      <a:r>
                        <a:rPr sz="1600" spc="-20" dirty="0">
                          <a:solidFill>
                            <a:srgbClr val="2C7058"/>
                          </a:solidFill>
                          <a:latin typeface="Barlow Condensed" panose="00000506000000000000" pitchFamily="2" charset="0"/>
                          <a:cs typeface="Arial"/>
                        </a:rPr>
                        <a:t>1970</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algn="ctr">
                        <a:lnSpc>
                          <a:spcPct val="100000"/>
                        </a:lnSpc>
                        <a:spcBef>
                          <a:spcPts val="330"/>
                        </a:spcBef>
                      </a:pPr>
                      <a:r>
                        <a:rPr sz="1600" dirty="0">
                          <a:solidFill>
                            <a:srgbClr val="2C7058"/>
                          </a:solidFill>
                          <a:latin typeface="Barlow Condensed" panose="00000506000000000000" pitchFamily="2" charset="0"/>
                          <a:cs typeface="Arial"/>
                        </a:rPr>
                        <a:t>60</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tc>
                  <a:txBody>
                    <a:bodyPr/>
                    <a:lstStyle/>
                    <a:p>
                      <a:pPr marL="635" algn="ctr">
                        <a:lnSpc>
                          <a:spcPct val="100000"/>
                        </a:lnSpc>
                        <a:spcBef>
                          <a:spcPts val="330"/>
                        </a:spcBef>
                      </a:pPr>
                      <a:r>
                        <a:rPr sz="1600" dirty="0">
                          <a:solidFill>
                            <a:srgbClr val="2C7058"/>
                          </a:solidFill>
                          <a:latin typeface="Barlow Condensed" panose="00000506000000000000" pitchFamily="2" charset="0"/>
                          <a:cs typeface="Arial"/>
                        </a:rPr>
                        <a:t>62</a:t>
                      </a:r>
                      <a:r>
                        <a:rPr sz="1600" spc="-20" dirty="0">
                          <a:solidFill>
                            <a:srgbClr val="2C7058"/>
                          </a:solidFill>
                          <a:latin typeface="Barlow Condensed" panose="00000506000000000000" pitchFamily="2" charset="0"/>
                          <a:cs typeface="Arial"/>
                        </a:rPr>
                        <a:t> </a:t>
                      </a:r>
                      <a:r>
                        <a:rPr sz="1600" spc="-25" dirty="0">
                          <a:solidFill>
                            <a:srgbClr val="2C7058"/>
                          </a:solidFill>
                          <a:latin typeface="Barlow Condensed" panose="00000506000000000000" pitchFamily="2" charset="0"/>
                          <a:cs typeface="Arial"/>
                        </a:rPr>
                        <a:t>ans</a:t>
                      </a:r>
                      <a:endParaRPr sz="1600" dirty="0">
                        <a:latin typeface="Barlow Condensed" panose="00000506000000000000" pitchFamily="2" charset="0"/>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2E1"/>
                    </a:solidFill>
                  </a:tcPr>
                </a:tc>
                <a:extLst>
                  <a:ext uri="{0D108BD9-81ED-4DB2-BD59-A6C34878D82A}">
                    <a16:rowId xmlns:a16="http://schemas.microsoft.com/office/drawing/2014/main" val="10009"/>
                  </a:ext>
                </a:extLst>
              </a:tr>
            </a:tbl>
          </a:graphicData>
        </a:graphic>
      </p:graphicFrame>
      <p:sp>
        <p:nvSpPr>
          <p:cNvPr id="5" name="object 5"/>
          <p:cNvSpPr txBox="1"/>
          <p:nvPr/>
        </p:nvSpPr>
        <p:spPr>
          <a:xfrm>
            <a:off x="10022253" y="3962400"/>
            <a:ext cx="1684938" cy="1282621"/>
          </a:xfrm>
          <a:prstGeom prst="roundRect">
            <a:avLst/>
          </a:prstGeom>
          <a:solidFill>
            <a:srgbClr val="EF9121"/>
          </a:solidFill>
        </p:spPr>
        <p:txBody>
          <a:bodyPr vert="horz" wrap="square" lIns="0" tIns="12700" rIns="0" bIns="0" rtlCol="0">
            <a:spAutoFit/>
          </a:bodyPr>
          <a:lstStyle/>
          <a:p>
            <a:pPr marL="12700" algn="ctr">
              <a:lnSpc>
                <a:spcPct val="100000"/>
              </a:lnSpc>
              <a:spcBef>
                <a:spcPts val="100"/>
              </a:spcBef>
            </a:pPr>
            <a:endParaRPr lang="fr-FR" sz="1800" spc="-10" dirty="0" smtClean="0">
              <a:solidFill>
                <a:schemeClr val="bg1"/>
              </a:solidFill>
              <a:latin typeface="Arial"/>
              <a:cs typeface="Arial"/>
            </a:endParaRPr>
          </a:p>
          <a:p>
            <a:pPr marL="12700" algn="ctr">
              <a:lnSpc>
                <a:spcPct val="100000"/>
              </a:lnSpc>
              <a:spcBef>
                <a:spcPts val="100"/>
              </a:spcBef>
            </a:pPr>
            <a:r>
              <a:rPr lang="fr-FR" sz="1800" b="1" spc="-10" dirty="0" smtClean="0">
                <a:solidFill>
                  <a:schemeClr val="bg1"/>
                </a:solidFill>
                <a:latin typeface="Barlow Condensed" panose="00000506000000000000" pitchFamily="2" charset="0"/>
                <a:cs typeface="Arial"/>
              </a:rPr>
              <a:t>ATTENTION</a:t>
            </a:r>
            <a:r>
              <a:rPr lang="fr-FR" sz="1800" spc="-10" dirty="0" smtClean="0">
                <a:solidFill>
                  <a:schemeClr val="bg1"/>
                </a:solidFill>
                <a:latin typeface="Barlow Condensed" panose="00000506000000000000" pitchFamily="2" charset="0"/>
                <a:cs typeface="Arial"/>
              </a:rPr>
              <a:t> : </a:t>
            </a:r>
          </a:p>
          <a:p>
            <a:pPr marL="12700" algn="ctr">
              <a:lnSpc>
                <a:spcPct val="100000"/>
              </a:lnSpc>
              <a:spcBef>
                <a:spcPts val="100"/>
              </a:spcBef>
            </a:pPr>
            <a:r>
              <a:rPr sz="1800" spc="-10" dirty="0" smtClean="0">
                <a:solidFill>
                  <a:schemeClr val="bg1"/>
                </a:solidFill>
                <a:latin typeface="Barlow Condensed" panose="00000506000000000000" pitchFamily="2" charset="0"/>
                <a:cs typeface="Arial"/>
              </a:rPr>
              <a:t>Droit</a:t>
            </a:r>
            <a:r>
              <a:rPr sz="1800" spc="-190" dirty="0" smtClean="0">
                <a:solidFill>
                  <a:schemeClr val="bg1"/>
                </a:solidFill>
                <a:latin typeface="Barlow Condensed" panose="00000506000000000000" pitchFamily="2" charset="0"/>
                <a:cs typeface="Arial"/>
              </a:rPr>
              <a:t> </a:t>
            </a:r>
            <a:r>
              <a:rPr sz="1800" spc="-10" dirty="0" err="1" smtClean="0">
                <a:solidFill>
                  <a:schemeClr val="bg1"/>
                </a:solidFill>
                <a:latin typeface="Barlow Condensed" panose="00000506000000000000" pitchFamily="2" charset="0"/>
                <a:cs typeface="Arial"/>
              </a:rPr>
              <a:t>d’option</a:t>
            </a:r>
            <a:endParaRPr lang="fr-FR" sz="1800" spc="-10" dirty="0" smtClean="0">
              <a:solidFill>
                <a:schemeClr val="bg1"/>
              </a:solidFill>
              <a:latin typeface="Barlow Condensed" panose="00000506000000000000" pitchFamily="2" charset="0"/>
              <a:cs typeface="Arial"/>
            </a:endParaRPr>
          </a:p>
          <a:p>
            <a:pPr marL="12700" algn="ctr">
              <a:lnSpc>
                <a:spcPct val="100000"/>
              </a:lnSpc>
              <a:spcBef>
                <a:spcPts val="100"/>
              </a:spcBef>
            </a:pPr>
            <a:endParaRPr sz="1800" dirty="0">
              <a:solidFill>
                <a:schemeClr val="bg1"/>
              </a:solidFill>
              <a:latin typeface="Arial"/>
              <a:cs typeface="Arial"/>
            </a:endParaRPr>
          </a:p>
        </p:txBody>
      </p:sp>
      <p:sp>
        <p:nvSpPr>
          <p:cNvPr id="10" name="ZoneTexte 9"/>
          <p:cNvSpPr txBox="1"/>
          <p:nvPr/>
        </p:nvSpPr>
        <p:spPr>
          <a:xfrm>
            <a:off x="152400" y="6324600"/>
            <a:ext cx="916939" cy="400110"/>
          </a:xfrm>
          <a:prstGeom prst="rect">
            <a:avLst/>
          </a:prstGeom>
          <a:noFill/>
        </p:spPr>
        <p:txBody>
          <a:bodyPr wrap="square" rtlCol="0">
            <a:spAutoFit/>
          </a:bodyPr>
          <a:lstStyle/>
          <a:p>
            <a:pPr algn="ctr"/>
            <a:fld id="{A069DAD0-A844-45F9-ACF5-83A8EC18BE7C}" type="slidenum">
              <a:rPr lang="fr-FR" sz="2000" b="1" smtClean="0">
                <a:solidFill>
                  <a:schemeClr val="bg1"/>
                </a:solidFill>
                <a:latin typeface="Barlow Condensed SemiBold" panose="00000706000000000000" pitchFamily="2" charset="0"/>
              </a:rPr>
              <a:pPr algn="ctr"/>
              <a:t>8</a:t>
            </a:fld>
            <a:r>
              <a:rPr lang="fr-FR" sz="2000" b="1" dirty="0" smtClean="0">
                <a:solidFill>
                  <a:schemeClr val="bg1"/>
                </a:solidFill>
                <a:latin typeface="Barlow Condensed SemiBold" panose="00000706000000000000" pitchFamily="2" charset="0"/>
              </a:rPr>
              <a:t>/45</a:t>
            </a:r>
            <a:endParaRPr lang="fr-FR" sz="2000" b="1" dirty="0">
              <a:solidFill>
                <a:schemeClr val="bg1"/>
              </a:solidFill>
              <a:latin typeface="Barlow Condensed SemiBold" panose="00000706000000000000" pitchFamily="2" charset="0"/>
            </a:endParaRPr>
          </a:p>
        </p:txBody>
      </p:sp>
      <p:pic>
        <p:nvPicPr>
          <p:cNvPr id="9" name="Image 8"/>
          <p:cNvPicPr>
            <a:picLocks noChangeAspect="1"/>
          </p:cNvPicPr>
          <p:nvPr/>
        </p:nvPicPr>
        <p:blipFill>
          <a:blip r:embed="rId2"/>
          <a:stretch>
            <a:fillRect/>
          </a:stretch>
        </p:blipFill>
        <p:spPr>
          <a:xfrm>
            <a:off x="10018678" y="3200400"/>
            <a:ext cx="1786283" cy="1280271"/>
          </a:xfrm>
          <a:prstGeom prst="rect">
            <a:avLst/>
          </a:prstGeom>
        </p:spPr>
      </p:pic>
      <p:cxnSp>
        <p:nvCxnSpPr>
          <p:cNvPr id="11" name="Connecteur droit 10">
            <a:extLst>
              <a:ext uri="{FF2B5EF4-FFF2-40B4-BE49-F238E27FC236}">
                <a16:creationId xmlns:a16="http://schemas.microsoft.com/office/drawing/2014/main" id="{E26515BD-4EF6-5243-8E3E-8E186C145951}"/>
              </a:ext>
            </a:extLst>
          </p:cNvPr>
          <p:cNvCxnSpPr>
            <a:cxnSpLocks/>
          </p:cNvCxnSpPr>
          <p:nvPr/>
        </p:nvCxnSpPr>
        <p:spPr>
          <a:xfrm>
            <a:off x="610869" y="105424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770596" y="2438400"/>
            <a:ext cx="6443663" cy="754380"/>
          </a:xfrm>
        </p:spPr>
        <p:txBody>
          <a:bodyPr/>
          <a:lstStyle/>
          <a:p>
            <a:r>
              <a:rPr lang="fr-FR" dirty="0" smtClean="0"/>
              <a:t>Sous-partie 2 </a:t>
            </a:r>
            <a:endParaRPr lang="fr-FR" dirty="0"/>
          </a:p>
        </p:txBody>
      </p:sp>
      <p:sp>
        <p:nvSpPr>
          <p:cNvPr id="5" name="Espace réservé du texte 4"/>
          <p:cNvSpPr>
            <a:spLocks noGrp="1"/>
          </p:cNvSpPr>
          <p:nvPr>
            <p:ph type="body" sz="quarter" idx="11"/>
          </p:nvPr>
        </p:nvSpPr>
        <p:spPr>
          <a:xfrm>
            <a:off x="1371600" y="3343275"/>
            <a:ext cx="9525000" cy="995363"/>
          </a:xfrm>
        </p:spPr>
        <p:txBody>
          <a:bodyPr>
            <a:normAutofit/>
          </a:bodyPr>
          <a:lstStyle/>
          <a:p>
            <a:r>
              <a:rPr lang="fr-FR" dirty="0"/>
              <a:t>Relèvement de la durée </a:t>
            </a:r>
            <a:r>
              <a:rPr lang="fr-FR" dirty="0" smtClean="0"/>
              <a:t>d’assurance par </a:t>
            </a:r>
            <a:r>
              <a:rPr lang="fr-FR" dirty="0"/>
              <a:t>catégorie</a:t>
            </a:r>
          </a:p>
          <a:p>
            <a:endParaRPr lang="fr-FR" dirty="0"/>
          </a:p>
        </p:txBody>
      </p:sp>
    </p:spTree>
    <p:extLst>
      <p:ext uri="{BB962C8B-B14F-4D97-AF65-F5344CB8AC3E}">
        <p14:creationId xmlns:p14="http://schemas.microsoft.com/office/powerpoint/2010/main" val="2429558517"/>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G6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63.pptx" id="{FF3B8E44-C169-4827-8664-B187362E811C}" vid="{96C2DEDE-A5D9-4B2C-A114-CA9FDC50625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Words>3732</Words>
  <Application>Microsoft Office PowerPoint</Application>
  <PresentationFormat>Grand écran</PresentationFormat>
  <Paragraphs>832</Paragraphs>
  <Slides>45</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45</vt:i4>
      </vt:variant>
    </vt:vector>
  </HeadingPairs>
  <TitlesOfParts>
    <vt:vector size="57" baseType="lpstr">
      <vt:lpstr>Arial</vt:lpstr>
      <vt:lpstr>Barlow Condensed</vt:lpstr>
      <vt:lpstr>Barlow Condensed Medium</vt:lpstr>
      <vt:lpstr>Barlow Condensed SemiBold</vt:lpstr>
      <vt:lpstr>Barlow Semi Condensed Medium</vt:lpstr>
      <vt:lpstr>Calibri</vt:lpstr>
      <vt:lpstr>Calibri Light</vt:lpstr>
      <vt:lpstr>Open Sans</vt:lpstr>
      <vt:lpstr>Times New Roman</vt:lpstr>
      <vt:lpstr>Wingdings</vt:lpstr>
      <vt:lpstr>Conception personnalisée</vt:lpstr>
      <vt:lpstr>CDG63</vt:lpstr>
      <vt:lpstr>Présentation PowerPoint</vt:lpstr>
      <vt:lpstr>Préambule</vt:lpstr>
      <vt:lpstr>Présentation PowerPoint</vt:lpstr>
      <vt:lpstr>Présentation PowerPoint</vt:lpstr>
      <vt:lpstr>Présentation PowerPoint</vt:lpstr>
      <vt:lpstr>Relèvement de l’âge légal : catégorie sédentaire</vt:lpstr>
      <vt:lpstr>Départ au titre de la catégorie active</vt:lpstr>
      <vt:lpstr>Départ Fonctionnaires bénéficiant d’un âge légal dérogatoire  dans le cadre de l’article 37 de la loi n°2010-751</vt:lpstr>
      <vt:lpstr>Présentation PowerPoint</vt:lpstr>
      <vt:lpstr>Relèvement de la durée d’assurance  Application directe</vt:lpstr>
      <vt:lpstr>Relèvement de la durée d’assurance</vt:lpstr>
      <vt:lpstr>Relèvement de la durée d’assurance</vt:lpstr>
      <vt:lpstr>Relèvement de la durée d’assurance</vt:lpstr>
      <vt:lpstr>Relèvement de la durée d’assurance</vt:lpstr>
      <vt:lpstr>Relèvement de la durée d’assurance</vt:lpstr>
      <vt:lpstr>Présentation PowerPoint</vt:lpstr>
      <vt:lpstr>Présentation PowerPoint</vt:lpstr>
      <vt:lpstr>Départ au titre des carrières longues</vt:lpstr>
      <vt:lpstr>Départ au titre des carrières longues</vt:lpstr>
      <vt:lpstr>Départ au titre des carrières longues Clause de sauvegarde sur demande</vt:lpstr>
      <vt:lpstr>Départ au titre de la carrière longue – Durée d’assurance cotisée</vt:lpstr>
      <vt:lpstr>Présentation PowerPoint</vt:lpstr>
      <vt:lpstr>Présentation PowerPoint</vt:lpstr>
      <vt:lpstr>Départ fonctionnaire handicapé</vt:lpstr>
      <vt:lpstr>Départ FH - Tableau âges de départ et durée d’assurance cotisée</vt:lpstr>
      <vt:lpstr>Départ FH - Tableau âges de départ et durée d’assurance cotisée</vt:lpstr>
      <vt:lpstr>Présentation PowerPoint</vt:lpstr>
      <vt:lpstr>Présentation PowerPoint</vt:lpstr>
      <vt:lpstr>Limite d’âge</vt:lpstr>
      <vt:lpstr>Maintien en activité (nouveau dispositif)</vt:lpstr>
      <vt:lpstr>Présentation PowerPoint</vt:lpstr>
      <vt:lpstr>Décote  Age d’annulation de la décote</vt:lpstr>
      <vt:lpstr>Synthèse des âges d’annulation de la décote</vt:lpstr>
      <vt:lpstr>Surcote Relèvement de l'âge à compter duquel le coefficient de majoration s’applique :</vt:lpstr>
      <vt:lpstr>Surcote  Dérogation : surcote au titre de la naissance et/ou de l’éducation d’un enfant à compter de 63 ans  Bénéficie d’une majoration de pension au titre des services accomplis postérieurement à 63 ans, l’assuré qui justifie à compter de cette date : </vt:lpstr>
      <vt:lpstr>Présentation PowerPoint</vt:lpstr>
      <vt:lpstr>1) Majoration pour enfants</vt:lpstr>
      <vt:lpstr>2) Minimum garanti</vt:lpstr>
      <vt:lpstr>3) Retraite progressive</vt:lpstr>
      <vt:lpstr>3) Retraite progressive</vt:lpstr>
      <vt:lpstr>3) Retraite progressive</vt:lpstr>
      <vt:lpstr>3) Retraite progressive</vt:lpstr>
      <vt:lpstr>3) Retraite progressive</vt:lpstr>
      <vt:lpstr>4) Principe de non acquisition de nouveaux droits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 [Arial bold 35 pt]</dc:title>
  <dc:creator>Desroches-Bouhand, Claude</dc:creator>
  <cp:lastModifiedBy>Lise VIGNAU</cp:lastModifiedBy>
  <cp:revision>68</cp:revision>
  <cp:lastPrinted>2023-10-23T07:59:28Z</cp:lastPrinted>
  <dcterms:created xsi:type="dcterms:W3CDTF">2023-06-26T11:54:51Z</dcterms:created>
  <dcterms:modified xsi:type="dcterms:W3CDTF">2023-11-08T09:54:20Z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2023-06-26T00:00:00Z</vt:filetime>
  </property>
  <property fmtid="{D5CDD505-2E9C-101B-9397-08002B2CF9AE}" pid="3" name="Creator">
    <vt:lpwstr>Microsoft® PowerPoint® pour Microsoft 365</vt:lpwstr>
  </property>
  <property fmtid="{D5CDD505-2E9C-101B-9397-08002B2CF9AE}" pid="4" name="LastSaved">
    <vt:filetime>2023-06-26T00:00:00Z</vt:filetime>
  </property>
  <property fmtid="{D5CDD505-2E9C-101B-9397-08002B2CF9AE}" pid="5" name="Producer">
    <vt:lpwstr>Microsoft® PowerPoint® pour Microsoft 365</vt:lpwstr>
  </property>
</Properties>
</file>