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71" r:id="rId4"/>
    <p:sldId id="280" r:id="rId5"/>
    <p:sldId id="281" r:id="rId6"/>
    <p:sldId id="283" r:id="rId7"/>
    <p:sldId id="289" r:id="rId8"/>
    <p:sldId id="285" r:id="rId9"/>
    <p:sldId id="286" r:id="rId10"/>
    <p:sldId id="287" r:id="rId11"/>
    <p:sldId id="288" r:id="rId12"/>
    <p:sldId id="282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C54"/>
    <a:srgbClr val="BE2352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1"/>
    <p:restoredTop sz="96494" autoAdjust="0"/>
  </p:normalViewPr>
  <p:slideViewPr>
    <p:cSldViewPr snapToGrid="0" snapToObjects="1">
      <p:cViewPr varScale="1">
        <p:scale>
          <a:sx n="115" d="100"/>
          <a:sy n="11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226542-7EF4-6E43-AED0-6BEFDA4D9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7610" y="616432"/>
            <a:ext cx="2476779" cy="81308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 userDrawn="1"/>
        </p:nvCxnSpPr>
        <p:spPr>
          <a:xfrm>
            <a:off x="1354667" y="2259106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1E07921-E8D3-F449-B365-79086F185E7C}"/>
              </a:ext>
            </a:extLst>
          </p:cNvPr>
          <p:cNvSpPr/>
          <p:nvPr userDrawn="1"/>
        </p:nvSpPr>
        <p:spPr>
          <a:xfrm>
            <a:off x="0" y="6228691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28A79C7-6E3C-2449-ADEA-84AD333BE789}"/>
              </a:ext>
            </a:extLst>
          </p:cNvPr>
          <p:cNvSpPr txBox="1">
            <a:spLocks/>
          </p:cNvSpPr>
          <p:nvPr userDrawn="1"/>
        </p:nvSpPr>
        <p:spPr>
          <a:xfrm>
            <a:off x="1524000" y="6307117"/>
            <a:ext cx="9144000" cy="373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b="1" i="0" dirty="0">
                <a:solidFill>
                  <a:schemeClr val="bg1"/>
                </a:solidFill>
                <a:latin typeface="Barlow Semi Condensed Medium" pitchFamily="2" charset="77"/>
              </a:rPr>
              <a:t>Le Centre de Gestion</a:t>
            </a:r>
            <a:r>
              <a:rPr lang="fr-FR" sz="1400" b="0" i="0" dirty="0">
                <a:solidFill>
                  <a:schemeClr val="bg1"/>
                </a:solidFill>
                <a:latin typeface="Barlow Semi Condensed Medium" pitchFamily="2" charset="77"/>
              </a:rPr>
              <a:t>, </a:t>
            </a:r>
            <a:r>
              <a:rPr lang="fr-FR" sz="1400" b="0" i="1" dirty="0">
                <a:solidFill>
                  <a:schemeClr val="bg1"/>
                </a:solidFill>
                <a:latin typeface="Barlow Semi Condensed Medium" pitchFamily="2" charset="77"/>
              </a:rPr>
              <a:t>un appui au quotidien pour la gestion des ressources humaines</a:t>
            </a:r>
          </a:p>
        </p:txBody>
      </p:sp>
      <p:pic>
        <p:nvPicPr>
          <p:cNvPr id="12" name="Image 11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4B64BC01-FB3C-404A-8AFF-F33A3FFD0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982" y="6068156"/>
            <a:ext cx="338001" cy="33800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chemeClr val="bg2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 userDrawn="1"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0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1" y="2479674"/>
            <a:ext cx="4724400" cy="760025"/>
          </a:xfrm>
        </p:spPr>
        <p:txBody>
          <a:bodyPr>
            <a:normAutofit/>
          </a:bodyPr>
          <a:lstStyle>
            <a:lvl1pPr marL="0" indent="0" algn="l">
              <a:buNone/>
              <a:defRPr sz="4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3343275"/>
            <a:ext cx="4724400" cy="995363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bg2">
                    <a:lumMod val="9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4890E85-2AF7-CF45-8E8F-8D061F6BB0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238" y="508000"/>
            <a:ext cx="5100637" cy="52022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5014FA-9912-1144-81BD-623660853204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EBDDA2-91FA-AC46-BBE3-B30D40529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2C2E8ED-3059-0A4D-920C-7F421D6D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49F35ABE-8775-F94D-8BC0-DA5F8FC83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bg2">
                    <a:lumMod val="75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A2CAC2A-505B-B947-88FF-57AF54786B75}"/>
              </a:ext>
            </a:extLst>
          </p:cNvPr>
          <p:cNvCxnSpPr>
            <a:cxnSpLocks/>
          </p:cNvCxnSpPr>
          <p:nvPr userDrawn="1"/>
        </p:nvCxnSpPr>
        <p:spPr>
          <a:xfrm>
            <a:off x="1354667" y="2259106"/>
            <a:ext cx="9601200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C9B8F18-3D82-F644-8F21-E7BD13455910}"/>
              </a:ext>
            </a:extLst>
          </p:cNvPr>
          <p:cNvCxnSpPr>
            <a:cxnSpLocks/>
          </p:cNvCxnSpPr>
          <p:nvPr userDrawn="1"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7BE1D-17BC-934B-9EA2-FCEFDDA94E2B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25" name="Image 2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9BDFF26-53A1-C941-A4A6-BB3FBF996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172811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656303-D931-BB4D-865D-896F31687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931" y="2183611"/>
            <a:ext cx="4757737" cy="428475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773113"/>
            <a:ext cx="5557837" cy="951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C9E4DA0-39EB-5741-8CED-6A2C0FDD50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931" y="4139286"/>
            <a:ext cx="5138737" cy="29605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BD2C54"/>
                </a:solidFill>
                <a:latin typeface="Barlow Condensed Medium" pitchFamily="2" charset="77"/>
              </a:defRPr>
            </a:lvl1pPr>
          </a:lstStyle>
          <a:p>
            <a:pPr lvl="0"/>
            <a:r>
              <a:rPr lang="fr-FR" dirty="0"/>
              <a:t>INTERTITRE PETIT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42CE7A7-6AB9-394F-B439-518F627B2F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763" y="4604386"/>
            <a:ext cx="5557837" cy="87153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1pPr>
            <a:lvl2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2pPr>
            <a:lvl3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3pPr>
            <a:lvl4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4pPr>
            <a:lvl5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5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076358A3-8234-6D4E-BF58-20E21C0D83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691" y="650875"/>
            <a:ext cx="3874577" cy="5034165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157D7F-DA88-814A-ADC9-59ED5355A15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32" name="Image 3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139670C-6E77-D444-8148-2AF25406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172811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656303-D931-BB4D-865D-896F31687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931" y="2183611"/>
            <a:ext cx="4757737" cy="428475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773113"/>
            <a:ext cx="5557837" cy="951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C9E4DA0-39EB-5741-8CED-6A2C0FDD50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931" y="4139286"/>
            <a:ext cx="5138737" cy="29605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BD2C54"/>
                </a:solidFill>
                <a:latin typeface="Barlow Condensed Medium" pitchFamily="2" charset="77"/>
              </a:defRPr>
            </a:lvl1pPr>
          </a:lstStyle>
          <a:p>
            <a:pPr lvl="0"/>
            <a:r>
              <a:rPr lang="fr-FR" dirty="0"/>
              <a:t>INTERTITRE PETIT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42CE7A7-6AB9-394F-B439-518F627B2F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763" y="4604386"/>
            <a:ext cx="5557837" cy="87153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1pPr>
            <a:lvl2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2pPr>
            <a:lvl3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3pPr>
            <a:lvl4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4pPr>
            <a:lvl5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5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076358A3-8234-6D4E-BF58-20E21C0D83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691" y="650875"/>
            <a:ext cx="3874577" cy="5034165"/>
          </a:xfrm>
        </p:spPr>
        <p:txBody>
          <a:bodyPr/>
          <a:lstStyle/>
          <a:p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40D4839-F9F3-F94C-9E35-720698E32093}"/>
              </a:ext>
            </a:extLst>
          </p:cNvPr>
          <p:cNvCxnSpPr>
            <a:cxnSpLocks/>
          </p:cNvCxnSpPr>
          <p:nvPr userDrawn="1"/>
        </p:nvCxnSpPr>
        <p:spPr>
          <a:xfrm>
            <a:off x="7392691" y="604434"/>
            <a:ext cx="3874577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7157D7F-DA88-814A-ADC9-59ED5355A15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32" name="Image 3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139670C-6E77-D444-8148-2AF25406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2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0" y="2322513"/>
            <a:ext cx="4436733" cy="13957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244DFCD0-5271-5C4A-8A8B-529367F7B4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763" y="2322513"/>
            <a:ext cx="6245225" cy="358616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D60F0-382B-E145-8E43-C8AF4ABBF44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8D59B8-1533-3845-8EFB-D08909FB1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BD03DE-2625-8A46-9FFA-C4EC1DB1D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5" y="3802386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</p:spTree>
    <p:extLst>
      <p:ext uri="{BB962C8B-B14F-4D97-AF65-F5344CB8AC3E}">
        <p14:creationId xmlns:p14="http://schemas.microsoft.com/office/powerpoint/2010/main" val="249096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DD252964-7F86-E141-AD4C-604EF45ACE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9763" y="2281239"/>
            <a:ext cx="5856287" cy="2320958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2A963-6FE3-114F-B0B3-BBBD92773229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2D9A8CD-BB37-9942-9653-AE38B60B8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30C8353-6E53-6A49-AA42-3C116DBCE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0" y="1416580"/>
            <a:ext cx="4436733" cy="13957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A21DF79-BFF8-C844-9C63-3502CF384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5" y="2896453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9909E05-551C-1040-8407-0700B8469BFD}"/>
              </a:ext>
            </a:extLst>
          </p:cNvPr>
          <p:cNvCxnSpPr>
            <a:cxnSpLocks/>
          </p:cNvCxnSpPr>
          <p:nvPr userDrawn="1"/>
        </p:nvCxnSpPr>
        <p:spPr>
          <a:xfrm>
            <a:off x="639763" y="5207000"/>
            <a:ext cx="1102672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888A12D6-2D45-B646-8992-FF27FD097107}"/>
              </a:ext>
            </a:extLst>
          </p:cNvPr>
          <p:cNvSpPr/>
          <p:nvPr userDrawn="1"/>
        </p:nvSpPr>
        <p:spPr>
          <a:xfrm>
            <a:off x="639763" y="5147733"/>
            <a:ext cx="118533" cy="118533"/>
          </a:xfrm>
          <a:prstGeom prst="ellipse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1E758D3-E62E-3140-99C0-5B7E04D4E5CC}"/>
              </a:ext>
            </a:extLst>
          </p:cNvPr>
          <p:cNvCxnSpPr/>
          <p:nvPr userDrawn="1"/>
        </p:nvCxnSpPr>
        <p:spPr>
          <a:xfrm flipV="1">
            <a:off x="699029" y="5206999"/>
            <a:ext cx="0" cy="615245"/>
          </a:xfrm>
          <a:prstGeom prst="line">
            <a:avLst/>
          </a:prstGeom>
          <a:ln w="38100">
            <a:solidFill>
              <a:srgbClr val="BD2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9BA5ACD-11F2-2D4E-8B44-1F070A3732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825" y="5299075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Date 00/00/0000</a:t>
            </a:r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342A469D-65AE-1A40-8087-CDD1A09F9F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8296" y="5502186"/>
            <a:ext cx="1340292" cy="26939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événement</a:t>
            </a:r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2CF2D7A5-784E-024C-8055-664816722D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825" y="5787213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détails</a:t>
            </a:r>
            <a:endParaRPr lang="fr-FR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5F3DFC8-3166-0046-A2F6-7A5BFF3AE1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7643" y="5299075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Date 00/00/0000</a:t>
            </a:r>
            <a:endParaRPr lang="fr-FR" dirty="0"/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36094160-FA72-0E44-8DC0-8BE92CAD7C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7114" y="5502186"/>
            <a:ext cx="1340292" cy="26939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événement</a:t>
            </a:r>
          </a:p>
        </p:txBody>
      </p:sp>
      <p:sp>
        <p:nvSpPr>
          <p:cNvPr id="37" name="Espace réservé du texte 29">
            <a:extLst>
              <a:ext uri="{FF2B5EF4-FFF2-40B4-BE49-F238E27FC236}">
                <a16:creationId xmlns:a16="http://schemas.microsoft.com/office/drawing/2014/main" id="{D0F313D8-35C3-EA46-8035-771A1D2150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7643" y="5787213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détails</a:t>
            </a:r>
            <a:endParaRPr lang="fr-FR" dirty="0"/>
          </a:p>
        </p:txBody>
      </p:sp>
      <p:sp>
        <p:nvSpPr>
          <p:cNvPr id="38" name="Espace réservé du texte 29">
            <a:extLst>
              <a:ext uri="{FF2B5EF4-FFF2-40B4-BE49-F238E27FC236}">
                <a16:creationId xmlns:a16="http://schemas.microsoft.com/office/drawing/2014/main" id="{4BD91171-FB71-A840-8646-14260A8221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60214" y="5299075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Date 00/00/0000</a:t>
            </a:r>
            <a:endParaRPr lang="fr-FR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D6CF42D-1A2D-3647-AAAF-F515710634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59685" y="5502186"/>
            <a:ext cx="1340292" cy="26939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événement</a:t>
            </a:r>
          </a:p>
        </p:txBody>
      </p:sp>
      <p:sp>
        <p:nvSpPr>
          <p:cNvPr id="40" name="Espace réservé du texte 29">
            <a:extLst>
              <a:ext uri="{FF2B5EF4-FFF2-40B4-BE49-F238E27FC236}">
                <a16:creationId xmlns:a16="http://schemas.microsoft.com/office/drawing/2014/main" id="{F59990C6-8D4F-0448-9839-2BE951FC8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0214" y="5787213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détails</a:t>
            </a:r>
            <a:endParaRPr lang="fr-FR" dirty="0"/>
          </a:p>
        </p:txBody>
      </p:sp>
      <p:sp>
        <p:nvSpPr>
          <p:cNvPr id="41" name="Espace réservé du texte 29">
            <a:extLst>
              <a:ext uri="{FF2B5EF4-FFF2-40B4-BE49-F238E27FC236}">
                <a16:creationId xmlns:a16="http://schemas.microsoft.com/office/drawing/2014/main" id="{41C3A053-6E33-0140-A353-0A1358F3E7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00906" y="5299075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Date 00/00/0000</a:t>
            </a:r>
            <a:endParaRPr lang="fr-FR" dirty="0"/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id="{4347759B-830A-5841-87FE-0F1F7C1CCF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00377" y="5502186"/>
            <a:ext cx="1340292" cy="26939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événement</a:t>
            </a:r>
          </a:p>
        </p:txBody>
      </p:sp>
      <p:sp>
        <p:nvSpPr>
          <p:cNvPr id="43" name="Espace réservé du texte 29">
            <a:extLst>
              <a:ext uri="{FF2B5EF4-FFF2-40B4-BE49-F238E27FC236}">
                <a16:creationId xmlns:a16="http://schemas.microsoft.com/office/drawing/2014/main" id="{AD8F85C9-8D4B-5E46-BAE3-9B18DE0FD0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00906" y="5787213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détails</a:t>
            </a:r>
            <a:endParaRPr lang="fr-FR" dirty="0"/>
          </a:p>
        </p:txBody>
      </p:sp>
      <p:sp>
        <p:nvSpPr>
          <p:cNvPr id="44" name="Espace réservé du texte 29">
            <a:extLst>
              <a:ext uri="{FF2B5EF4-FFF2-40B4-BE49-F238E27FC236}">
                <a16:creationId xmlns:a16="http://schemas.microsoft.com/office/drawing/2014/main" id="{1F523A0E-165F-5040-9843-1914A540B7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459715" y="5299075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Date 00/00/0000</a:t>
            </a:r>
            <a:endParaRPr lang="fr-FR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A6BF0AA5-263C-0947-9FE7-F805E73BAA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59186" y="5502186"/>
            <a:ext cx="1340292" cy="26939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événement</a:t>
            </a:r>
          </a:p>
        </p:txBody>
      </p:sp>
      <p:sp>
        <p:nvSpPr>
          <p:cNvPr id="46" name="Espace réservé du texte 29">
            <a:extLst>
              <a:ext uri="{FF2B5EF4-FFF2-40B4-BE49-F238E27FC236}">
                <a16:creationId xmlns:a16="http://schemas.microsoft.com/office/drawing/2014/main" id="{40D06BC9-4C66-E74B-B7C6-CCB4708C33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459715" y="5787213"/>
            <a:ext cx="1163638" cy="187325"/>
          </a:xfrm>
        </p:spPr>
        <p:txBody>
          <a:bodyPr>
            <a:noAutofit/>
          </a:bodyPr>
          <a:lstStyle>
            <a:lvl1pPr marL="0" indent="0">
              <a:buNone/>
              <a:defRPr sz="105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fr-FR" sz="1050" dirty="0"/>
              <a:t>détails</a:t>
            </a:r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56D4C39-DB69-9B4E-8352-77BB11653BE2}"/>
              </a:ext>
            </a:extLst>
          </p:cNvPr>
          <p:cNvSpPr/>
          <p:nvPr userDrawn="1"/>
        </p:nvSpPr>
        <p:spPr>
          <a:xfrm>
            <a:off x="3109759" y="5147733"/>
            <a:ext cx="118533" cy="118533"/>
          </a:xfrm>
          <a:prstGeom prst="ellipse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8DB0FB2-D108-3446-8458-B04DFF4B8F3D}"/>
              </a:ext>
            </a:extLst>
          </p:cNvPr>
          <p:cNvCxnSpPr/>
          <p:nvPr userDrawn="1"/>
        </p:nvCxnSpPr>
        <p:spPr>
          <a:xfrm flipV="1">
            <a:off x="3169025" y="5206999"/>
            <a:ext cx="0" cy="615245"/>
          </a:xfrm>
          <a:prstGeom prst="line">
            <a:avLst/>
          </a:prstGeom>
          <a:ln w="38100">
            <a:solidFill>
              <a:srgbClr val="BD2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C18BEF3B-8578-924E-AB7F-431409A73E2B}"/>
              </a:ext>
            </a:extLst>
          </p:cNvPr>
          <p:cNvSpPr/>
          <p:nvPr userDrawn="1"/>
        </p:nvSpPr>
        <p:spPr>
          <a:xfrm>
            <a:off x="5730296" y="5147733"/>
            <a:ext cx="118533" cy="118533"/>
          </a:xfrm>
          <a:prstGeom prst="ellipse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AFE273B-B01A-D843-84FF-8BE8751091A4}"/>
              </a:ext>
            </a:extLst>
          </p:cNvPr>
          <p:cNvCxnSpPr/>
          <p:nvPr userDrawn="1"/>
        </p:nvCxnSpPr>
        <p:spPr>
          <a:xfrm flipV="1">
            <a:off x="5789562" y="5206999"/>
            <a:ext cx="0" cy="615245"/>
          </a:xfrm>
          <a:prstGeom prst="line">
            <a:avLst/>
          </a:prstGeom>
          <a:ln w="38100">
            <a:solidFill>
              <a:srgbClr val="BD2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02C9431D-03E9-474D-8694-10D1EA5ECC28}"/>
              </a:ext>
            </a:extLst>
          </p:cNvPr>
          <p:cNvSpPr/>
          <p:nvPr userDrawn="1"/>
        </p:nvSpPr>
        <p:spPr>
          <a:xfrm>
            <a:off x="8144535" y="5147733"/>
            <a:ext cx="118533" cy="118533"/>
          </a:xfrm>
          <a:prstGeom prst="ellipse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FF1CE6F-5B74-F944-8338-236042CB4A69}"/>
              </a:ext>
            </a:extLst>
          </p:cNvPr>
          <p:cNvCxnSpPr/>
          <p:nvPr userDrawn="1"/>
        </p:nvCxnSpPr>
        <p:spPr>
          <a:xfrm flipV="1">
            <a:off x="8203801" y="5206999"/>
            <a:ext cx="0" cy="615245"/>
          </a:xfrm>
          <a:prstGeom prst="line">
            <a:avLst/>
          </a:prstGeom>
          <a:ln w="38100">
            <a:solidFill>
              <a:srgbClr val="BD2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4DB13A0C-2F81-EE4A-B354-F59A0915F455}"/>
              </a:ext>
            </a:extLst>
          </p:cNvPr>
          <p:cNvSpPr/>
          <p:nvPr userDrawn="1"/>
        </p:nvSpPr>
        <p:spPr>
          <a:xfrm>
            <a:off x="10319022" y="5147733"/>
            <a:ext cx="118533" cy="118533"/>
          </a:xfrm>
          <a:prstGeom prst="ellipse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7633D77-6665-EE40-9718-D3EB05EACA24}"/>
              </a:ext>
            </a:extLst>
          </p:cNvPr>
          <p:cNvCxnSpPr/>
          <p:nvPr userDrawn="1"/>
        </p:nvCxnSpPr>
        <p:spPr>
          <a:xfrm flipV="1">
            <a:off x="10378288" y="5206999"/>
            <a:ext cx="0" cy="615245"/>
          </a:xfrm>
          <a:prstGeom prst="line">
            <a:avLst/>
          </a:prstGeom>
          <a:ln w="38100">
            <a:solidFill>
              <a:srgbClr val="BD2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3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CONTACTS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F5CB15-2AA5-EA43-BEB3-236C5CBFB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8586" y="2594426"/>
            <a:ext cx="4450166" cy="13049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51A17B-300D-F243-B5A6-AE1070271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2774951"/>
            <a:ext cx="3341687" cy="3361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BD2C54"/>
                </a:solidFill>
              </a:defRPr>
            </a:lvl1pPr>
          </a:lstStyle>
          <a:p>
            <a:pPr lvl="0"/>
            <a:r>
              <a:rPr lang="fr-FR" dirty="0"/>
              <a:t>Nom, prénom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FBD2DB3-CF86-5747-B748-3F2E5F827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5988" y="3236913"/>
            <a:ext cx="3341687" cy="6619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Poste, Mail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91516F-9B5E-D24C-BA17-6E2099473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9469" y="2594426"/>
            <a:ext cx="4450166" cy="1304936"/>
          </a:xfrm>
          <a:prstGeom prst="rect">
            <a:avLst/>
          </a:prstGeom>
        </p:spPr>
      </p:pic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54EACA6-3844-6942-A24F-4DAE7DC63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6871" y="2774951"/>
            <a:ext cx="3341687" cy="3361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BD2C54"/>
                </a:solidFill>
              </a:defRPr>
            </a:lvl1pPr>
          </a:lstStyle>
          <a:p>
            <a:pPr lvl="0"/>
            <a:r>
              <a:rPr lang="fr-FR" dirty="0"/>
              <a:t>Nom, prénom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68C67EA7-30B4-C14C-8498-976F805628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6871" y="3236913"/>
            <a:ext cx="3341687" cy="6619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Poste, Mail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50275-67E5-9A43-92F5-3ADF60714C8E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E649E5-1DA4-224C-BD77-8DA346A583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3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B7162C-7C59-F248-BED8-E6627ACBD610}"/>
              </a:ext>
            </a:extLst>
          </p:cNvPr>
          <p:cNvSpPr/>
          <p:nvPr userDrawn="1"/>
        </p:nvSpPr>
        <p:spPr>
          <a:xfrm>
            <a:off x="0" y="4680488"/>
            <a:ext cx="8198603" cy="2177512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BE235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94C15-2A30-7B48-B48B-6032F07B500D}"/>
              </a:ext>
            </a:extLst>
          </p:cNvPr>
          <p:cNvSpPr/>
          <p:nvPr userDrawn="1"/>
        </p:nvSpPr>
        <p:spPr>
          <a:xfrm>
            <a:off x="8198602" y="0"/>
            <a:ext cx="39933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E2352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957CD-191D-1347-A430-3D75ABD14532}"/>
              </a:ext>
            </a:extLst>
          </p:cNvPr>
          <p:cNvSpPr txBox="1"/>
          <p:nvPr userDrawn="1"/>
        </p:nvSpPr>
        <p:spPr>
          <a:xfrm>
            <a:off x="1356103" y="2177512"/>
            <a:ext cx="544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Merci pour votre attention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6CEB76D-230F-BD4C-BDFB-9BF222E67BCC}"/>
              </a:ext>
            </a:extLst>
          </p:cNvPr>
          <p:cNvSpPr txBox="1">
            <a:spLocks/>
          </p:cNvSpPr>
          <p:nvPr userDrawn="1"/>
        </p:nvSpPr>
        <p:spPr>
          <a:xfrm>
            <a:off x="591283" y="5287463"/>
            <a:ext cx="4745065" cy="681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Ensemble, soutenons les métiers</a:t>
            </a:r>
          </a:p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Publics territoriaux !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5E062C-AA77-5846-ABBA-3F4C04E64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6281" y="5062509"/>
            <a:ext cx="2990802" cy="981829"/>
          </a:xfrm>
          <a:prstGeom prst="rect">
            <a:avLst/>
          </a:prstGeom>
        </p:spPr>
      </p:pic>
      <p:pic>
        <p:nvPicPr>
          <p:cNvPr id="34" name="Image 33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1E77E363-BF83-D94F-A6D5-30136D049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0678" y="4302523"/>
            <a:ext cx="815890" cy="815890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22263054-67DE-2B4C-9501-CC6BE2991BCD}"/>
              </a:ext>
            </a:extLst>
          </p:cNvPr>
          <p:cNvSpPr txBox="1">
            <a:spLocks/>
          </p:cNvSpPr>
          <p:nvPr userDrawn="1"/>
        </p:nvSpPr>
        <p:spPr>
          <a:xfrm>
            <a:off x="8960602" y="1532481"/>
            <a:ext cx="2900767" cy="3148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7 rue Condorcet CS 70007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63 063 Clermont-Ferrand Cedex 1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04 73 28 59 80  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accueil@cdg63.fr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cdg63.fr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endParaRPr lang="fr-FR" sz="16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rlow Condensed Medium" pitchFamily="2" charset="77"/>
              <a:ea typeface="+mj-ea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Ouverture au public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du lundi au vendredi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de 8h30 à 12h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et de 13h30 à 16h30.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5DE8175-0302-B34A-8636-5A82F9D57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114" y="2804585"/>
            <a:ext cx="206380" cy="2063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5BFBF4F-FDFB-6C45-BC78-54BF913429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04742" y="1766163"/>
            <a:ext cx="159124" cy="1591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2AC3916-35E9-D04B-A387-95E149B9CA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4401" y="2254163"/>
            <a:ext cx="239806" cy="23980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FA9E47E-661F-F34F-BC08-CF42926106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401" y="2523771"/>
            <a:ext cx="251012" cy="2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D9916E-381D-DC46-8DC6-238B78E1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1EC98D-8233-FE4B-ABB4-8972D8C8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2BEADD-6776-6649-80E9-FD7223EF1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97FC-340B-7240-B924-5A339F80FA59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99109-C5FD-BE47-B5C1-1F8E5F58C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F95E1-4B94-0546-86BE-7C74C4A03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EC02-F408-B546-9D74-306F62B05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3" r:id="rId6"/>
    <p:sldLayoutId id="2147483654" r:id="rId7"/>
    <p:sldLayoutId id="2147483655" r:id="rId8"/>
    <p:sldLayoutId id="214748365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53731B-5DED-6B4D-A2E5-660FEBA46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4619" y="2804159"/>
            <a:ext cx="6443663" cy="1455182"/>
          </a:xfrm>
        </p:spPr>
        <p:txBody>
          <a:bodyPr>
            <a:normAutofit fontScale="62500" lnSpcReduction="20000"/>
          </a:bodyPr>
          <a:lstStyle/>
          <a:p>
            <a:r>
              <a:rPr lang="fr-FR" sz="5600" dirty="0" smtClean="0">
                <a:solidFill>
                  <a:srgbClr val="BE2352"/>
                </a:solidFill>
              </a:rPr>
              <a:t>MATINALE RH</a:t>
            </a:r>
          </a:p>
          <a:p>
            <a:r>
              <a:rPr lang="fr-FR" dirty="0" smtClean="0"/>
              <a:t>La médiation : outil pertinent de gestion des RH et de traitement des pré-contentieux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754097" y="5280965"/>
            <a:ext cx="262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Barlow Condensed" panose="00000506000000000000" pitchFamily="2" charset="0"/>
              </a:rPr>
              <a:t>Jeudi 01 juin 2023</a:t>
            </a:r>
            <a:endParaRPr lang="fr-FR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265" y="4123113"/>
            <a:ext cx="490451" cy="34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B428DA-BA15-3D44-8517-95C61FA45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172811"/>
            <a:ext cx="10407852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Création ou réparation du lien social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2198341"/>
            <a:ext cx="5584811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Des principes communs à toute médiation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265" y="2636145"/>
            <a:ext cx="11072870" cy="3689830"/>
          </a:xfrm>
        </p:spPr>
        <p:txBody>
          <a:bodyPr>
            <a:normAutofit/>
          </a:bodyPr>
          <a:lstStyle/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Détachée de la sphère juridique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Confidentialité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Développer un socle de confiance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Reconnaissance réciproque des émotions et ressentis de chaque partie quant à la situation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Soutenir une écoute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Liberté d’</a:t>
            </a:r>
            <a:r>
              <a:rPr lang="fr-FR" sz="1800" dirty="0"/>
              <a:t>a</a:t>
            </a:r>
            <a:r>
              <a:rPr lang="fr-FR" sz="1800" dirty="0" smtClean="0"/>
              <a:t>dhérer, réussir, renoncer…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S’accorder sur les points de désaccord et favoriser l’émergence de solutions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Eviter que la situation ne dégénère humainement et juridiquement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Accord écrit ou oral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Des entretiens individuels et des échanges pléniers</a:t>
            </a:r>
          </a:p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78767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763" y="623455"/>
            <a:ext cx="9385386" cy="6908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FOCUS SUR LA MÉDIATION CONVENTIONNELLE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3019DB-6CDE-4B49-8CA8-EDBA0DCA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8" y="2261073"/>
            <a:ext cx="296053" cy="2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9763" y="4015047"/>
            <a:ext cx="336938" cy="49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B428DA-BA15-3D44-8517-95C61FA45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172811"/>
            <a:ext cx="10407852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Création ou réparation du lien social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701" y="2198341"/>
            <a:ext cx="5584811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médiation, ce n’est pas…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285" y="2711373"/>
            <a:ext cx="11006368" cy="1660657"/>
          </a:xfrm>
        </p:spPr>
        <p:txBody>
          <a:bodyPr>
            <a:normAutofit/>
          </a:bodyPr>
          <a:lstStyle/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Une modalité de rappel ou d’explication du droit.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Un moment où il s’agit de porter le discours d’un tiers à un autre tiers.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Un pansement/un motif pour dire qu’une situation a été tentée d’être traitée.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 smtClean="0"/>
              <a:t>Un dispositif traitant de situations pénalement répréhensibles (violences constatées, harcèlement caractérisées, atteinte à l’ordre public…).</a:t>
            </a: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78767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1593" y="4291260"/>
            <a:ext cx="4757737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médiation, c’est…</a:t>
            </a:r>
            <a:endParaRPr lang="fr-FR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1141" y="4794965"/>
            <a:ext cx="11006368" cy="685295"/>
          </a:xfrm>
        </p:spPr>
        <p:txBody>
          <a:bodyPr>
            <a:noAutofit/>
          </a:bodyPr>
          <a:lstStyle/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Un espace de création et/ou de réparation du lien social.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Un moment de dialogue, de rétablissement des relations humaines et d’expression des besoins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Un espace de compréhension des incompréhensions.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1800" dirty="0"/>
              <a:t>La création ou la réparation du lien social.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763" y="623455"/>
            <a:ext cx="9385386" cy="6908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FOCUS SUR LA MÉDIATION CONVENTIONNELLE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3019DB-6CDE-4B49-8CA8-EDBA0DCA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8" y="2238139"/>
            <a:ext cx="296053" cy="2960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3019DB-6CDE-4B49-8CA8-EDBA0DCA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88" y="4321664"/>
            <a:ext cx="296053" cy="2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215" y="414987"/>
            <a:ext cx="7676923" cy="1030636"/>
          </a:xfrm>
        </p:spPr>
        <p:txBody>
          <a:bodyPr>
            <a:normAutofit/>
          </a:bodyPr>
          <a:lstStyle/>
          <a:p>
            <a:r>
              <a:rPr lang="fr-FR" dirty="0" smtClean="0"/>
              <a:t>PARTAGE D’EXPÉRIENCE 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526" y="2185283"/>
            <a:ext cx="6418180" cy="352103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BE2352"/>
                </a:solidFill>
                <a:latin typeface="Barlow Condensed" panose="00000506000000000000" pitchFamily="2" charset="0"/>
              </a:rPr>
              <a:t>Retour d’expérience </a:t>
            </a:r>
            <a:r>
              <a:rPr lang="fr-FR" sz="2800" dirty="0" smtClean="0">
                <a:latin typeface="Barlow Condensed" panose="00000506000000000000" pitchFamily="2" charset="0"/>
              </a:rPr>
              <a:t>:</a:t>
            </a:r>
            <a:endParaRPr lang="fr-FR" sz="2800" dirty="0">
              <a:latin typeface="Barlow Condensed" panose="00000506000000000000" pitchFamily="2" charset="0"/>
            </a:endParaRPr>
          </a:p>
          <a:p>
            <a:pPr marL="1143000" lvl="1" indent="-45720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Témoignage de Claire TAUVERON, greffière en cheffe  du Tribunal administratif de Clermont-Ferrand</a:t>
            </a:r>
          </a:p>
          <a:p>
            <a:pPr marL="1143000" lvl="1" indent="-45720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Témoignage de Myriam RIMBAUD-FOUGÈRE, </a:t>
            </a:r>
            <a:r>
              <a:rPr lang="fr-FR" dirty="0">
                <a:latin typeface="Barlow Condensed" panose="00000506000000000000" pitchFamily="2" charset="0"/>
              </a:rPr>
              <a:t>m</a:t>
            </a:r>
            <a:r>
              <a:rPr lang="fr-FR" dirty="0" smtClean="0">
                <a:latin typeface="Barlow Condensed" panose="00000506000000000000" pitchFamily="2" charset="0"/>
              </a:rPr>
              <a:t>édiateure</a:t>
            </a:r>
          </a:p>
          <a:p>
            <a:endParaRPr lang="fr-FR" sz="2800" dirty="0">
              <a:latin typeface="Barlow Condensed" panose="00000506000000000000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483008" y="1184611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9" y="2272720"/>
            <a:ext cx="296053" cy="296053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16693" r="11526"/>
          <a:stretch/>
        </p:blipFill>
        <p:spPr>
          <a:xfrm>
            <a:off x="7392691" y="659757"/>
            <a:ext cx="4642783" cy="5025283"/>
          </a:xfrm>
        </p:spPr>
      </p:pic>
    </p:spTree>
    <p:extLst>
      <p:ext uri="{BB962C8B-B14F-4D97-AF65-F5344CB8AC3E}">
        <p14:creationId xmlns:p14="http://schemas.microsoft.com/office/powerpoint/2010/main" val="21308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DÉFINITION</a:t>
            </a:r>
            <a:endParaRPr lang="fr-FR" sz="3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31" y="1580844"/>
            <a:ext cx="4757737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QU’EST-CE QUE LA MÉDIATION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593" y="2103560"/>
            <a:ext cx="6714812" cy="3725172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Barlow Condensed" panose="00000506000000000000" pitchFamily="2" charset="0"/>
              </a:rPr>
              <a:t>Processus structuré, quelle </a:t>
            </a:r>
            <a:r>
              <a:rPr lang="fr-FR" dirty="0">
                <a:latin typeface="Barlow Condensed" panose="00000506000000000000" pitchFamily="2" charset="0"/>
              </a:rPr>
              <a:t>qu’en soit la dénomination, par lequel deux ou </a:t>
            </a:r>
            <a:r>
              <a:rPr lang="fr-FR" dirty="0" smtClean="0">
                <a:latin typeface="Barlow Condensed" panose="00000506000000000000" pitchFamily="2" charset="0"/>
              </a:rPr>
              <a:t>plusieurs parties </a:t>
            </a:r>
            <a:r>
              <a:rPr lang="fr-FR" dirty="0">
                <a:latin typeface="Barlow Condensed" panose="00000506000000000000" pitchFamily="2" charset="0"/>
              </a:rPr>
              <a:t>tentent de parvenir à un accord en vue de la </a:t>
            </a:r>
            <a:r>
              <a:rPr lang="fr-FR" sz="2400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résolution amiable </a:t>
            </a:r>
            <a:r>
              <a:rPr lang="fr-FR" dirty="0" smtClean="0">
                <a:latin typeface="Barlow Condensed" panose="00000506000000000000" pitchFamily="2" charset="0"/>
              </a:rPr>
              <a:t>de leurs </a:t>
            </a:r>
            <a:r>
              <a:rPr lang="fr-FR" dirty="0">
                <a:latin typeface="Barlow Condensed" panose="00000506000000000000" pitchFamily="2" charset="0"/>
              </a:rPr>
              <a:t>différends, </a:t>
            </a:r>
            <a:r>
              <a:rPr lang="fr-FR" sz="2400" dirty="0">
                <a:solidFill>
                  <a:srgbClr val="BD2C54"/>
                </a:solidFill>
                <a:latin typeface="Barlow Condensed" panose="00000506000000000000" pitchFamily="2" charset="0"/>
              </a:rPr>
              <a:t>avec l’aide d’un tiers</a:t>
            </a:r>
            <a:r>
              <a:rPr lang="fr-FR" dirty="0">
                <a:latin typeface="Barlow Condensed" panose="00000506000000000000" pitchFamily="2" charset="0"/>
              </a:rPr>
              <a:t>, le </a:t>
            </a:r>
            <a:r>
              <a:rPr lang="fr-FR" dirty="0" smtClean="0">
                <a:latin typeface="Barlow Condensed" panose="00000506000000000000" pitchFamily="2" charset="0"/>
              </a:rPr>
              <a:t>médiateur, choisi </a:t>
            </a:r>
            <a:r>
              <a:rPr lang="fr-FR" dirty="0">
                <a:latin typeface="Barlow Condensed" panose="00000506000000000000" pitchFamily="2" charset="0"/>
              </a:rPr>
              <a:t>par elles </a:t>
            </a:r>
            <a:r>
              <a:rPr lang="fr-FR" dirty="0" smtClean="0">
                <a:latin typeface="Barlow Condensed" panose="00000506000000000000" pitchFamily="2" charset="0"/>
              </a:rPr>
              <a:t>ou désigné</a:t>
            </a:r>
            <a:r>
              <a:rPr lang="fr-FR" dirty="0">
                <a:latin typeface="Barlow Condensed" panose="00000506000000000000" pitchFamily="2" charset="0"/>
              </a:rPr>
              <a:t>, avec leur accord, par la juridiction</a:t>
            </a:r>
            <a:r>
              <a:rPr lang="fr-FR" dirty="0" smtClean="0">
                <a:latin typeface="Barlow Condensed" panose="00000506000000000000" pitchFamily="2" charset="0"/>
              </a:rPr>
              <a:t>.</a:t>
            </a:r>
          </a:p>
          <a:p>
            <a:r>
              <a:rPr lang="fr-FR" b="1" dirty="0" smtClean="0">
                <a:latin typeface="Barlow Condensed" panose="00000506000000000000" pitchFamily="2" charset="0"/>
              </a:rPr>
              <a:t>Pourquoi recourir à la médiation ?</a:t>
            </a:r>
          </a:p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fluidifier l’activité des juridictions administratives,</a:t>
            </a:r>
          </a:p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rapprocher </a:t>
            </a:r>
            <a:r>
              <a:rPr lang="fr-FR" dirty="0">
                <a:latin typeface="Barlow Condensed" panose="00000506000000000000" pitchFamily="2" charset="0"/>
              </a:rPr>
              <a:t>les parties dans le cadre d’une procédure plus rapide et moins coûteuse qu’un </a:t>
            </a:r>
            <a:r>
              <a:rPr lang="fr-FR" dirty="0" smtClean="0">
                <a:latin typeface="Barlow Condensed" panose="00000506000000000000" pitchFamily="2" charset="0"/>
              </a:rPr>
              <a:t>contentieux,</a:t>
            </a:r>
          </a:p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rétablir le lien social, apaiser durablement les relations professionnelles,</a:t>
            </a:r>
          </a:p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>
                <a:latin typeface="Barlow Condensed" panose="00000506000000000000" pitchFamily="2" charset="0"/>
              </a:rPr>
              <a:t>s</a:t>
            </a:r>
            <a:r>
              <a:rPr lang="fr-FR" dirty="0" smtClean="0">
                <a:latin typeface="Barlow Condensed" panose="00000506000000000000" pitchFamily="2" charset="0"/>
              </a:rPr>
              <a:t>ouplesse et adaptabilité : la ou les solutions sont construites par les médiés</a:t>
            </a:r>
            <a:endParaRPr lang="fr-FR" dirty="0">
              <a:latin typeface="Barlow Condensed" panose="00000506000000000000" pitchFamily="2" charset="0"/>
            </a:endParaRPr>
          </a:p>
          <a:p>
            <a:endParaRPr lang="fr-FR" dirty="0">
              <a:latin typeface="Barlow Condensed" panose="00000506000000000000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24671" y="105615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8" y="1622329"/>
            <a:ext cx="296053" cy="296053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36" b="-23836"/>
          <a:stretch/>
        </p:blipFill>
        <p:spPr>
          <a:xfrm>
            <a:off x="7667011" y="918663"/>
            <a:ext cx="4174469" cy="5423809"/>
          </a:xfrm>
        </p:spPr>
      </p:pic>
    </p:spTree>
    <p:extLst>
      <p:ext uri="{BB962C8B-B14F-4D97-AF65-F5344CB8AC3E}">
        <p14:creationId xmlns:p14="http://schemas.microsoft.com/office/powerpoint/2010/main" val="9545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CONTEXTE DE MISE EN PLACE</a:t>
            </a:r>
            <a:endParaRPr lang="fr-FR" sz="36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671" y="1604356"/>
            <a:ext cx="6149954" cy="445027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rlow Condensed" panose="00000506000000000000" pitchFamily="2" charset="0"/>
              </a:rPr>
              <a:t>Après une phase expérimentale, les Centres de Gestion se sont vus confier par la loi n° 2021-1729 du 22 décembre 2021 pour </a:t>
            </a:r>
            <a:r>
              <a:rPr lang="fr-FR" sz="2000" dirty="0" smtClean="0">
                <a:latin typeface="Barlow Condensed" panose="00000506000000000000" pitchFamily="2" charset="0"/>
              </a:rPr>
              <a:t>la confiance </a:t>
            </a:r>
            <a:r>
              <a:rPr lang="fr-FR" sz="2000" dirty="0">
                <a:latin typeface="Barlow Condensed" panose="00000506000000000000" pitchFamily="2" charset="0"/>
              </a:rPr>
              <a:t>dans l’institution judiciaire une </a:t>
            </a:r>
            <a:r>
              <a:rPr lang="fr-FR" sz="2000" dirty="0">
                <a:solidFill>
                  <a:srgbClr val="BD2C54"/>
                </a:solidFill>
                <a:latin typeface="Barlow Condensed" panose="00000506000000000000" pitchFamily="2" charset="0"/>
              </a:rPr>
              <a:t>nouvelle </a:t>
            </a:r>
            <a:r>
              <a:rPr lang="fr-FR" sz="2000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compétence obligatoire </a:t>
            </a:r>
            <a:r>
              <a:rPr lang="fr-FR" sz="2000" dirty="0">
                <a:latin typeface="Barlow Condensed" panose="00000506000000000000" pitchFamily="2" charset="0"/>
              </a:rPr>
              <a:t>: </a:t>
            </a:r>
            <a:endParaRPr lang="fr-FR" sz="2000" dirty="0" smtClean="0">
              <a:latin typeface="Barlow Condensed" panose="00000506000000000000" pitchFamily="2" charset="0"/>
            </a:endParaRP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rlow Condensed" panose="00000506000000000000" pitchFamily="2" charset="0"/>
              </a:rPr>
              <a:t>Assurer</a:t>
            </a:r>
            <a:r>
              <a:rPr lang="fr-FR" sz="2000" dirty="0">
                <a:latin typeface="Barlow Condensed" panose="00000506000000000000" pitchFamily="2" charset="0"/>
              </a:rPr>
              <a:t>, </a:t>
            </a:r>
            <a:r>
              <a:rPr lang="fr-FR" sz="2000" dirty="0">
                <a:solidFill>
                  <a:srgbClr val="BD2C54"/>
                </a:solidFill>
                <a:latin typeface="Barlow Condensed" panose="00000506000000000000" pitchFamily="2" charset="0"/>
              </a:rPr>
              <a:t>après conventionnement</a:t>
            </a:r>
            <a:r>
              <a:rPr lang="fr-FR" sz="2000" dirty="0">
                <a:latin typeface="Barlow Condensed" panose="00000506000000000000" pitchFamily="2" charset="0"/>
              </a:rPr>
              <a:t>, des médiations dans les </a:t>
            </a:r>
            <a:r>
              <a:rPr lang="fr-FR" sz="2000" dirty="0" smtClean="0">
                <a:latin typeface="Barlow Condensed" panose="00000506000000000000" pitchFamily="2" charset="0"/>
              </a:rPr>
              <a:t>domaines relevant </a:t>
            </a:r>
            <a:r>
              <a:rPr lang="fr-FR" sz="2000" dirty="0">
                <a:latin typeface="Barlow Condensed" panose="00000506000000000000" pitchFamily="2" charset="0"/>
              </a:rPr>
              <a:t>de leurs compétences, à la demande des collectivités territoriales et établissements </a:t>
            </a:r>
            <a:r>
              <a:rPr lang="fr-FR" sz="2000" dirty="0" smtClean="0">
                <a:latin typeface="Barlow Condensed" panose="00000506000000000000" pitchFamily="2" charset="0"/>
              </a:rPr>
              <a:t>publics</a:t>
            </a:r>
          </a:p>
          <a:p>
            <a:endParaRPr lang="fr-FR" sz="2000" dirty="0" smtClean="0">
              <a:latin typeface="Barlow Condensed" panose="00000506000000000000" pitchFamily="2" charset="0"/>
            </a:endParaRPr>
          </a:p>
          <a:p>
            <a:r>
              <a:rPr lang="fr-FR" sz="2000" b="1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3 médiateurs désignés au regard de leur qualification :</a:t>
            </a:r>
          </a:p>
          <a:p>
            <a:pPr marL="1028700" lvl="1" indent="-34290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Mickaël BRENAS</a:t>
            </a:r>
          </a:p>
          <a:p>
            <a:pPr marL="1028700" lvl="1" indent="-34290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Blandine GALLIOT</a:t>
            </a:r>
          </a:p>
          <a:p>
            <a:pPr marL="1028700" lvl="1" indent="-34290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Myriam </a:t>
            </a:r>
            <a:r>
              <a:rPr lang="fr-FR" sz="2000" dirty="0" smtClean="0"/>
              <a:t>RIMBAUD-FOUGÈRE, </a:t>
            </a:r>
            <a:r>
              <a:rPr lang="fr-FR" sz="2000" dirty="0" smtClean="0">
                <a:latin typeface="Barlow Condensed" panose="00000506000000000000" pitchFamily="2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Barlow Condensed" panose="00000506000000000000" pitchFamily="2" charset="0"/>
              </a:rPr>
              <a:t>médiateure professionnelle</a:t>
            </a:r>
            <a:endParaRPr lang="fr-FR" sz="2000" dirty="0">
              <a:solidFill>
                <a:srgbClr val="BD2C54"/>
              </a:solidFill>
            </a:endParaRPr>
          </a:p>
          <a:p>
            <a:pPr lvl="0"/>
            <a:endParaRPr lang="fr-FR" sz="2000" dirty="0">
              <a:solidFill>
                <a:srgbClr val="BD2C54"/>
              </a:solidFill>
            </a:endParaRPr>
          </a:p>
          <a:p>
            <a:endParaRPr lang="fr-FR" dirty="0" smtClean="0">
              <a:latin typeface="Barlow Condensed" panose="00000506000000000000" pitchFamily="2" charset="0"/>
            </a:endParaRPr>
          </a:p>
          <a:p>
            <a:endParaRPr lang="fr-FR" dirty="0" smtClean="0">
              <a:latin typeface="Barlow Condensed" panose="00000506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Barlow Condensed" panose="00000506000000000000" pitchFamily="2" charset="0"/>
            </a:endParaRP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20149"/>
          <a:stretch/>
        </p:blipFill>
        <p:spPr/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24671" y="1148081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5" y="4149991"/>
            <a:ext cx="296053" cy="2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CONTEXTE DE MISE EN PLACE</a:t>
            </a:r>
            <a:endParaRPr lang="fr-FR" sz="36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671" y="1571105"/>
            <a:ext cx="6399336" cy="4535781"/>
          </a:xfrm>
        </p:spPr>
        <p:txBody>
          <a:bodyPr>
            <a:normAutofit/>
          </a:bodyPr>
          <a:lstStyle/>
          <a:p>
            <a:r>
              <a:rPr lang="fr-FR" dirty="0"/>
              <a:t>Trois situations différentes de médiation sont susceptibles d’être prises en charge par le Centre de Gestion : </a:t>
            </a:r>
          </a:p>
          <a:p>
            <a:pPr lvl="0"/>
            <a:r>
              <a:rPr lang="fr-FR" sz="2400" b="1" dirty="0">
                <a:solidFill>
                  <a:srgbClr val="BD2C54"/>
                </a:solidFill>
              </a:rPr>
              <a:t>La méditation préalable obligatoire :</a:t>
            </a:r>
          </a:p>
          <a:p>
            <a:r>
              <a:rPr lang="fr-FR" dirty="0"/>
              <a:t>La médiation préalable obligatoire est applicable aux recours formés contre un certain nombre de décisions, précisément identifiées par décret. </a:t>
            </a:r>
          </a:p>
          <a:p>
            <a:pPr lvl="0"/>
            <a:r>
              <a:rPr lang="fr-FR" sz="2400" b="1" dirty="0">
                <a:solidFill>
                  <a:srgbClr val="BD2C54"/>
                </a:solidFill>
              </a:rPr>
              <a:t>La médiation à l’initiative du juge :</a:t>
            </a:r>
          </a:p>
          <a:p>
            <a:r>
              <a:rPr lang="fr-FR" dirty="0"/>
              <a:t>Conformément au Code de justice administrative, le juge administratif peut, après avoir recueilli le consentement des parties à un litige, ordonner une médiation. </a:t>
            </a:r>
          </a:p>
          <a:p>
            <a:pPr lvl="0"/>
            <a:r>
              <a:rPr lang="fr-FR" sz="2400" b="1" dirty="0">
                <a:solidFill>
                  <a:srgbClr val="BD2C54"/>
                </a:solidFill>
              </a:rPr>
              <a:t>La médiation à l’initiative des </a:t>
            </a:r>
            <a:r>
              <a:rPr lang="fr-FR" sz="2400" b="1" dirty="0" smtClean="0">
                <a:solidFill>
                  <a:srgbClr val="BD2C54"/>
                </a:solidFill>
              </a:rPr>
              <a:t>parties (médiation conventionnelle)</a:t>
            </a:r>
            <a:r>
              <a:rPr lang="fr-FR" sz="2400" b="1" dirty="0">
                <a:solidFill>
                  <a:srgbClr val="BD2C54"/>
                </a:solidFill>
              </a:rPr>
              <a:t> :</a:t>
            </a:r>
          </a:p>
          <a:p>
            <a:r>
              <a:rPr lang="fr-FR" dirty="0"/>
              <a:t>Le Centre de Gestion peut être désigné par les parties en conflit pour assurer une mission de médiation.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24671" y="1120023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pour une image 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0" r="32280"/>
          <a:stretch>
            <a:fillRect/>
          </a:stretch>
        </p:blipFill>
        <p:spPr/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5" y="2282003"/>
            <a:ext cx="296053" cy="2960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56" y="3327031"/>
            <a:ext cx="296053" cy="296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9" y="4705162"/>
            <a:ext cx="296053" cy="2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762" y="457201"/>
            <a:ext cx="6655843" cy="6908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RÔLE DU MÉDIATEUR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555" y="1675832"/>
            <a:ext cx="6355760" cy="3941197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Facilitateur et pacificateur, il œuvre pour renouer le dialogue et favoriser la compréhension mutuelle des besoins</a:t>
            </a:r>
          </a:p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>
                <a:latin typeface="Barlow Condensed" panose="00000506000000000000" pitchFamily="2" charset="0"/>
              </a:rPr>
              <a:t>Créateur de lien et d’un environnement de confiance pour permettre de communiquer et </a:t>
            </a:r>
            <a:r>
              <a:rPr lang="fr-FR" dirty="0" smtClean="0">
                <a:latin typeface="Barlow Condensed" panose="00000506000000000000" pitchFamily="2" charset="0"/>
              </a:rPr>
              <a:t>d’interagir</a:t>
            </a:r>
          </a:p>
          <a:p>
            <a:pPr marL="285750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Garant du cadre : fixe les conditions des rencontres et pose le cadre de la médiation</a:t>
            </a:r>
          </a:p>
          <a:p>
            <a:endParaRPr lang="fr-FR" dirty="0" smtClean="0">
              <a:latin typeface="Barlow Condensed" panose="00000506000000000000" pitchFamily="2" charset="0"/>
            </a:endParaRPr>
          </a:p>
          <a:p>
            <a:endParaRPr lang="fr-FR" dirty="0" smtClean="0">
              <a:latin typeface="Barlow Condensed" panose="00000506000000000000" pitchFamily="2" charset="0"/>
            </a:endParaRPr>
          </a:p>
          <a:p>
            <a:r>
              <a:rPr lang="fr-FR" dirty="0" smtClean="0">
                <a:latin typeface="Barlow Condensed" panose="00000506000000000000" pitchFamily="2" charset="0"/>
              </a:rPr>
              <a:t>Tiers au parties et au conflit : </a:t>
            </a:r>
            <a:r>
              <a:rPr lang="fr-FR" sz="2400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ni un juge, ni un arbitre, ni un conseil, ni un expert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24671" y="1159212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pour une image 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60" b="-16860"/>
          <a:stretch/>
        </p:blipFill>
        <p:spPr/>
      </p:pic>
    </p:spTree>
    <p:extLst>
      <p:ext uri="{BB962C8B-B14F-4D97-AF65-F5344CB8AC3E}">
        <p14:creationId xmlns:p14="http://schemas.microsoft.com/office/powerpoint/2010/main" val="30271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 DÉROULÉ DE LA MEDIATION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525" y="1504604"/>
            <a:ext cx="7165064" cy="4416629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rlow Condensed" panose="00000506000000000000" pitchFamily="2" charset="0"/>
              </a:rPr>
              <a:t>Principe fondamental : </a:t>
            </a:r>
            <a:r>
              <a:rPr lang="fr-FR" sz="2000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la confidentialité</a:t>
            </a:r>
          </a:p>
          <a:p>
            <a:endParaRPr lang="fr-FR" sz="2000" dirty="0" smtClean="0">
              <a:latin typeface="Barlow Condensed" panose="00000506000000000000" pitchFamily="2" charset="0"/>
            </a:endParaRPr>
          </a:p>
          <a:p>
            <a:r>
              <a:rPr lang="fr-FR" sz="2400" b="1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Des étapes : 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rlow Condensed" panose="00000506000000000000" pitchFamily="2" charset="0"/>
              </a:rPr>
              <a:t>L’entretien individuel préalable : créer une relation de confiance et préparer chaque partie à rencontrer l’autre en réunion plénière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rlow Condensed" panose="00000506000000000000" pitchFamily="2" charset="0"/>
              </a:rPr>
              <a:t>La/les rencontres plénières (les points de désaccords et la recherche des solutions)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Barlow Condensed" panose="00000506000000000000" pitchFamily="2" charset="0"/>
              </a:rPr>
              <a:t>L’aparté</a:t>
            </a:r>
          </a:p>
          <a:p>
            <a:endParaRPr lang="fr-FR" dirty="0" smtClean="0">
              <a:latin typeface="Barlow Condensed" panose="00000506000000000000" pitchFamily="2" charset="0"/>
            </a:endParaRPr>
          </a:p>
          <a:p>
            <a:r>
              <a:rPr lang="fr-FR" dirty="0" smtClean="0">
                <a:latin typeface="Barlow Condensed" panose="00000506000000000000" pitchFamily="2" charset="0"/>
              </a:rPr>
              <a:t>L’accord de médiation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24671" y="105615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pour une image 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17" r="-25117"/>
          <a:stretch/>
        </p:blipFill>
        <p:spPr>
          <a:xfrm>
            <a:off x="7392691" y="802641"/>
            <a:ext cx="3874577" cy="503416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92" y="2384830"/>
            <a:ext cx="29263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L’ENGAGEMENT DES PARTIES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525" y="1504604"/>
            <a:ext cx="7165064" cy="4416629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Barlow Condensed" panose="00000506000000000000" pitchFamily="2" charset="0"/>
              </a:rPr>
              <a:t>Les parties sont : 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BD2C54"/>
                </a:solidFill>
                <a:latin typeface="Barlow Condensed" panose="00000506000000000000" pitchFamily="2" charset="0"/>
              </a:rPr>
              <a:t>Volontaires, </a:t>
            </a:r>
            <a:endParaRPr lang="fr-FR" dirty="0" smtClean="0">
              <a:solidFill>
                <a:srgbClr val="BD2C54"/>
              </a:solidFill>
              <a:latin typeface="Barlow Condensed" panose="00000506000000000000" pitchFamily="2" charset="0"/>
            </a:endParaRP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BD2C54"/>
                </a:solidFill>
                <a:latin typeface="Barlow Condensed" panose="00000506000000000000" pitchFamily="2" charset="0"/>
              </a:rPr>
              <a:t>L</a:t>
            </a:r>
            <a:r>
              <a:rPr lang="fr-FR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ibres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BD2C54"/>
                </a:solidFill>
                <a:latin typeface="Barlow Condensed" panose="00000506000000000000" pitchFamily="2" charset="0"/>
              </a:rPr>
              <a:t>R</a:t>
            </a:r>
            <a:r>
              <a:rPr lang="fr-FR" dirty="0" smtClean="0">
                <a:solidFill>
                  <a:srgbClr val="BD2C54"/>
                </a:solidFill>
                <a:latin typeface="Barlow Condensed" panose="00000506000000000000" pitchFamily="2" charset="0"/>
              </a:rPr>
              <a:t>esponsables</a:t>
            </a:r>
            <a:endParaRPr lang="fr-FR" dirty="0">
              <a:solidFill>
                <a:srgbClr val="BD2C54"/>
              </a:solidFill>
              <a:latin typeface="Barlow Condensed" panose="00000506000000000000" pitchFamily="2" charset="0"/>
            </a:endParaRPr>
          </a:p>
          <a:p>
            <a:endParaRPr lang="fr-FR" sz="2400" dirty="0" smtClean="0">
              <a:latin typeface="Barlow Condensed" panose="00000506000000000000" pitchFamily="2" charset="0"/>
            </a:endParaRPr>
          </a:p>
          <a:p>
            <a:r>
              <a:rPr lang="fr-FR" sz="2400" dirty="0" smtClean="0">
                <a:latin typeface="Barlow Condensed" panose="00000506000000000000" pitchFamily="2" charset="0"/>
              </a:rPr>
              <a:t>Elles sont seules compétentes pour trouver des solutions :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S’entendre et s’écouter : écoute, respect et ouverture 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latin typeface="Barlow Condensed" panose="00000506000000000000" pitchFamily="2" charset="0"/>
              </a:rPr>
              <a:t>Se comprendre (sans nécessairement être d’accord)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24671" y="1232508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pour une image 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17" r="-25117"/>
          <a:stretch/>
        </p:blipFill>
        <p:spPr>
          <a:xfrm>
            <a:off x="7392691" y="802641"/>
            <a:ext cx="3874577" cy="5034165"/>
          </a:xfrm>
        </p:spPr>
      </p:pic>
    </p:spTree>
    <p:extLst>
      <p:ext uri="{BB962C8B-B14F-4D97-AF65-F5344CB8AC3E}">
        <p14:creationId xmlns:p14="http://schemas.microsoft.com/office/powerpoint/2010/main" val="21078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763" y="623455"/>
            <a:ext cx="9385386" cy="6908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FOCUS SUR LA MÉDIATION CONVENTIONNELLE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B428DA-BA15-3D44-8517-95C61FA45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172811"/>
            <a:ext cx="10407852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Le monde du travail comme lieu de conflits ou d’incompréhensions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701" y="2188620"/>
            <a:ext cx="4757737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 monde du travail qui évolue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540356"/>
            <a:ext cx="11006368" cy="1532880"/>
          </a:xfrm>
        </p:spPr>
        <p:txBody>
          <a:bodyPr>
            <a:normAutofit/>
          </a:bodyPr>
          <a:lstStyle/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Une organisation mouvante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Une perception des enjeux différente selon les acteurs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Une complexité des situations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Des attentes différentes</a:t>
            </a:r>
            <a:endParaRPr lang="fr-FR" sz="20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78767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701" y="4023495"/>
            <a:ext cx="4757737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Des modalités de gestion</a:t>
            </a:r>
            <a:endParaRPr lang="fr-FR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96" y="4451970"/>
            <a:ext cx="11006368" cy="1532880"/>
          </a:xfrm>
        </p:spPr>
        <p:txBody>
          <a:bodyPr>
            <a:noAutofit/>
          </a:bodyPr>
          <a:lstStyle/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Usage du pouvoir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Recours au droit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La stratégie d’évitement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L’affrontement</a:t>
            </a:r>
          </a:p>
          <a:p>
            <a:pPr marL="971550" lvl="1" indent="-285750">
              <a:buClr>
                <a:srgbClr val="BD2C5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La manipulation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3019DB-6CDE-4B49-8CA8-EDBA0DCA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6" y="2199538"/>
            <a:ext cx="296053" cy="2960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93019DB-6CDE-4B49-8CA8-EDBA0DCA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4" y="4060995"/>
            <a:ext cx="296053" cy="2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B428DA-BA15-3D44-8517-95C61FA459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172811"/>
            <a:ext cx="10407852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Création ou réparation du lien social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701" y="2183482"/>
            <a:ext cx="5584811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Définition de la médiation conventionnelle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540356"/>
            <a:ext cx="11006368" cy="1532880"/>
          </a:xfrm>
        </p:spPr>
        <p:txBody>
          <a:bodyPr>
            <a:normAutofit/>
          </a:bodyPr>
          <a:lstStyle/>
          <a:p>
            <a:r>
              <a:rPr lang="fr-FR" dirty="0" smtClean="0"/>
              <a:t>La médiation est </a:t>
            </a:r>
            <a:r>
              <a:rPr lang="fr-FR" dirty="0"/>
              <a:t>un processus structuré par lequel deux ou plusieurs parties tentent par elles-mêmes, volontairement, de parvenir à un accord, </a:t>
            </a:r>
            <a:r>
              <a:rPr lang="fr-FR" sz="2000" dirty="0">
                <a:solidFill>
                  <a:srgbClr val="BD2C54"/>
                </a:solidFill>
                <a:latin typeface="Barlow Condensed" panose="00000506000000000000" pitchFamily="2" charset="0"/>
              </a:rPr>
              <a:t>en dehors de toute procédure juridictionnelle</a:t>
            </a:r>
            <a:r>
              <a:rPr lang="fr-FR" dirty="0"/>
              <a:t>, en vue de la résolution amiable de leur différend</a:t>
            </a:r>
            <a:r>
              <a:rPr lang="fr-FR" dirty="0" smtClean="0"/>
              <a:t>.</a:t>
            </a:r>
          </a:p>
          <a:p>
            <a:r>
              <a:rPr lang="fr-FR" dirty="0" smtClean="0"/>
              <a:t>Là aussi, elle s’appuie sur l’intervention d’un médiateur.</a:t>
            </a:r>
            <a:endParaRPr lang="fr-FR" dirty="0"/>
          </a:p>
          <a:p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78767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34DFD16-8CB8-714A-8851-3BAFEC0A4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701" y="4023495"/>
            <a:ext cx="4757737" cy="4284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rôle du médiateur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3" y="2213893"/>
            <a:ext cx="296053" cy="296053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7FDA7A2-5663-9F40-8352-D8CA1D319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96" y="4451970"/>
            <a:ext cx="11006368" cy="685295"/>
          </a:xfrm>
        </p:spPr>
        <p:txBody>
          <a:bodyPr>
            <a:noAutofit/>
          </a:bodyPr>
          <a:lstStyle/>
          <a:p>
            <a:r>
              <a:rPr lang="fr-FR" dirty="0" smtClean="0"/>
              <a:t>L’intervention du médiateur, </a:t>
            </a:r>
            <a:r>
              <a:rPr lang="fr-FR" dirty="0"/>
              <a:t>tiers neutre, indépendant, impartial, équitable, compétent et diligent facilite la circulation d’informations et permet d’éclaircir ou de rétablir des relations et d‘accompagner les parties vers une issue favorable au différend.</a:t>
            </a:r>
          </a:p>
          <a:p>
            <a:endParaRPr lang="fr-FR" dirty="0" smtClean="0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5283FE7C-D3F3-9947-8A47-5A69D2C10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763" y="623455"/>
            <a:ext cx="9385386" cy="6908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FOCUS SUR LA MÉDIATION CONVENTIONNELLE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848969-C5B4-8840-B9F6-42B20468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40" y="4068819"/>
            <a:ext cx="296053" cy="2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02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881</Words>
  <Application>Microsoft Office PowerPoint</Application>
  <PresentationFormat>Grand écran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Barlow Condensed</vt:lpstr>
      <vt:lpstr>Barlow Condensed Medium</vt:lpstr>
      <vt:lpstr>Barlow Semi Condensed Medium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Frédérique Cazzaro</dc:creator>
  <cp:lastModifiedBy>Blandine GALLIOT</cp:lastModifiedBy>
  <cp:revision>70</cp:revision>
  <dcterms:created xsi:type="dcterms:W3CDTF">2022-06-14T13:27:19Z</dcterms:created>
  <dcterms:modified xsi:type="dcterms:W3CDTF">2023-05-31T10:37:44Z</dcterms:modified>
</cp:coreProperties>
</file>